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6" r:id="rId1"/>
  </p:sldMasterIdLst>
  <p:notesMasterIdLst>
    <p:notesMasterId r:id="rId37"/>
  </p:notesMasterIdLst>
  <p:handoutMasterIdLst>
    <p:handoutMasterId r:id="rId38"/>
  </p:handoutMasterIdLst>
  <p:sldIdLst>
    <p:sldId id="261" r:id="rId2"/>
    <p:sldId id="294" r:id="rId3"/>
    <p:sldId id="265" r:id="rId4"/>
    <p:sldId id="266" r:id="rId5"/>
    <p:sldId id="262" r:id="rId6"/>
    <p:sldId id="295" r:id="rId7"/>
    <p:sldId id="268" r:id="rId8"/>
    <p:sldId id="269" r:id="rId9"/>
    <p:sldId id="270" r:id="rId10"/>
    <p:sldId id="264" r:id="rId11"/>
    <p:sldId id="273" r:id="rId12"/>
    <p:sldId id="274" r:id="rId13"/>
    <p:sldId id="302" r:id="rId14"/>
    <p:sldId id="275" r:id="rId15"/>
    <p:sldId id="276" r:id="rId16"/>
    <p:sldId id="277" r:id="rId17"/>
    <p:sldId id="305" r:id="rId18"/>
    <p:sldId id="280" r:id="rId19"/>
    <p:sldId id="281" r:id="rId20"/>
    <p:sldId id="306" r:id="rId21"/>
    <p:sldId id="303" r:id="rId22"/>
    <p:sldId id="283" r:id="rId23"/>
    <p:sldId id="284" r:id="rId24"/>
    <p:sldId id="285" r:id="rId25"/>
    <p:sldId id="286" r:id="rId26"/>
    <p:sldId id="287" r:id="rId27"/>
    <p:sldId id="304" r:id="rId28"/>
    <p:sldId id="307" r:id="rId29"/>
    <p:sldId id="289" r:id="rId30"/>
    <p:sldId id="296" r:id="rId31"/>
    <p:sldId id="291" r:id="rId32"/>
    <p:sldId id="292" r:id="rId33"/>
    <p:sldId id="293" r:id="rId34"/>
    <p:sldId id="308" r:id="rId35"/>
    <p:sldId id="260" r:id="rId36"/>
  </p:sldIdLst>
  <p:sldSz cx="9144000" cy="6858000" type="screen4x3"/>
  <p:notesSz cx="6881813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84" userDrawn="1">
          <p15:clr>
            <a:srgbClr val="A4A3A4"/>
          </p15:clr>
        </p15:guide>
        <p15:guide id="2" pos="4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9" autoAdjust="0"/>
    <p:restoredTop sz="95550" autoAdjust="0"/>
  </p:normalViewPr>
  <p:slideViewPr>
    <p:cSldViewPr>
      <p:cViewPr varScale="1">
        <p:scale>
          <a:sx n="111" d="100"/>
          <a:sy n="111" d="100"/>
        </p:scale>
        <p:origin x="1764" y="102"/>
      </p:cViewPr>
      <p:guideLst>
        <p:guide orient="horz" pos="2784"/>
        <p:guide pos="4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6/15/2018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806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90.80906" units="1/cm"/>
          <inkml:channelProperty channel="Y" name="resolution" value="52.02312" units="1/cm"/>
          <inkml:channelProperty channel="T" name="resolution" value="1" units="1/dev"/>
        </inkml:channelProperties>
      </inkml:inkSource>
      <inkml:timestamp xml:id="ts0" timeString="2017-01-18T17:02:46.378"/>
    </inkml:context>
    <inkml:brush xml:id="br0">
      <inkml:brushProperty name="width" value="0.10583" units="cm"/>
      <inkml:brushProperty name="height" value="0.211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0-12 0,'19'0'250,"0"0"-250,0 0 16,19 0 0,-19 0-16,19 0 15,-19 0 1,0 0 0,0 0-16,-1 0 15,1 0 1,19 0-1,-19 0 1,0 0 15,19 0 1,-19 0-17,19 0 1,-19 0-16,0 0 15,0 0 1,19 0 0,-19 0-1,0 0 48,0 0-48,0 0 1,0 0 0,0 0-16,0 0 15,18 0 1,-18 0 31,0 0 0,0 0-32,0 8-15,0-8 16,0 0 0,0 0 374,0 0-390,0 0 16,0 0-1,0 0 17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806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90.80906" units="1/cm"/>
          <inkml:channelProperty channel="Y" name="resolution" value="52.02312" units="1/cm"/>
          <inkml:channelProperty channel="T" name="resolution" value="1" units="1/dev"/>
        </inkml:channelProperties>
      </inkml:inkSource>
      <inkml:timestamp xml:id="ts0" timeString="2017-01-18T17:03:58.683"/>
    </inkml:context>
    <inkml:brush xml:id="br0">
      <inkml:brushProperty name="width" value="0.2" units="cm"/>
      <inkml:brushProperty name="height" value="0.4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0 0,'0'19'313,"0"19"-313,0-19 16,0 0-1,0 0-15,0 0 16,0-1-16,0 1 15,0 0-15,0 0 32,0 0-17,0 0-15,0 0 32,0 0-17,0 0-15,0 0 16,0 0-1,0 0 1,0 0 0,0 0 15,0 0-15,0 0-16,0 0 15,0 0 1,0 19-1,0-19 1,0 0 0,0 0-16,0 18 0,0-18 31,0 0-15,0 0-16,0 0 15,0 0 1,0 0-1,0 0 1,0 19 0,0-19-1,0 0-15,0 0 16,0 0 0,0 0-1,0 0 1,0 0-1,0 0 17,0 0-17,0 0-15,0 0 16,0-1 0,0 1-16,0 0 15,0 0-15,0 0 16,0 19-1,0-19 1,0 0 0,0 0-1,0 0-15,0 0 16,0 0 0,0 0 15,0 0-16,0 0 17,0 0-17,0 0 1,0 0 0,0 0-1,0 0 1,0 0 15,0-1-15,0 1 15,0 0-15,0 0-1,0 0 16,0 0 1,0 0-1,0 0-15,0 0-1,0 0 16,0 0 16,0 0-15,0 0-17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806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90.80906" units="1/cm"/>
          <inkml:channelProperty channel="Y" name="resolution" value="52.02312" units="1/cm"/>
          <inkml:channelProperty channel="T" name="resolution" value="1" units="1/dev"/>
        </inkml:channelProperties>
      </inkml:inkSource>
      <inkml:timestamp xml:id="ts0" timeString="2017-01-18T17:04:03.573"/>
    </inkml:context>
    <inkml:brush xml:id="br0">
      <inkml:brushProperty name="width" value="0.2" units="cm"/>
      <inkml:brushProperty name="height" value="0.4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0 0,'19'0'219,"0"0"-203,19 0-1,-19 0-15,0 0 16,19 18-16,0-18 16,0 0-16,-19 18 15,0-18-15,-1 0 16,1 19 0,0-19-16,0 0 31,0 0-16,0 0-15,0 0 16,0 0-16,0 0 16,19 0-16,-19 0 15,0 0 1,0 18-16,0-18 16,19 18-16,-19-18 15,0 0 1,0 0 15,0 0 0,0 0-15,-1 18 0,1-18-1,0 0 1,0 0-1,0 0 1,0 0 0,0 0-1,0 0 95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280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0.26365" units="1/cm"/>
          <inkml:channelProperty channel="Y" name="resolution" value="36.1204" units="1/cm"/>
          <inkml:channelProperty channel="T" name="resolution" value="1" units="1/dev"/>
        </inkml:channelProperties>
      </inkml:inkSource>
      <inkml:timestamp xml:id="ts0" timeString="2017-02-01T16:34:24.79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6803 4798 0,'24'0'313,"0"0"-313,0 0 46,0 0 48,24 0-47,-24 0-16,-1 0-31,25 0 32,0 0-32,-48 24 31,24-24-31,0 0 15,0 0-15,23 0 16,-23 0 0,24 0-16,-24 0 15,0 0 1,23 24 0,-23-24-16,0 0 31,24 24-16,-24-24-15,24 0 16,-25 0 0,1 0-1,0 0-15,0 0 16,48 0 0,-48 0-1,-1 0-15,25 23 16,-24-23 15,0 0-31,0 0 16,0 24-1,-1-24 1,1 0-16,48 0 16,-48 0-1,24 0 1,-25 0-1,49 0 1,-48 0-16,24 24 16,-24-24-1,-1 0-15,25 0 16,-24 0 0,24 24-16,-24-24 15,23 0 1,-23 0-1,0 0-15,24 0 16,-24 0 0,24 0-16,-1 0 31,-23 0-31,48 0 47,-48 24-32,23-24 1,1 0-16,-24 0 16,24 0-1,-1 24 1,-23-24 0,24 0 15,-24 0-16,0 0 1,0 0 0,0 0-16,23 0 47,1 0-47,-24 0 15,24 0 1,-24 0 15,-1 0-31,1 0 16,0 24-1,0-24-15,0 0 0,0 0 0,0 0 32,0 0-17,23 0-15,1 0 16,-24 0 15,0 0-15,0 0-16,23 0 15,1 0 1,24 0 0,-48 0-16,23 24 15,25-24 1,-48 0-16,24 0 15,119 0 1,-120 0 0,1 23-1,0-23 1,-24 0 0,0 0-16,0 0 15,-1 0 1,1 0-1,24 0-15,0 24 32,-24-24-1,23 0-31,-23 0 16,24 0 15,-24 0-31,24 0 15,-24 0 1,23 0 0,-23 0-16,24 0 15,0 0-15,-25 0 32,1 0-17,24 0-15,0 0 16,-24 0 15,23 0-31,-23 0 16,0 0-1,24 0 1,-24 0 0,0 0-16,23-24 15,-23 24-15,0 0 16,0 0-16,0 0 15,0 0-15,0 0 16,23 0-16,-23 0 16,0-23-1,24 23-15,-24 0 16,24 0 0,-25 0-1,1 0-15,0 0 16,24 0 15,-24 0-31,24 0 16,-25 0-1,25 0 17,-24 0-32,24 0 15,-1-24 1,1 24-1,-24 0 1,0 0-16,24 0 16,71-24-1,-95 24-15,48 0 16,-49 0 0,1 0-16,48 0 15,-48-24 1,0 24-1,23 0 1,-23 0-16,0 0 16,24 0-1,-24 0 1,0 0 0,23 0-16,-23 0 15,0 0 1,0 0-16,0 0 15,0 0-15,23 0 16,-23 0 0,0 0-16,24 0 15,-24 0-15,0 0 47,23 0-47,25 0 31,-48 0 1,0 0-17,24 0-15,-25 0 16,1 0 0,48 0-16,-48 0 15,0 0 1,47 0-16,-47-24 15,72 24 1,-72 0 0,-1 0-16,25 0 15,-24 0-15,48 0 32,-48 0-17,23 0 1,-23 0-16,24 0 31,23 0-31,-47 0 16,48-24-1,-48 24 1,47 0 0,-47 0-16,0 0 15,72 0-15,-25 0 16,-47 0-1,48 0-15,-1 0 16,49-24 0,-96 24-16,0 0 15,47 0-15,-47 0 16,24 0 0,0 0-1,-25-24-15,1 24 16,24 0-1,-24 0 1,0 0-16,23 0 16,-23 0-1,0 0-15,48-23 16,-48 23-16,47 0 16,49 0-1,-73 0-15,1 0 16,72 0 15,-49 0-31,-23 0 16,-24-24-16,24 24 15,-1 0-15,-23 0 16,24 0-16,47-24 16,-47 24-1,-24 0-15,71 0 16,-47 0-16,-24 0 15,48 0 1,-48-24-16,23 24 31,-23 0-15,48 0 0,-48 0-1,23 0 1,-23 0-16,0 0 15,0 0-15,0 0 32,71 0-17,-71 0 1,0 0-16,0 0 31,0 0-31,0 0 16,0 0-1,0 0-15,-1 0 16,25 0 15,-24 0-15,0 0 15,47 0 0,-47 0-15,24 24 0,-24-24-1,0 0-15,0 24 16,0-24-16,-1 0 0,1 24 47,0-24-16,24 23 16,0 1-31,-24-24-1,-1 24 1,1-24-1,0 24 1,0 0 0,0-24-1,0 0-15,0 24 16,23-24 15,-47 24-15,24 0-1,0-24 1,0 0 0,-24 23-1,24-23 1,0 24 0,0 0 15,0 0-31,-1 0 47,1 24-32,0-48 1,-24 24 0,48 47-1,-24-71 1,-24 24-1,24 0 1,0 24 0,-24-24-16,23-1 15,1 1-15,-24 0 16,0 24 0,0-24-16,24 0 15,0 23 1,-24 1-16,0 0 15,24-48-15,-24 48 16,24-25 0,-24 1-16,0 0 15,0 0 1,0 0 15,0 0-31,24-24 0,-24 48 16,0-25-1,0 25 1,0-24-16,23 24 16,-23-24-1,0 23 1,24-23-16,-24 0 16,0 0-1,0 0-15,0 0 16,0 24-1,0-25 1,0 25 0,0-24-1,24 24 1,-24-24-16,0 0 16,0-1-16,0 1 15,0 0 1,0 0-16,0 0 31,0 0-31,0 0 0,0-1 31,0 25-31,0-24 16,0 24 15,0 0-15,0-25-1,0 1-15,0 24 32,0-24-17,-24 24 1,24-24 15,0 23 0,0-23-15,-24 0 0,24 0-1,-23 0 17,23 0-17,-24 0 16,0-1 32,0-23-32,0 24-15,0 0 15,0-24-31,1 0 16,-1 0-16,24 24 15,-24-24 1,0 0 0,0 0 30,0 0-14,0 0-17,0 0 17,-23 0-17,23 0 1,-24 0 15,0 24-15,-23-24 15,47 0-31,-24 0 0,0 0 16,24 0-1,1 0 1,-49 24-1,48-24 1,-24 0 15,1 0-31,23 0 16,-48 0 0,48 0-16,0 0 15,-23 0-15,23 0 16,0 0 15,-24 0-31,0 0 0,25 0 16,-1 0-1,-24 24 1,24-24 0,0 0 15,0 0 0,0 0-31,-23 0 16,-25 24-16,48-24 15,-24 0 1,-23 0-16,47 0 16,-24 0-1,-23 0 1,23 0-16,24 0 15,0 0 1,24 23 0,-24-23-16,-24 0 15,1 0 1,-49 0 0,48 24-16,1-24 15,-49 0 1,49 0-16,-97 24 31,120-24 0,-23 0-31,-1 0 16,24 0-16,-48 0 16,25 0-16,23 0 0,-24 0 15,24 0-15,0 0 31,-23 0-15,-1 24-16,24-24 16,-48 0-1,25 0-15,23 0 16,0 0-16,-24 24 16,24-24-1,-23 0 1,23 0-1,-24 0 1,24 0 0,-71 0-16,71 0 15,0 0 1,-48 24-16,24-24 16,-71 24-1,71-24 1,-47 24-16,71-24 15,-95 23-15,71-23 16,24 0 0,-24 0-16,24 0 15,-23 0 1,-25 0 0,72 24-16,-24-24 15,-47 0-15,47 0 16,0 0-1,0 0-15,0 0 16,0 0-16,-24 0 16,25 24-1,-1-24-15,-48 0 32,48 0-32,-47 24 0,47-24 15,0 0-15,-48 0 16,24 24 15,-143 0-31,168-24 0,-1 0 16,-72 0-1,48 0-15,25 0 16,-49 0 0,48 0-1,0 24-15,-23-24 47,-25 0-31,48 0-16,-24 0 15,-23 23 1,47-23-16,-48 0 16,24 0-16,1 0 15,23 0 1,0 0-1,0 0 1,0 0-16,-24 0 16,1 0-16,23 0 15,-72 0 17,1 0-32,-96 24 15,143-24 1,-47 0-1,71 0-15,-24 0 16,0 0 0,24 0-16,-23 0 15,23 0 1,0 0 0,0 0-16,-24 0 0,1 0 15,23 0 1,0 0-16,-24 0 15,-24 0 1,49 0 0,-1 0-1,0 0-15,0 0 32,0 0-17,-24 0 1,24 0-1,1 0 1,-49 0 0,24 0-1,24 0-15,-47-24 16,47 24 0,0 0-16,-24 0 15,24 0 1,1 0-16,-1 0 15,0 0 1,0 0 15,-24 0-31,24 0 32,0 0-17,1 0 1,-1 0-1,0-23 1,0 23 0,0 0-1,0 0 32,0 0-16,0 0-15,1 0 15,-1 0 1,0 0-17,0 0 16,0 0-15,0 0 15,0 0 1,0 0-1,1 0 0,-1 0 0,0-24 1,0 24-17,-24 0 1,24 0-1,-23 0 1,23 0 0,0 0 15,0 0-31,0 0 16,0 0-16,-23 0 15,23 0-15,-24-24 31,24 24-15,0 0 0,-24 0-1,25 0-15,-25 0 16,24 0 0,0 0-16,-48 0 15,1 0-15,47-24 16,-24 24-1,0 0-15,1 0 16,-25-24 0,48 24-16,0 0 15,0 0-15,1 0 16,-25 0-16,0 0 31,0-24-31,25 24 0,-1 0 16,-72 0-1,72 0-15,-23-24 16,-1 24-16,24 0 16,-48-23-1,1 23-15,47 0 32,-48 0-17,48 0 1,-23 0-16,23 0 15,-24-24 1,24 24 0,0 0-1,0 0-15,0 0 32,1 0-17,-1 0 16,0-24 1,0 24-1,0 0 0,0 0-15,-24 0-1,25 0-15,-1 0 16,0 0 0,0 0 15,0 0-15,0 0-1,0 0 32,1 0-47,-1 0 63,0 0-32,0 0-16,0 0 1,0-24 0,0 24-1,0 0 17,1 0-1,-1 0 31,0 0-46,0 0 0,0 0-1,0 0-15,0 0 31,-23 0-31,23 0 32,-24 0 15,48-24-32,-24 24 1,0 0 15,0 0-31,0 0 31,1 0 1,-1-24-1,0 24 16,0 0-32,0 0 17,0 0-17,0 0 63,0 0-62,1 0 46,-1 0-30,0 0 15,0 0-1,0 0 48,24-24-63,-24 24 1,0 0 61,0 0 1,1 0 1094,-1 0-1173,0 0 1,-24 0 0,24 0-16,24-24 15,-24 24-15,1 0 16,-1 0-1,0 0 1,0 0-16,0 0 16,0 0 15,-24-23-15,1 23-16,23 0 31,-48 0-16,-47-24-15,71 24 16,-24 0 0,49-24-16,-1 24 15,-24 0 1,24 0-16,0 0 16,0 0-1,0 0 1,-23 0-1,23 0-15,0-24 0,-24 24 16,24 0 0,1 0-16,-49-24 15,48 24 1,-24 0 0,1 0 15,23 0-31,-24 0 31,0 0-31,-23-24 31,47 24-31,0 0 16,-48 0-16,48 0 16,0 0-1,1-24 1,-25 24-16,24 0 31,0 0-15,-24 0-16,-23 0 31,47 0-15,-48 0-1,48 0-15,-23 0 47,-1 0-31,0 0-16,24 0 31,0 0-15,1 0-1,-1 0 1,0 0 15,0 0-15,0 0 15,-24 0 0,1 0-15,23 0-1,0 0 17,0 0-17,0 0 17,0 0-32,0 0 0,0 0 15,1 0 1,-1 0 15,0 24-31,0-24 47,0 0-31,-24 0-1,24 24 1,-23-24 15,23 24-15,0-24-1,0 0-15,0 24 16,0-24 0,0 24-1,1-24-15,-25 24 47,24-1-47,0-23 16,0 0-1,0 24-15,-23 0 16,23 0 0,0 0-1,0-24-15,-24 48 16,24-48-1,-23 47-15,23-47 16,24 24 0,-24-24-16,0 24 15,0 0-15,0-24 32,24 24-17,-24-24 1,24 24-1,-47-24 1,47 24 0,-24-1-16,24 1 31,-24 0-15,0 0-1,0 0 1,0 0 15,0 0-15,24 0-1,-23-1 1,23 1 0,0 0-1,-24 0-15,-24 24 16,48 0-16,-24 23 31,24-23-15,0-24-16,-24 24 31,24-25-31,0 1 16,-24 0-16,24 0 15,0 0 1,0 24-16,0-24 31,0-1-31,0 1 16,0 72-1,0-25 1,0-47 0,0 24-1,0 24 1,0-49-16,0 25 15,0-24 1,0 0 0,0 0-16,0 0 15,0 0-15,0 23 16,24 1 0,-24-24-1,0 24-15,24-1 31,0 1-31,-24-24 16,0 0-16,24 24 16,-24-24-1,0 23-15,24-47 16,-24 48-16,0 0 16,0-24-1,24 23 1,-1 1-16,1 0 15,-24 0 1,24-25 0,-24 1-16,0 0 15,24 24-15,-24-24 16,24 24 0,-24-25-16,0 1 15,24 24-15,-24-24 16,0 0-1,24 24 1,0-1 0,-24-23-1,23 72 1,-23-72 15,0-1-31,48 49 31,-48-48-15,24 48-16,-24-49 16,0 1-16,24 24 15,0 0 1,0 23-16,-24-23 16,24-24-1,-24 0-15,0 24 16,23-25 15,-23 1-15,24 0-16,-24 0 15,0 0 1,0 24 0,24-48-16,-24 24 15,24 71 16,-24-71-15,24 24 0,-24-24-1,24-24 1,-24 23-16,0 25 16,24 0 15,-24-24-31,23 0 15,-23 0 17,24-1-17,-24 1-15,24 24 47,-24-24-16,0 0 16,24 0-47,0 0 16,0-1 15,-24 1 0,0 0-15,48 0 0,-25 0 31,-23 0-16,24-24-16,0 24 1,0-24 0,0 0-16,24 23 15,-24-23 17,-1 24-17,1-24 1,24 0-16,-48 24 15,96-24 1,-25 24 15,1-24-31,-48 0 16,23 24 15,25-24-31,0 0 0,-48 0 16,23 0-16,-23 0 15,0 24 1,24-24-16,-24 0 31,-1 0-15,1 0 0,0 0 15,24 24-16,-24-24-15,0 0 16,23 0-16,-23 0 16,0 0-1,0 0-15,0 0 16,0 0-16,0 0 31,23 0-15,1 0-16,0 0 31,24 24-31,-49-24 16,1 0-1,0 0 1,24 0-16,-24 0 16,0 0-1,0 0 1,-1 0-16,25 23 15,0-23-15,0 0 16,-1 0 0,-23 0-1,24 0-15,-24 0 47,0 0-31,0 0-1,23 0 1,-23 0-16,0 0 16,95 0-1,-95 0 1,0 0-16,48 0 0,-48 0 16,0 0-1,23 0-15,1 24 16,-24-24-16,71 0 31,-71 0-15,24 0-16,0 0 15,-24 0-15,0 0 16,71 0 0,-71 0-1,0 0-15,0 0 16,23 0-1,25 0 1,-48 0 0,24 0-16,-25 0 15,1 0-15,0 0 16,24 0 0,-24 0-1,24 0-15,-1 24 16,-23-24-1,0 0-15,24 0 16,0 0 0,-25 0-1,49 0-15,-24 0 16,47 0 15,-47 0-31,0 0 16,71 0-1,-71 0-15,23 0 16,-47 0 0,0 0-16,48 0 15,-24 0 1,-25 0-16,25 0 0,0 0 16,0 0-1,-24 0 1,-1 0-16,1 0 15,24 0 17,-24 0-32,0 0 15,0 0-15,0 0 16,23 0 0,-23 0-1,0 0 1,24 0-1,0 0-15,23 0 16,-47 0 0,48 0-16,-1 0 47,-47 0-47,24 0 15,47 0-15,-71 0 16,24 0-16,0 0 15,71 0-15,-95 0 16,24 0-16,47 0 16,-71 0-1,48 0-15,-1 0 16,1-24 15,-48 24-31,71 0 16,-47 0-16,0 0 15,-24 0 1,71 0-16,-71 0 16,71-24-1,-47 24 1,24 0-16,-48 0 0,95 0 16,-71 0-16,0 0 15,71 0 1,-71 0-16,23 0 31,49 0-31,-73-23 16,-23 23-1,72 0-15,-25 0 16,-47 0-16,48 0 16,-1 0-1,25 0 1,-72 0-1,71 0 1,1-24-16,-1 24 16,-47 0-1,-24 0-15,71 0 16,-71 0 0,0 0-16,72 0 15,-72 0-15,-1 0 31,73 0-31,-48 0 16,-1-24-16,49 24 16,95 0 15,-143-24-31,23 24 16,72 0-1,-95-24-15,24 24 16,71 0-16,-119 0 15,47 0 1,25 0-16,-24 0 16,-25 0-16,73 0 15,-73 0 1,25-24-16,24 24 16,-25 0-1,25 0-15,-25 0 16,25 0 15,-25-24-31,1 24 16,95 0-16,-95 0 15,-25 0 1,25 0-16,71 0 16,-71 0-16,0 0 15,47 0 1,-47 0-16,47 0 15,-71 0-15,-1 0 16,73 0-16,-73 0 16,25 0-16,-24 0 15,23 24 1,-47-24-16,96 0 16,-96 0-16,23 0 15,1 0 16,24 0-15,23 24-16,1-24 16,-72 0-1,47 0-15,-23 0 16,23 24-16,49-24 16,-72 24-1,-1-24-15,73 24 0,-73-24 16,1 0-1,48 0-15,-49 0 32,49 0-17,-72 0-15,24 24 16,-1-24 15,-23 0-15,0 0-16,24 0 15,0 0-15,-48 23 16,47-23 0,-23 0-16,0 0 15,48 0-15,-49 24 32,1-24-17,0 0-15,24 0 16,-24 0-1,24 0 1,-25 0-16,1 0 0,0 0 16,0 24-1,0-24 1,0 0 0,0 0-1,23 24 1,-23-24-1,24 0 1,-24 24 0,0-24-16,-24 24 15,24-24 1,23 0 0,-23 24-16,0 0 15,0-24 1,0 23-16,0-23 15,24 48 17,-25-24-17,1 0 1,0-24 0,-24 24-1,0 0 63,24-24-46,-24 24-32,0-1 15,0 1 1,0 0-1,24-24 1,-24 48 0,24-24-1,-24 0 17,0 0-17,0-1 16,0 1-15,24-24 0,-24 24-1,0 0 1,0 0 0,0 0 15,0 24-16,0-1 17,0-23-32,0 24 15,0-24 17,0 0-32,0-1 15,0 1 16,0 24-31,0 0 32,0-24-17,0 0 1,0-1-16,0 1 16,0 24-1,0-24 1,0 0-16,0 24 15,0-1 1,0-23-16,0 24 16,0-24-16,0 0 31,-24 47-15,24-23-1,0-24 16,0 0-15,0 0 0,0 0-1,0 23 1,-24-23 0,24 0-1,0 0 1,0 0-1,0 24-15,-24-1 32,24-23-17,0 0 32,0 0-47,0 0 16,0 0 15,0-1 16,0 1-31,0 0 15,-24 0 31,24 0-15,-24 0-31,-23 24-1,23-25 48,0 1-32,0-24-15,24 24-1,-24 0 1,0-24 0,0 24-1,0 0 17,1 0-17,-1-24-15,0 24 31,0-24-15,24 23 0,-24-23-1,0 24 1,-47-24 0,71 24-1,-24-24-15,0 0 16,-24 24-1,24 0 17,0-24-17,-23 0 1,23 24 0,-48 0-1,24-24 1,24 0-16,-71 24 15,71-24-15,-24 0 16,25 23 15,-1-23-15,0 0 0,-24 0-16,-71 0 15,95 0-15,-24 0 16,-71 0-1,71 0-15,-24 0 16,48 0 0,1 0-1,-1 0-15,0 0 63,-24 0-63,0 0 31,24 0-31,1 0 16,-25 0-16,24 0 15,0 0-15,0 0 16,0 0 0,0 0 15,1 0-16,-1 0-15,0 0 32,-24 0-32,-23 0 15,47 0 1,0 0 15,-24 0-15,24 0-1,-24 0 1,25 0 0,-49 0-1,48 0 1,-71 0-16,71 0 16,-48 0-1,48 0-15,-24 0 16,25 0 15,-1 0-31,0 0 31,-24 0-15,0 0 0,-47 0-1,71 0-15,0 0 16,-24 0-1,-23 24-15,-25-24 16,49 0 0,-1 0-1,24 0-15,0 0 32,-48 0-17,49 0-15,-1 0 16,-24 24-1,24-24-15,0 0 0,-47 0 32,-1 0-17,48 0 1,0 0 0,-24 0-16,1 0 15,-1 0 1,24 0-1,-24 0-15,1 0 0,23 0 16,-24 0 0,-24 0-16,49 0 15,-1 0 1,-48 0 0,48 0-16,-24 0 31,25 0-16,-1 0 1,0 0-16,0 0 16,0 0-16,-24 0 15,24 24 1,1-24-16,-25 0 16,0 0-16,24 0 15,0 0 1,0 0-16,1 0 15,-1 0 1,0 0 0,0 0-16,0 0 15,-24 0-15,24 0 32,1 0-32,-49 0 15,48 0-15,-24 0 16,-23 0-1,47 0 17,0 0-32,-24 0 15,24 0 1,1 0 0,-25 0-16,0 0 15,24 0 1,-24 0-1,25 0-15,-1 0 16,0 0 0,0 0-1,0 0 1,-24 0 0,24 0-16,1 0 15,-73 0 1,72 0-16,-24 0 15,-71 0 1,95 0-16,0 0 16,-47 0-1,47 0 1,0 0-16,0 0 16,0 0-1,0 0-15,-23 0 16,23 0-1,-24 0 1,24 0-16,-47 0 16,23 0-16,0-24 15,-47 24-15,71 0 16,-24 0-16,-48 0 16,73 0-16,-1 0 31,-24 0 0,0 0-31,48-24 16,-71 24-16,47 0 15,-24 0-15,-71 0 16,95 0 0,-48 0-16,1 0 15,47 0 1,0 0-1,0 0 1,0 0 0,0 0-1,0 0-15,-47 0 16,-49 0-16,73 0 16,-97 0 15,97 0-31,23 0 0,-48-24 15,48 24 1,0 0-16,0 0 16,-23 0 31,-1 0-47,-48 0 15,73 0 1,-121 0-16,121 0 15,-49 0-15,0 0 16,48-23 0,-23 23-1,23 0 17,-24 0-32,0 0 15,-23 0 1,-311-24-1,239 24-15,-144 0 16,239 0-16,-95 0 16,119 0-1,-24 0-15,25 0 63,-1 0-48,-48 0 1,-23 0-16,-49 0 16,73 0-1,-120 0 1,167 0-16,0 0 47,-48 0 15,49 0-62,-25 0 16,-119 0 0,71 0-16,25 0 0,-25 0 15,72 0 1,-119 0 93,47 0-93,1 0-16,-168 0 15,216 0 1,-1 0-16,-24 0 0,48 0 109,1-24 391,-1 24-484,0-24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806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90.80906" units="1/cm"/>
          <inkml:channelProperty channel="Y" name="resolution" value="52.02312" units="1/cm"/>
          <inkml:channelProperty channel="T" name="resolution" value="1" units="1/dev"/>
        </inkml:channelProperties>
      </inkml:inkSource>
      <inkml:timestamp xml:id="ts0" timeString="2017-01-18T17:03:14.790"/>
    </inkml:context>
    <inkml:brush xml:id="br0">
      <inkml:brushProperty name="width" value="0.2" units="cm"/>
      <inkml:brushProperty name="height" value="0.4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0 0,'19'0'235,"0"0"-204,0 0-15,0 0-16,0 0 31,0 0-15,0 0-1,0 0 1,0 0-1,-1 0 32,1 0-47,0 0 0,19 0 16,-19 0 15,0 0-15,0 0-1,0 0 1,0 0 0,0 0-1,0 0 1,0 0 0,0 0 77,0 0-77,0 0 0,0 0-16,19 0 15,-19 0-15,0 0 16,0 0-1,0 0 95,-1 0-95,1 0 1,0 0 31,0 0-16,0 0-15,0 0-1,0 0 251,0 0-141,0 0-109,0 0-1,0 0 17,0 0 30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806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90.80906" units="1/cm"/>
          <inkml:channelProperty channel="Y" name="resolution" value="52.02312" units="1/cm"/>
          <inkml:channelProperty channel="T" name="resolution" value="1" units="1/dev"/>
        </inkml:channelProperties>
      </inkml:inkSource>
      <inkml:timestamp xml:id="ts0" timeString="2017-01-18T17:03:29.792"/>
    </inkml:context>
    <inkml:brush xml:id="br0">
      <inkml:brushProperty name="width" value="0.2" units="cm"/>
      <inkml:brushProperty name="height" value="0.4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0 0,'19'0'234,"0"0"-218,0 0-1,0 0 1,0 0 0,0 0-16,0 0 31,0 0-16,0 0 17,0 0-32,0 0 15,0 0 1,-1 0-16,1 0 31,0 0 0,0 0-15,0 0-16,0 0 16,0 0-1,0 0-15,0 0 32,0 0-17,0 17 1,0-17-16,0 0 15,0 0-15,0 0 16,0 0-16,0 0 16,0 0-1,0 0 1,0 0 0,0 0-1,0 0 32,18 0-31,-18 0-1,0 0-15,0 0 16,19 18-16,-19-18 16,0 0 15,19 17 16,-19-17-32,19 0-15,-19 0 16,0 0-16,19 0 16,-19 0-16,0 0 15,0 0 79,0 0 47,0 0-110,-1 0-16,1 0 1,-19 18 0,38-18-1,-19 0 157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806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90.80906" units="1/cm"/>
          <inkml:channelProperty channel="Y" name="resolution" value="52.02312" units="1/cm"/>
          <inkml:channelProperty channel="T" name="resolution" value="1" units="1/dev"/>
        </inkml:channelProperties>
      </inkml:inkSource>
      <inkml:timestamp xml:id="ts0" timeString="2017-01-18T17:03:33.785"/>
    </inkml:context>
    <inkml:brush xml:id="br0">
      <inkml:brushProperty name="width" value="0.2" units="cm"/>
      <inkml:brushProperty name="height" value="0.4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 0 0,'0'38'328,"0"-19"-297,0 19-15,0-19 31,0 0-16,0 0 0,0 0 0,0 0 48,0 0-79,0 0 15,0 0 16,0-1-15,0 1 0,0 0-1,0 0 17,0 0-1,0 0-31,0 0 31,0 0 0,0 0-15,0 0 0,0 0 15,0 0-16,0 0 17,0 0-17,0 19 17,0-19-1,0 0 0,0 19-15,0-19-1,0 0 1,0 0 0,-8 18-16,8-18 31,0 0-16,0 0 1,0 0-16,0 0 16,0 0-1,0 0 1,0 0 0,0 19-1,0-19 32,0 0-31,0 19 15,0-19-15,-8-19-1,8 19 1,0 0-1,0 0-15,0 0 32,0 0-32,0-1 15,0 20 17,0-19-17,0 0-15,0 0 16,0 19-1,0-19 1,0 0 15,0 0-15,0 0 15,0 0-15,0 0 15,0 0-31,0 0 16,0 0 15,0 0-15,0 0-1,0 0 1,0 0-1,0 0 17,0-1-17,0 1 48,0 19-32,0-19 16,0 0 31,0 0-47,0 0-31,0 0 32,0 0 93,0 0-94,0 0-16,8-19 79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806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90.80906" units="1/cm"/>
          <inkml:channelProperty channel="Y" name="resolution" value="52.02312" units="1/cm"/>
          <inkml:channelProperty channel="T" name="resolution" value="1" units="1/dev"/>
        </inkml:channelProperties>
      </inkml:inkSource>
      <inkml:timestamp xml:id="ts0" timeString="2017-01-18T17:03:37.865"/>
    </inkml:context>
    <inkml:brush xml:id="br0">
      <inkml:brushProperty name="width" value="0.2" units="cm"/>
      <inkml:brushProperty name="height" value="0.4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52 1744 0,'0'-19'125,"0"0"-94,0 0-15,0-38 0,0 38-1,0 0 1,0 0-16,0 0 15,0-18 1,0 18-16,0 0 16,-14 0-1,14 0 32,0-19 0,0 19-16,0 0-15,-14 0-16,14 0 16,0 0-1,0 0 1,-14 0-1,14-19 1,0 19 0,0 0-16,0 0 15,-14 19 1,14-19-16,0-18 16,0 18-1,0 0 16,0 0-31,0 0 16,0 0 0,0-19-1,0 19 1,0 0 0,0 0-16,0 0 15,0 0 1,0 0-1,0 0 17,0 0-32,0 0 31,0-19-15,0 19-1,0 0 16,0 0-15,0 1 0,0-1-1,0 0 1,0 0 0,0 0-1,0 0 1,0 0-1,0 0 1,0-19 0,0 19-1,0-19 32,0 19-31,0 0-1,0 0 1,0 0 0,0 0-1,0 0 1,0 0-16,0-19 16,0 19 15,0 1-31,14-1 15,-14 0 1,0 0 0,0 0 15,0 0-15,0 0 15,0 0-16,0-19 32,0 19 0,0 0 109,0-19-140,0 19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806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90.80906" units="1/cm"/>
          <inkml:channelProperty channel="Y" name="resolution" value="52.02312" units="1/cm"/>
          <inkml:channelProperty channel="T" name="resolution" value="1" units="1/dev"/>
        </inkml:channelProperties>
      </inkml:inkSource>
      <inkml:timestamp xml:id="ts0" timeString="2017-01-18T17:03:41.913"/>
    </inkml:context>
    <inkml:brush xml:id="br0">
      <inkml:brushProperty name="width" value="0.2" units="cm"/>
      <inkml:brushProperty name="height" value="0.4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0 0,'19'0'203,"0"0"-188,38 0-15,0 0 16,-38 0-16,38 0 16,-38 0-16,37 0 15,-37 0-15,19 0 16,-19 0-16,19 0 15,-19 0 1,0 0 0,19 0-1,-19 0-15,19 0 16,-19 0 0,19 0-16,0 0 15,-19 0-15,18 0 16,-18 0-16,19 0 15,-19 0-15,0 0 16,19 0 0,-19 0-16,0 0 15,0 0-15,19 0 16,-19 0 0,19 0-16,-19 0 15,0 0 1,19 0-16,-19 0 31,0 0-15,-1 0 15,1 0 0,0 0 0,0 0-15,0 0-16,0 0 31,0 0-31,0 0 32,0 0-17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806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90.80906" units="1/cm"/>
          <inkml:channelProperty channel="Y" name="resolution" value="52.02312" units="1/cm"/>
          <inkml:channelProperty channel="T" name="resolution" value="1" units="1/dev"/>
        </inkml:channelProperties>
      </inkml:inkSource>
      <inkml:timestamp xml:id="ts0" timeString="2017-01-18T17:03:47.250"/>
    </inkml:context>
    <inkml:brush xml:id="br0">
      <inkml:brushProperty name="width" value="0.2" units="cm"/>
      <inkml:brushProperty name="height" value="0.4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0 0,'19'0'203,"0"0"-187,0 0 0,19 0-16,-19 0 15,0 0-15,0 0 16,19 7-16,-19-7 16,0 0-1,18 0-15,-18 0 16,0 0-1,0 0 1,0 0 0,0 0-16,0 0 15,0 0-15,0 0 16,38 0 0,-38 0-1,0 0-15,0 0 16,19 0-16,-19 0 15,0 0 1,0 0-16,0 0 16,0 0-1,-1 0 1,20 0-16,19 0 16,-38 0-1,0 0-15,0 0 16,0 0-1,0 0-15,0 0 16,19 0 0,-19 0-1,0 0 1,0 0-16,0 0 16,0 0-16,0 0 31,0 0-16,0 0 1,0 0-16,18 0 16,1 0-1,-19 0 1,0 0 15,0 0 0,0 0 173,0 0-189,0 0 1,0 0-1,0 0 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806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90.80906" units="1/cm"/>
          <inkml:channelProperty channel="Y" name="resolution" value="52.02312" units="1/cm"/>
          <inkml:channelProperty channel="T" name="resolution" value="1" units="1/dev"/>
        </inkml:channelProperties>
      </inkml:inkSource>
      <inkml:timestamp xml:id="ts0" timeString="2017-01-18T17:03:50.266"/>
    </inkml:context>
    <inkml:brush xml:id="br0">
      <inkml:brushProperty name="width" value="0.2" units="cm"/>
      <inkml:brushProperty name="height" value="0.4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0-24 0,'38'0'203,"-19"0"-203,0 0 16,19 0-16,-1 0 16,-18 0-16,19 0 15,-19 0-15,38 0 16,-19 0-16,-19 0 15,0 0-15,19 0 16,-19 0 0,0 0-16,0 0 15,0 0-15,0 0 16,0 0 0,0 0-16,-1 0 15,1 0 1,0 0-16,0 0 15,0 0-15,0 0 16,0 0 0,0 0-16,0 0 15,19 0-15,0 0 16,-19 0-16,0 0 16,19 0-16,-19 0 15,0 0-15,0 0 16,0 0-16,0 0 15,-1 0-15,20 0 16,-19 0 0,0 0-16,19 0 15,-19 0 1,0 0-16,0 0 16,0 0-1,0 0 1,0 6-1,0-6 17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806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90.80906" units="1/cm"/>
          <inkml:channelProperty channel="Y" name="resolution" value="52.02312" units="1/cm"/>
          <inkml:channelProperty channel="T" name="resolution" value="1" units="1/dev"/>
        </inkml:channelProperties>
      </inkml:inkSource>
      <inkml:timestamp xml:id="ts0" timeString="2017-01-18T17:03:55.626"/>
    </inkml:context>
    <inkml:brush xml:id="br0">
      <inkml:brushProperty name="width" value="0.2" units="cm"/>
      <inkml:brushProperty name="height" value="0.4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-13 0 0,'0'19'219,"0"0"-203,0 0-1,0 19-15,0-19 16,0 0-1,0 19 1,0-19-16,0 0 16,0 0-1,0 0 1,0-1 0,0 1-1,0 0 1,0 0-16,0 0 15,0 0-15,0 0 16,0 0 0,0 19-16,-8-19 15,8 0 1,0 0 0,0 0-1,0 0 16,0 0-15,0 19 0,0-19-1,0 0-15,0 0 32,0 0-32,0 0 15,0-1-15,0 1 16,0 0-1,0 0 1,0 0 0,0 0-1,0 0 1,0 0-16,0 0 16,0 0-1,0 0 1,0 0-1,0 19 1,0-19 15,0 0-31,0 0 16,0 0 0,0 0-1,0 0 1,0 0-16,0 0 31,0 18-15,0-18-16,0 0 15,0 19 1,0-19 0,0 0-1,0 0 1,0 0-16,0 0 15,0 0 17,0 0-17,0 0 1,0 0 0,0 0-1,0 0 16,0 19-15,0-19 0,0 0-1,0 0 1,0-1 0,0 1-1,0 0 1,0 0-1,0 0 1,0 0 15,0 0 1,0 0-1,0 0-31,0 0 31,0 0-15,0 0-1,0 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6/15/2018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5080FB-8FD2-EC47-AE1E-22BA02AD3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62600"/>
            <a:ext cx="9144000" cy="911867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BD197A0F-7427-A948-B614-39E4BA4877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39867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613E4B2-2BD5-AC4A-9760-35A741A1BB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62600"/>
            <a:ext cx="9144000" cy="91186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E91EB81-15D4-6C4E-906C-026E3331E31F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DE0F94FA-9FD6-BD4B-8342-4474096BF1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217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0098A6-2D77-744B-BEA2-1797ABD1A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739" y="4706858"/>
            <a:ext cx="2787042" cy="1526660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C9B010B1-B5B2-B34D-9253-4A08FD10CE4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0E3317B-B5BE-A04B-A739-CDFD7B0E69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9739" y="4706858"/>
            <a:ext cx="2787042" cy="152666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BD66C0E-7688-A843-B6D3-DD695A49F5F0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84F087AB-5679-9F47-8D83-DA4480F096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665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570D268-3262-E649-8ED0-B509455AD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977" y="2558371"/>
            <a:ext cx="3543171" cy="19408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F3226BDE-BB82-2B4F-9E02-7A935D49940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805EBD-D1C9-ED40-B648-B71284B99F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95977" y="2558371"/>
            <a:ext cx="3543171" cy="19408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4B95CE2-0E56-964F-91A3-2CA6C7BDB8FE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6796B26-50FE-964E-BDF1-55497A90A5B1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4C8ADE3-74D2-FD4B-AE52-234AF51EDE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405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8AD0C525-E0AA-D043-9A4F-20A37143C1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C4CE73-292D-864E-946B-105C9D6245A7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2B1806A1-212D-4F48-8372-01F8EEDF80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876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0D2D20-7D04-A84B-8F1E-A62C3D4B3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3886" y="4650751"/>
            <a:ext cx="4280114" cy="223475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142773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D05D1602-5677-9748-8EB7-690AE5C764A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4B55CF-0AC8-F44B-B653-F150FF1790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3886" y="4650751"/>
            <a:ext cx="4280114" cy="22347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0A7918C-164F-B149-AB86-72DB69D2A3B2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Reflective Questions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86F2E5-0334-354B-B89D-4AB002DEDE7D}"/>
              </a:ext>
            </a:extLst>
          </p:cNvPr>
          <p:cNvSpPr txBox="1">
            <a:spLocks/>
          </p:cNvSpPr>
          <p:nvPr userDrawn="1"/>
        </p:nvSpPr>
        <p:spPr>
          <a:xfrm>
            <a:off x="-142773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4C229D86-E06B-944F-9146-3ECC4F861C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820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0732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A5E00F74-DFB6-5747-A443-5C8043C0D0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2C8619B-ABA7-9E4F-B58C-FB93FBBAE26E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85A1ECAF-E67B-BD40-8347-938E4A265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0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5BC35EB9-AE3D-F844-B567-C30181A259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B562509-8DD4-B040-BAA1-847388CA5A29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CA492B9C-AD18-BE4F-B657-8D0B016CCA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695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A26767D-02C0-DB4B-B626-CC393489FD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BF3E0B5-A574-134C-87FB-6E5173F1C281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1" name="Picture 10" descr="CompTIA_logo.wmf">
            <a:extLst>
              <a:ext uri="{FF2B5EF4-FFF2-40B4-BE49-F238E27FC236}">
                <a16:creationId xmlns:a16="http://schemas.microsoft.com/office/drawing/2014/main" id="{7095C11E-CE69-C54D-8CF7-EF632990C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35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6287B5D2-F50B-4B4A-97B7-4366895CE3D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01AFCA2-7B2C-D04D-B92F-7ABDB260D66B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3EB5ADD5-9DAD-A245-9BC3-F55EB59A5F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961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185A290C-FEA7-DD4D-B023-03EEE45323A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A9F206-B24D-B24A-B13B-F28A201E4302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EDB0EF6B-D89E-8D4F-91E5-376B84DABC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621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227351FB-26ED-744C-9960-ADFBB6AC8F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756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B526C4-AE81-584A-B2CE-1F568667FCC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CB352D7C-F460-B04F-8328-C46763E025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13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A20740D6-9582-A64B-91EA-D7869CA842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31D636-F5EF-3D4E-B641-BA6E8152F5B0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CFA164C6-E479-F546-952C-4778C3367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3642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B573120E-642E-0643-A38B-2986D9C3FE4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435D30-2493-AD4A-852F-CD16F90B7EC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2A3D09E6-28D2-C949-8CA1-E65C24F10A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15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0CCA813-A45D-6146-9976-2BE31C6379AB}"/>
              </a:ext>
            </a:extLst>
          </p:cNvPr>
          <p:cNvSpPr/>
          <p:nvPr userDrawn="1"/>
        </p:nvSpPr>
        <p:spPr>
          <a:xfrm>
            <a:off x="457200" y="685800"/>
            <a:ext cx="8229600" cy="419100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ED1C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Rectangle 5">
            <a:extLst>
              <a:ext uri="{FF2B5EF4-FFF2-40B4-BE49-F238E27FC236}">
                <a16:creationId xmlns:a16="http://schemas.microsoft.com/office/drawing/2014/main" id="{09A665B6-64B8-0448-AB5E-CB8DC2B74C1C}"/>
              </a:ext>
            </a:extLst>
          </p:cNvPr>
          <p:cNvSpPr/>
          <p:nvPr/>
        </p:nvSpPr>
        <p:spPr>
          <a:xfrm>
            <a:off x="457200" y="685800"/>
            <a:ext cx="8229600" cy="419100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ED1C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F27D27D-3DD6-3947-AC24-EC67909592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2057400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6485109-D412-DB42-94AA-0DC656F064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3165129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15B22A6-28AA-3242-955A-6B4EC92D5E4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5943600"/>
            <a:ext cx="1684782" cy="360426"/>
          </a:xfrm>
          <a:prstGeom prst="rect">
            <a:avLst/>
          </a:prstGeom>
        </p:spPr>
      </p:pic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FF8DE52F-7C95-5541-BC7F-2F14FF21E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5943600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057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77F104-82BA-8F4D-B222-EB78A7C4C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97B308B2-AF5D-1141-ACEE-FE0C77648C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4295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340735-0E87-CC46-93D6-0D60E11747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12107F-3B03-A142-ADD0-8B76AD59B4B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E87DE8F0-CB9B-2840-A524-8BE08473D7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914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4A605F-8B15-FB46-9F61-470E09EB8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8C0E01C7-55F8-CB46-A3D0-2C065754C7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7856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6213E4-182A-0540-9FE5-9CF8760814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1552687-032D-C34A-A602-AD4C6BD9AA47}"/>
              </a:ext>
            </a:extLst>
          </p:cNvPr>
          <p:cNvSpPr txBox="1">
            <a:spLocks/>
          </p:cNvSpPr>
          <p:nvPr userDrawn="1"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8484E9A4-2002-AD4A-890B-49D02F7DAD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56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7054516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8F2FA5A5-E3E2-9C44-BD0B-89DF91D8C8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2300438"/>
            <a:ext cx="8460152" cy="3942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DB3E63F8-33D9-BE4A-A84B-93A628628D2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E0D9F7C-5F59-8245-A8F1-AA6DAEAA23E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917D1463-228E-DC42-AA44-5A425CE67B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95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053552-69A8-BD48-8CA2-F433F3BDB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966438BD-F346-2049-BD71-86C1F78B25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2261936"/>
            <a:ext cx="8460152" cy="39806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9D5CEE60-2C88-9E49-B28B-58454BEF35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226F1A9-2B9D-584B-8245-44EA0A3A2E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FDF18D2F-C485-F946-A6AD-6D9AB08D0C01}"/>
              </a:ext>
            </a:extLst>
          </p:cNvPr>
          <p:cNvSpPr txBox="1">
            <a:spLocks/>
          </p:cNvSpPr>
          <p:nvPr userDrawn="1"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9" name="Picture 18" descr="CompTIA_logo.wmf">
            <a:extLst>
              <a:ext uri="{FF2B5EF4-FFF2-40B4-BE49-F238E27FC236}">
                <a16:creationId xmlns:a16="http://schemas.microsoft.com/office/drawing/2014/main" id="{E78EE45E-3A6B-D748-A160-F51D4337732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929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41D967-990F-E944-A75C-DDD8D816E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8654" y="4716892"/>
            <a:ext cx="2426148" cy="1508760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A7A7784F-0CF1-6447-8E21-F2091A64AB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9384BF-4DD5-0241-9855-AF2027C9E5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78654" y="4716892"/>
            <a:ext cx="2423160" cy="1506905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5691A58-3DA6-9C42-9DEE-56D4A55368C9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06248EB9-11AC-804B-A135-4EFD54359A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731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B6DABA9-2B0D-064E-BEB6-5D5E546F3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600" y="2565400"/>
            <a:ext cx="3101607" cy="19288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479FADE8-B2CC-4340-89CD-7751242F449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1E55E5-96BD-EA4D-B74C-B45EA23440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2600" y="2565400"/>
            <a:ext cx="3101607" cy="19288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A7E3B64-90B7-7849-9847-8B6319B6F077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E8DCE48-C8A9-6944-B701-A58A7D7F70BB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DAF65D91-8240-174E-9C5B-36131D70ED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1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09409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  <p:sldLayoutId id="2147483836" r:id="rId20"/>
    <p:sldLayoutId id="2147483837" r:id="rId2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rgbClr val="ED1C24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12.emf"/><Relationship Id="rId18" Type="http://schemas.openxmlformats.org/officeDocument/2006/relationships/customXml" Target="../ink/ink9.xml"/><Relationship Id="rId3" Type="http://schemas.openxmlformats.org/officeDocument/2006/relationships/image" Target="../media/image7.emf"/><Relationship Id="rId21" Type="http://schemas.openxmlformats.org/officeDocument/2006/relationships/image" Target="../media/image16.emf"/><Relationship Id="rId7" Type="http://schemas.openxmlformats.org/officeDocument/2006/relationships/image" Target="../media/image9.emf"/><Relationship Id="rId12" Type="http://schemas.openxmlformats.org/officeDocument/2006/relationships/customXml" Target="../ink/ink6.xml"/><Relationship Id="rId17" Type="http://schemas.openxmlformats.org/officeDocument/2006/relationships/image" Target="../media/image14.emf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20" Type="http://schemas.openxmlformats.org/officeDocument/2006/relationships/customXml" Target="../ink/ink10.xml"/><Relationship Id="rId1" Type="http://schemas.openxmlformats.org/officeDocument/2006/relationships/slideLayout" Target="../slideLayouts/slideLayout12.xml"/><Relationship Id="rId6" Type="http://schemas.openxmlformats.org/officeDocument/2006/relationships/customXml" Target="../ink/ink3.xml"/><Relationship Id="rId11" Type="http://schemas.openxmlformats.org/officeDocument/2006/relationships/image" Target="../media/image11.emf"/><Relationship Id="rId5" Type="http://schemas.openxmlformats.org/officeDocument/2006/relationships/image" Target="../media/image8.emf"/><Relationship Id="rId15" Type="http://schemas.openxmlformats.org/officeDocument/2006/relationships/image" Target="../media/image13.emf"/><Relationship Id="rId23" Type="http://schemas.openxmlformats.org/officeDocument/2006/relationships/image" Target="../media/image17.emf"/><Relationship Id="rId10" Type="http://schemas.openxmlformats.org/officeDocument/2006/relationships/customXml" Target="../ink/ink5.xml"/><Relationship Id="rId19" Type="http://schemas.openxmlformats.org/officeDocument/2006/relationships/image" Target="../media/image15.emf"/><Relationship Id="rId4" Type="http://schemas.openxmlformats.org/officeDocument/2006/relationships/customXml" Target="../ink/ink2.xml"/><Relationship Id="rId9" Type="http://schemas.openxmlformats.org/officeDocument/2006/relationships/image" Target="../media/image10.emf"/><Relationship Id="rId14" Type="http://schemas.openxmlformats.org/officeDocument/2006/relationships/customXml" Target="../ink/ink7.xml"/><Relationship Id="rId22" Type="http://schemas.openxmlformats.org/officeDocument/2006/relationships/customXml" Target="../ink/ink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Developing the Project Schedule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Develop a Project Schedule</a:t>
            </a:r>
          </a:p>
          <a:p>
            <a:r>
              <a:rPr lang="en-US"/>
              <a:t>Identify the Critical Path</a:t>
            </a:r>
          </a:p>
          <a:p>
            <a:r>
              <a:rPr lang="en-US"/>
              <a:t>Optimize the Project Schedule</a:t>
            </a:r>
          </a:p>
          <a:p>
            <a:r>
              <a:rPr lang="en-US"/>
              <a:t>Create a Schedule Baseline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Critical Chain Method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resource limitations.</a:t>
            </a:r>
          </a:p>
          <a:p>
            <a:r>
              <a:rPr lang="en-US" dirty="0"/>
              <a:t>Adjust the schedule accordingly.</a:t>
            </a:r>
          </a:p>
          <a:p>
            <a:r>
              <a:rPr lang="en-US" dirty="0"/>
              <a:t>Plan and manage reserves.</a:t>
            </a:r>
          </a:p>
          <a:p>
            <a:r>
              <a:rPr lang="en-US" dirty="0"/>
              <a:t>Mitigate possible cost and schedule risks.</a:t>
            </a:r>
          </a:p>
          <a:p>
            <a:r>
              <a:rPr lang="en-US" dirty="0"/>
              <a:t>Established by analyzing the critical path alongside available resources.</a:t>
            </a:r>
          </a:p>
          <a:p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1447800" y="3200400"/>
            <a:ext cx="6194461" cy="2971579"/>
            <a:chOff x="1369800" y="1676621"/>
            <a:chExt cx="6194461" cy="2971579"/>
          </a:xfrm>
        </p:grpSpPr>
        <p:grpSp>
          <p:nvGrpSpPr>
            <p:cNvPr id="5" name="Group 4"/>
            <p:cNvGrpSpPr/>
            <p:nvPr/>
          </p:nvGrpSpPr>
          <p:grpSpPr>
            <a:xfrm>
              <a:off x="1369800" y="1676621"/>
              <a:ext cx="6194461" cy="2971579"/>
              <a:chOff x="2565604" y="1397436"/>
              <a:chExt cx="6194461" cy="2971579"/>
            </a:xfrm>
          </p:grpSpPr>
          <p:sp>
            <p:nvSpPr>
              <p:cNvPr id="29" name="Freeform 28"/>
              <p:cNvSpPr/>
              <p:nvPr/>
            </p:nvSpPr>
            <p:spPr>
              <a:xfrm rot="5400000" flipH="1">
                <a:off x="7451330" y="2840235"/>
                <a:ext cx="814167" cy="85980"/>
              </a:xfrm>
              <a:custGeom>
                <a:avLst/>
                <a:gdLst>
                  <a:gd name="connsiteX0" fmla="*/ 0 w 382904"/>
                  <a:gd name="connsiteY0" fmla="*/ 45720 h 91440"/>
                  <a:gd name="connsiteX1" fmla="*/ 382904 w 382904"/>
                  <a:gd name="connsiteY1" fmla="*/ 4572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2904" h="91440">
                    <a:moveTo>
                      <a:pt x="0" y="45720"/>
                    </a:moveTo>
                    <a:lnTo>
                      <a:pt x="382904" y="45720"/>
                    </a:lnTo>
                  </a:path>
                </a:pathLst>
              </a:custGeom>
              <a:noFill/>
              <a:ln w="25400">
                <a:tailEnd type="arrow"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3815" tIns="43652" rIns="193814" bIns="43653" numCol="1" spcCol="1270" anchor="ctr" anchorCtr="0">
                <a:noAutofit/>
              </a:bodyPr>
              <a:lstStyle/>
              <a:p>
                <a:pPr marL="0" lvl="0" indent="0" algn="ctr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500" kern="1200" dirty="0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4363447" y="1891069"/>
                <a:ext cx="382904" cy="91440"/>
              </a:xfrm>
              <a:custGeom>
                <a:avLst/>
                <a:gdLst>
                  <a:gd name="connsiteX0" fmla="*/ 0 w 382904"/>
                  <a:gd name="connsiteY0" fmla="*/ 45720 h 91440"/>
                  <a:gd name="connsiteX1" fmla="*/ 382904 w 382904"/>
                  <a:gd name="connsiteY1" fmla="*/ 4572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2904" h="91440">
                    <a:moveTo>
                      <a:pt x="0" y="45720"/>
                    </a:moveTo>
                    <a:lnTo>
                      <a:pt x="382904" y="45720"/>
                    </a:lnTo>
                  </a:path>
                </a:pathLst>
              </a:custGeom>
              <a:noFill/>
              <a:ln w="25400">
                <a:tailEnd type="arrow"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3815" tIns="43653" rIns="193814" bIns="43652" numCol="1" spcCol="1270" anchor="ctr" anchorCtr="0">
                <a:noAutofit/>
              </a:bodyPr>
              <a:lstStyle/>
              <a:p>
                <a:pPr marL="0" lvl="0" indent="0" algn="ctr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500" kern="1200" dirty="0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567404" y="1397436"/>
                <a:ext cx="1797843" cy="1078706"/>
              </a:xfrm>
              <a:custGeom>
                <a:avLst/>
                <a:gdLst>
                  <a:gd name="connsiteX0" fmla="*/ 0 w 1797843"/>
                  <a:gd name="connsiteY0" fmla="*/ 0 h 1078706"/>
                  <a:gd name="connsiteX1" fmla="*/ 1797843 w 1797843"/>
                  <a:gd name="connsiteY1" fmla="*/ 0 h 1078706"/>
                  <a:gd name="connsiteX2" fmla="*/ 1797843 w 1797843"/>
                  <a:gd name="connsiteY2" fmla="*/ 1078706 h 1078706"/>
                  <a:gd name="connsiteX3" fmla="*/ 0 w 1797843"/>
                  <a:gd name="connsiteY3" fmla="*/ 1078706 h 1078706"/>
                  <a:gd name="connsiteX4" fmla="*/ 0 w 1797843"/>
                  <a:gd name="connsiteY4" fmla="*/ 0 h 107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7843" h="1078706">
                    <a:moveTo>
                      <a:pt x="0" y="0"/>
                    </a:moveTo>
                    <a:lnTo>
                      <a:pt x="1797843" y="0"/>
                    </a:lnTo>
                    <a:lnTo>
                      <a:pt x="1797843" y="1078706"/>
                    </a:lnTo>
                    <a:lnTo>
                      <a:pt x="0" y="107870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marL="0" lvl="0" indent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500" kern="1200" dirty="0"/>
                  <a:t>Task 1.1 </a:t>
                </a:r>
                <a:br>
                  <a:rPr lang="en-US" sz="1500" kern="1200" dirty="0"/>
                </a:br>
                <a:r>
                  <a:rPr lang="en-US" sz="1500" kern="1200" dirty="0"/>
                  <a:t>Duration 4 days</a:t>
                </a:r>
                <a:br>
                  <a:rPr lang="en-US" sz="1500" kern="1200" dirty="0"/>
                </a:br>
                <a:r>
                  <a:rPr lang="en-US" sz="1500" kern="1200" dirty="0"/>
                  <a:t>Mar 4-7</a:t>
                </a:r>
                <a:br>
                  <a:rPr lang="en-US" sz="1500" kern="1200" dirty="0"/>
                </a:br>
                <a:r>
                  <a:rPr lang="en-US" sz="1500" kern="1200" dirty="0"/>
                  <a:t>Samantha</a:t>
                </a: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778752" y="1397436"/>
                <a:ext cx="1797843" cy="1078706"/>
              </a:xfrm>
              <a:custGeom>
                <a:avLst/>
                <a:gdLst>
                  <a:gd name="connsiteX0" fmla="*/ 0 w 1797843"/>
                  <a:gd name="connsiteY0" fmla="*/ 0 h 1078706"/>
                  <a:gd name="connsiteX1" fmla="*/ 1797843 w 1797843"/>
                  <a:gd name="connsiteY1" fmla="*/ 0 h 1078706"/>
                  <a:gd name="connsiteX2" fmla="*/ 1797843 w 1797843"/>
                  <a:gd name="connsiteY2" fmla="*/ 1078706 h 1078706"/>
                  <a:gd name="connsiteX3" fmla="*/ 0 w 1797843"/>
                  <a:gd name="connsiteY3" fmla="*/ 1078706 h 1078706"/>
                  <a:gd name="connsiteX4" fmla="*/ 0 w 1797843"/>
                  <a:gd name="connsiteY4" fmla="*/ 0 h 107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7843" h="1078706">
                    <a:moveTo>
                      <a:pt x="0" y="0"/>
                    </a:moveTo>
                    <a:lnTo>
                      <a:pt x="1797843" y="0"/>
                    </a:lnTo>
                    <a:lnTo>
                      <a:pt x="1797843" y="1078706"/>
                    </a:lnTo>
                    <a:lnTo>
                      <a:pt x="0" y="107870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marL="0" lvl="0" indent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500" kern="1200" dirty="0"/>
                  <a:t>Task 1.2</a:t>
                </a:r>
                <a:br>
                  <a:rPr lang="en-US" sz="1500" kern="1200" dirty="0"/>
                </a:br>
                <a:r>
                  <a:rPr lang="en-US" sz="1500" kern="1200" dirty="0"/>
                  <a:t>Duration 2 days</a:t>
                </a:r>
                <a:br>
                  <a:rPr lang="en-US" sz="1500" kern="1200" dirty="0"/>
                </a:br>
                <a:r>
                  <a:rPr lang="en-US" sz="1500" kern="1200" dirty="0"/>
                  <a:t>Mar 8-9</a:t>
                </a:r>
                <a:br>
                  <a:rPr lang="en-US" sz="1500" kern="1200" dirty="0"/>
                </a:br>
                <a:r>
                  <a:rPr lang="en-US" sz="1500" kern="1200" dirty="0"/>
                  <a:t>James</a:t>
                </a: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4363447" y="3740022"/>
                <a:ext cx="382904" cy="91440"/>
              </a:xfrm>
              <a:custGeom>
                <a:avLst/>
                <a:gdLst>
                  <a:gd name="connsiteX0" fmla="*/ 0 w 382904"/>
                  <a:gd name="connsiteY0" fmla="*/ 45720 h 91440"/>
                  <a:gd name="connsiteX1" fmla="*/ 382904 w 382904"/>
                  <a:gd name="connsiteY1" fmla="*/ 4572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2904" h="91440">
                    <a:moveTo>
                      <a:pt x="0" y="45720"/>
                    </a:moveTo>
                    <a:lnTo>
                      <a:pt x="382904" y="45720"/>
                    </a:lnTo>
                  </a:path>
                </a:pathLst>
              </a:custGeom>
              <a:noFill/>
              <a:ln w="25400">
                <a:tailEnd type="arrow"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3815" tIns="43652" rIns="193814" bIns="43653" numCol="1" spcCol="1270" anchor="ctr" anchorCtr="0">
                <a:noAutofit/>
              </a:bodyPr>
              <a:lstStyle/>
              <a:p>
                <a:pPr marL="0" lvl="0" indent="0" algn="ctr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500" kern="1200" dirty="0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6954788" y="1397436"/>
                <a:ext cx="1797843" cy="1078706"/>
              </a:xfrm>
              <a:custGeom>
                <a:avLst/>
                <a:gdLst>
                  <a:gd name="connsiteX0" fmla="*/ 0 w 1797843"/>
                  <a:gd name="connsiteY0" fmla="*/ 0 h 1078706"/>
                  <a:gd name="connsiteX1" fmla="*/ 1797843 w 1797843"/>
                  <a:gd name="connsiteY1" fmla="*/ 0 h 1078706"/>
                  <a:gd name="connsiteX2" fmla="*/ 1797843 w 1797843"/>
                  <a:gd name="connsiteY2" fmla="*/ 1078706 h 1078706"/>
                  <a:gd name="connsiteX3" fmla="*/ 0 w 1797843"/>
                  <a:gd name="connsiteY3" fmla="*/ 1078706 h 1078706"/>
                  <a:gd name="connsiteX4" fmla="*/ 0 w 1797843"/>
                  <a:gd name="connsiteY4" fmla="*/ 0 h 107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7843" h="1078706">
                    <a:moveTo>
                      <a:pt x="0" y="0"/>
                    </a:moveTo>
                    <a:lnTo>
                      <a:pt x="1797843" y="0"/>
                    </a:lnTo>
                    <a:lnTo>
                      <a:pt x="1797843" y="1078706"/>
                    </a:lnTo>
                    <a:lnTo>
                      <a:pt x="0" y="107870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marL="0" lvl="0" indent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500" kern="1200" dirty="0"/>
                  <a:t>Task 3.1</a:t>
                </a:r>
                <a:br>
                  <a:rPr lang="en-US" sz="1500" kern="1200" dirty="0"/>
                </a:br>
                <a:r>
                  <a:rPr lang="en-US" sz="1500" kern="1200" dirty="0"/>
                  <a:t>Duration 7 days</a:t>
                </a:r>
                <a:br>
                  <a:rPr lang="en-US" sz="1500" kern="1200" dirty="0"/>
                </a:br>
                <a:r>
                  <a:rPr lang="en-US" sz="1500" kern="1200" dirty="0"/>
                  <a:t>Mar 10-16</a:t>
                </a:r>
                <a:br>
                  <a:rPr lang="en-US" sz="1500" kern="1200" dirty="0"/>
                </a:br>
                <a:r>
                  <a:rPr lang="en-US" sz="1500" kern="1200" dirty="0"/>
                  <a:t>Carol</a:t>
                </a:r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2565604" y="3290309"/>
                <a:ext cx="1797843" cy="1078706"/>
              </a:xfrm>
              <a:custGeom>
                <a:avLst/>
                <a:gdLst>
                  <a:gd name="connsiteX0" fmla="*/ 0 w 1797843"/>
                  <a:gd name="connsiteY0" fmla="*/ 0 h 1078706"/>
                  <a:gd name="connsiteX1" fmla="*/ 1797843 w 1797843"/>
                  <a:gd name="connsiteY1" fmla="*/ 0 h 1078706"/>
                  <a:gd name="connsiteX2" fmla="*/ 1797843 w 1797843"/>
                  <a:gd name="connsiteY2" fmla="*/ 1078706 h 1078706"/>
                  <a:gd name="connsiteX3" fmla="*/ 0 w 1797843"/>
                  <a:gd name="connsiteY3" fmla="*/ 1078706 h 1078706"/>
                  <a:gd name="connsiteX4" fmla="*/ 0 w 1797843"/>
                  <a:gd name="connsiteY4" fmla="*/ 0 h 107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7843" h="1078706">
                    <a:moveTo>
                      <a:pt x="0" y="0"/>
                    </a:moveTo>
                    <a:lnTo>
                      <a:pt x="1797843" y="0"/>
                    </a:lnTo>
                    <a:lnTo>
                      <a:pt x="1797843" y="1078706"/>
                    </a:lnTo>
                    <a:lnTo>
                      <a:pt x="0" y="107870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marL="0" lvl="0" indent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500" kern="1200" dirty="0"/>
                  <a:t>Task 2.1</a:t>
                </a:r>
                <a:br>
                  <a:rPr lang="en-US" sz="1500" kern="1200" dirty="0"/>
                </a:br>
                <a:r>
                  <a:rPr lang="en-US" sz="1500" kern="1200" dirty="0"/>
                  <a:t>Duration 3 days</a:t>
                </a:r>
                <a:br>
                  <a:rPr lang="en-US" sz="1500" kern="1200" dirty="0"/>
                </a:br>
                <a:r>
                  <a:rPr lang="en-US" sz="1500" kern="1200" dirty="0"/>
                  <a:t>Mar 10-12</a:t>
                </a:r>
                <a:br>
                  <a:rPr lang="en-US" sz="1500" kern="1200" dirty="0"/>
                </a:br>
                <a:r>
                  <a:rPr lang="en-US" sz="1500" kern="1200" dirty="0"/>
                  <a:t>Michael</a:t>
                </a:r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811153" y="3257371"/>
                <a:ext cx="1797843" cy="1078706"/>
              </a:xfrm>
              <a:custGeom>
                <a:avLst/>
                <a:gdLst>
                  <a:gd name="connsiteX0" fmla="*/ 0 w 1797843"/>
                  <a:gd name="connsiteY0" fmla="*/ 0 h 1078706"/>
                  <a:gd name="connsiteX1" fmla="*/ 1797843 w 1797843"/>
                  <a:gd name="connsiteY1" fmla="*/ 0 h 1078706"/>
                  <a:gd name="connsiteX2" fmla="*/ 1797843 w 1797843"/>
                  <a:gd name="connsiteY2" fmla="*/ 1078706 h 1078706"/>
                  <a:gd name="connsiteX3" fmla="*/ 0 w 1797843"/>
                  <a:gd name="connsiteY3" fmla="*/ 1078706 h 1078706"/>
                  <a:gd name="connsiteX4" fmla="*/ 0 w 1797843"/>
                  <a:gd name="connsiteY4" fmla="*/ 0 h 107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7843" h="1078706">
                    <a:moveTo>
                      <a:pt x="0" y="0"/>
                    </a:moveTo>
                    <a:lnTo>
                      <a:pt x="1797843" y="0"/>
                    </a:lnTo>
                    <a:lnTo>
                      <a:pt x="1797843" y="1078706"/>
                    </a:lnTo>
                    <a:lnTo>
                      <a:pt x="0" y="107870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marL="0" lvl="0" indent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500" kern="1200" dirty="0"/>
                  <a:t>Task 2.2</a:t>
                </a:r>
                <a:br>
                  <a:rPr lang="en-US" sz="1500" kern="1200" dirty="0"/>
                </a:br>
                <a:r>
                  <a:rPr lang="en-US" sz="1500" kern="1200" dirty="0"/>
                  <a:t>Duration 4 days</a:t>
                </a:r>
                <a:br>
                  <a:rPr lang="en-US" sz="1500" kern="1200" dirty="0"/>
                </a:br>
                <a:r>
                  <a:rPr lang="en-US" sz="1500" kern="1200" dirty="0"/>
                  <a:t>Mar 13-16</a:t>
                </a:r>
                <a:br>
                  <a:rPr lang="en-US" sz="1500" kern="1200" dirty="0"/>
                </a:br>
                <a:r>
                  <a:rPr lang="en-US" sz="1500" kern="1200" dirty="0"/>
                  <a:t>Carol</a:t>
                </a:r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608996" y="1887327"/>
                <a:ext cx="382904" cy="91440"/>
              </a:xfrm>
              <a:custGeom>
                <a:avLst/>
                <a:gdLst>
                  <a:gd name="connsiteX0" fmla="*/ 0 w 382904"/>
                  <a:gd name="connsiteY0" fmla="*/ 45720 h 91440"/>
                  <a:gd name="connsiteX1" fmla="*/ 382904 w 382904"/>
                  <a:gd name="connsiteY1" fmla="*/ 4572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2904" h="91440">
                    <a:moveTo>
                      <a:pt x="0" y="45720"/>
                    </a:moveTo>
                    <a:lnTo>
                      <a:pt x="382904" y="45720"/>
                    </a:lnTo>
                  </a:path>
                </a:pathLst>
              </a:custGeom>
              <a:noFill/>
              <a:ln w="25400">
                <a:tailEnd type="arrow"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3815" tIns="43653" rIns="193814" bIns="43652" numCol="1" spcCol="1270" anchor="ctr" anchorCtr="0">
                <a:noAutofit/>
              </a:bodyPr>
              <a:lstStyle/>
              <a:p>
                <a:pPr marL="0" lvl="0" indent="0" algn="ctr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500" kern="1200" dirty="0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6962222" y="3246389"/>
                <a:ext cx="1797843" cy="1078706"/>
              </a:xfrm>
              <a:custGeom>
                <a:avLst/>
                <a:gdLst>
                  <a:gd name="connsiteX0" fmla="*/ 0 w 1797843"/>
                  <a:gd name="connsiteY0" fmla="*/ 0 h 1078706"/>
                  <a:gd name="connsiteX1" fmla="*/ 1797843 w 1797843"/>
                  <a:gd name="connsiteY1" fmla="*/ 0 h 1078706"/>
                  <a:gd name="connsiteX2" fmla="*/ 1797843 w 1797843"/>
                  <a:gd name="connsiteY2" fmla="*/ 1078706 h 1078706"/>
                  <a:gd name="connsiteX3" fmla="*/ 0 w 1797843"/>
                  <a:gd name="connsiteY3" fmla="*/ 1078706 h 1078706"/>
                  <a:gd name="connsiteX4" fmla="*/ 0 w 1797843"/>
                  <a:gd name="connsiteY4" fmla="*/ 0 h 107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7843" h="1078706">
                    <a:moveTo>
                      <a:pt x="0" y="0"/>
                    </a:moveTo>
                    <a:lnTo>
                      <a:pt x="1797843" y="0"/>
                    </a:lnTo>
                    <a:lnTo>
                      <a:pt x="1797843" y="1078706"/>
                    </a:lnTo>
                    <a:lnTo>
                      <a:pt x="0" y="1078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marL="0" lvl="0" indent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500" kern="1200" dirty="0"/>
                  <a:t>Carol is over allocated</a:t>
                </a: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H="1">
                <a:off x="6594052" y="3735591"/>
                <a:ext cx="382904" cy="91440"/>
              </a:xfrm>
              <a:custGeom>
                <a:avLst/>
                <a:gdLst>
                  <a:gd name="connsiteX0" fmla="*/ 0 w 382904"/>
                  <a:gd name="connsiteY0" fmla="*/ 45720 h 91440"/>
                  <a:gd name="connsiteX1" fmla="*/ 382904 w 382904"/>
                  <a:gd name="connsiteY1" fmla="*/ 4572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2904" h="91440">
                    <a:moveTo>
                      <a:pt x="0" y="45720"/>
                    </a:moveTo>
                    <a:lnTo>
                      <a:pt x="382904" y="45720"/>
                    </a:lnTo>
                  </a:path>
                </a:pathLst>
              </a:custGeom>
              <a:noFill/>
              <a:ln w="25400">
                <a:tailEnd type="arrow"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93815" tIns="43652" rIns="193814" bIns="43653" numCol="1" spcCol="1270" anchor="ctr" anchorCtr="0">
                <a:noAutofit/>
              </a:bodyPr>
              <a:lstStyle/>
              <a:p>
                <a:pPr marL="0" lvl="0" indent="0" algn="ctr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500" kern="1200" dirty="0"/>
              </a:p>
            </p:txBody>
          </p:sp>
        </p:grpSp>
        <p:cxnSp>
          <p:nvCxnSpPr>
            <p:cNvPr id="22" name="Elbow Connector 21"/>
            <p:cNvCxnSpPr/>
            <p:nvPr/>
          </p:nvCxnSpPr>
          <p:spPr>
            <a:xfrm rot="5400000" flipH="1" flipV="1">
              <a:off x="5081034" y="2718834"/>
              <a:ext cx="1017332" cy="1012599"/>
            </a:xfrm>
            <a:prstGeom prst="bentConnector3">
              <a:avLst/>
            </a:prstGeom>
            <a:ln w="25400">
              <a:solidFill>
                <a:schemeClr val="accent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5086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What-If Scenario Analysis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to consider different situations that may occur and influence the schedule.</a:t>
            </a:r>
          </a:p>
          <a:p>
            <a:r>
              <a:rPr lang="en-US" dirty="0"/>
              <a:t>Computes different schedules based on potential delays.</a:t>
            </a:r>
          </a:p>
          <a:p>
            <a:r>
              <a:rPr lang="en-US" dirty="0"/>
              <a:t>Simulated outcomes can be used in risk response plans.</a:t>
            </a:r>
          </a:p>
          <a:p>
            <a:r>
              <a:rPr lang="en-US" dirty="0"/>
              <a:t>Helps select the optimum plan.</a:t>
            </a:r>
          </a:p>
          <a:p>
            <a:endParaRPr lang="en-US" dirty="0"/>
          </a:p>
          <a:p>
            <a:pPr marL="746125" lvl="1" indent="-401638">
              <a:buNone/>
            </a:pPr>
            <a:r>
              <a:rPr lang="en-US" sz="1800" b="1" dirty="0"/>
              <a:t>Example</a:t>
            </a:r>
            <a:r>
              <a:rPr lang="en-US" sz="1800" dirty="0"/>
              <a:t>: What-if scenarios for planned move of headquarters.</a:t>
            </a:r>
          </a:p>
          <a:p>
            <a:pPr lvl="1"/>
            <a:r>
              <a:rPr lang="en-US" dirty="0"/>
              <a:t>What if the contractor finishes late?</a:t>
            </a:r>
          </a:p>
          <a:p>
            <a:pPr lvl="1"/>
            <a:r>
              <a:rPr lang="en-US" dirty="0"/>
              <a:t>What if key decision makers are elsewhere during planning?</a:t>
            </a:r>
          </a:p>
          <a:p>
            <a:pPr lvl="1"/>
            <a:r>
              <a:rPr lang="en-US" dirty="0"/>
              <a:t>What if a union strike affects construction workers?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417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Resource Leveling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sp>
        <p:nvSpPr>
          <p:cNvPr id="330755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 altLang="en-US" dirty="0"/>
              <a:t>Used to analyze the schedule model.</a:t>
            </a:r>
          </a:p>
          <a:p>
            <a:r>
              <a:rPr lang="en-US" altLang="en-US" dirty="0"/>
              <a:t>Helps readjust the work as appropriate so that people are not overly allocated.</a:t>
            </a:r>
          </a:p>
          <a:p>
            <a:r>
              <a:rPr lang="en-US" altLang="en-US" i="1" dirty="0"/>
              <a:t>Automated Leveling </a:t>
            </a:r>
            <a:r>
              <a:rPr lang="en-US" altLang="en-US" dirty="0"/>
              <a:t>utilizes the project management software capability to level resources. Often, it pushes out the project’s completion date or reallocates resources to inappropriate times due to the constraints.</a:t>
            </a:r>
            <a:endParaRPr lang="en-US" altLang="en-US" i="1" dirty="0"/>
          </a:p>
          <a:p>
            <a:r>
              <a:rPr lang="en-US" altLang="en-US" i="1" dirty="0"/>
              <a:t>Resource Smoothing </a:t>
            </a:r>
            <a:r>
              <a:rPr lang="en-US" altLang="en-US" dirty="0"/>
              <a:t>is a technique that reschedules activities in a project to ensure that appropriate resources are allocated to each activity. </a:t>
            </a:r>
            <a:endParaRPr lang="en-US" altLang="en-US" i="1" dirty="0"/>
          </a:p>
          <a:p>
            <a:pPr>
              <a:buFont typeface="Wingdings" panose="05000000000000000000" pitchFamily="2" charset="2"/>
              <a:buNone/>
            </a:pPr>
            <a:endParaRPr lang="en-US" altLang="en-US" dirty="0"/>
          </a:p>
          <a:p>
            <a:pPr marL="344488" lvl="1" indent="0">
              <a:buFont typeface="Wingdings" panose="05000000000000000000" pitchFamily="2" charset="2"/>
              <a:buNone/>
            </a:pPr>
            <a:r>
              <a:rPr lang="en-US" altLang="en-US" sz="1800" b="1" dirty="0"/>
              <a:t>Example</a:t>
            </a:r>
            <a:r>
              <a:rPr lang="en-US" altLang="en-US" sz="1800" dirty="0"/>
              <a:t>: Allocating the most expensive hourly workers in a construction project appropriately and consistently.</a:t>
            </a:r>
          </a:p>
        </p:txBody>
      </p:sp>
    </p:spTree>
    <p:extLst>
      <p:ext uri="{BB962C8B-B14F-4D97-AF65-F5344CB8AC3E}">
        <p14:creationId xmlns:p14="http://schemas.microsoft.com/office/powerpoint/2010/main" val="2724917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Schedule Formats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Gantt Chart </a:t>
            </a:r>
          </a:p>
          <a:p>
            <a:r>
              <a:rPr lang="en-US" dirty="0"/>
              <a:t>Milestone Chart</a:t>
            </a:r>
          </a:p>
          <a:p>
            <a:r>
              <a:rPr lang="en-US" dirty="0"/>
              <a:t>Project Schedule Network Diagram with Dates</a:t>
            </a:r>
          </a:p>
        </p:txBody>
      </p:sp>
    </p:spTree>
    <p:extLst>
      <p:ext uri="{BB962C8B-B14F-4D97-AF65-F5344CB8AC3E}">
        <p14:creationId xmlns:p14="http://schemas.microsoft.com/office/powerpoint/2010/main" val="1270003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Gantt Chart</a:t>
            </a:r>
            <a:endParaRPr lang="en-US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Shows start and end dates, duration, and order.</a:t>
            </a:r>
          </a:p>
          <a:p>
            <a:r>
              <a:rPr lang="en-US" dirty="0"/>
              <a:t>Shows precedence relationships.</a:t>
            </a:r>
          </a:p>
          <a:p>
            <a:r>
              <a:rPr lang="en-US" dirty="0"/>
              <a:t>Shows percentage completion and actual progress.</a:t>
            </a:r>
          </a:p>
          <a:p>
            <a:r>
              <a:rPr lang="en-US" dirty="0"/>
              <a:t>Used to present project status to the project team and management.</a:t>
            </a:r>
          </a:p>
        </p:txBody>
      </p:sp>
      <p:pic>
        <p:nvPicPr>
          <p:cNvPr id="430087" name="Picture 7" descr="f085062-5e-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943225"/>
            <a:ext cx="5574464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704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Milestone Chart</a:t>
            </a:r>
            <a:endParaRPr lang="en-US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Provides the summary level view of a project’s milestones.</a:t>
            </a:r>
          </a:p>
          <a:p>
            <a:r>
              <a:rPr lang="en-US"/>
              <a:t>Uses icons or symbols.</a:t>
            </a:r>
          </a:p>
          <a:p>
            <a:r>
              <a:rPr lang="en-US"/>
              <a:t>Useful for upper management, who are not interested in fine details.</a:t>
            </a:r>
            <a:endParaRPr lang="en-US" dirty="0"/>
          </a:p>
        </p:txBody>
      </p:sp>
      <p:pic>
        <p:nvPicPr>
          <p:cNvPr id="431111" name="Picture 7" descr="f085495-04e-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67869"/>
            <a:ext cx="8229600" cy="368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5872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Project Schedule Network Diagram with Dates</a:t>
            </a: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Assigns start and finish dates to activities.</a:t>
            </a:r>
          </a:p>
          <a:p>
            <a:r>
              <a:rPr lang="en-US"/>
              <a:t>Communicates the project status in terms of activity precedence relationships.</a:t>
            </a:r>
            <a:endParaRPr lang="en-US" dirty="0"/>
          </a:p>
        </p:txBody>
      </p:sp>
      <p:grpSp>
        <p:nvGrpSpPr>
          <p:cNvPr id="152" name="Group 151"/>
          <p:cNvGrpSpPr/>
          <p:nvPr/>
        </p:nvGrpSpPr>
        <p:grpSpPr>
          <a:xfrm>
            <a:off x="914400" y="2148551"/>
            <a:ext cx="7158557" cy="4252249"/>
            <a:chOff x="992722" y="2133600"/>
            <a:chExt cx="7158557" cy="4252249"/>
          </a:xfrm>
        </p:grpSpPr>
        <p:grpSp>
          <p:nvGrpSpPr>
            <p:cNvPr id="3" name="Group 2"/>
            <p:cNvGrpSpPr/>
            <p:nvPr/>
          </p:nvGrpSpPr>
          <p:grpSpPr>
            <a:xfrm>
              <a:off x="992722" y="2133600"/>
              <a:ext cx="7158557" cy="4252249"/>
              <a:chOff x="969825" y="2133600"/>
              <a:chExt cx="7158557" cy="4252249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1053450" y="2362200"/>
                <a:ext cx="7037099" cy="4023649"/>
                <a:chOff x="887701" y="2234722"/>
                <a:chExt cx="7037099" cy="4023649"/>
              </a:xfrm>
            </p:grpSpPr>
            <p:grpSp>
              <p:nvGrpSpPr>
                <p:cNvPr id="6" name="Group 5"/>
                <p:cNvGrpSpPr/>
                <p:nvPr/>
              </p:nvGrpSpPr>
              <p:grpSpPr>
                <a:xfrm>
                  <a:off x="887701" y="3649732"/>
                  <a:ext cx="1008283" cy="979985"/>
                  <a:chOff x="685800" y="2650210"/>
                  <a:chExt cx="1008283" cy="979985"/>
                </a:xfrm>
              </p:grpSpPr>
              <p:grpSp>
                <p:nvGrpSpPr>
                  <p:cNvPr id="123" name="Group 122"/>
                  <p:cNvGrpSpPr/>
                  <p:nvPr/>
                </p:nvGrpSpPr>
                <p:grpSpPr>
                  <a:xfrm>
                    <a:off x="685800" y="2650827"/>
                    <a:ext cx="990600" cy="979368"/>
                    <a:chOff x="1981200" y="1640305"/>
                    <a:chExt cx="5029200" cy="4239126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130" name="Rectangle 129"/>
                    <p:cNvSpPr/>
                    <p:nvPr/>
                  </p:nvSpPr>
                  <p:spPr>
                    <a:xfrm>
                      <a:off x="1981200" y="1640305"/>
                      <a:ext cx="5029200" cy="4239126"/>
                    </a:xfrm>
                    <a:prstGeom prst="rect">
                      <a:avLst/>
                    </a:prstGeom>
                    <a:grpFill/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r>
                        <a:rPr lang="en-US" sz="1100" b="1" kern="0" dirty="0">
                          <a:latin typeface="Arial"/>
                        </a:rPr>
                        <a:t>Activity A</a:t>
                      </a:r>
                    </a:p>
                  </p:txBody>
                </p:sp>
                <p:sp>
                  <p:nvSpPr>
                    <p:cNvPr id="131" name="Rectangle 130"/>
                    <p:cNvSpPr/>
                    <p:nvPr/>
                  </p:nvSpPr>
                  <p:spPr>
                    <a:xfrm>
                      <a:off x="19812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32" name="Rectangle 131"/>
                    <p:cNvSpPr/>
                    <p:nvPr/>
                  </p:nvSpPr>
                  <p:spPr>
                    <a:xfrm>
                      <a:off x="53340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33" name="Rectangle 132"/>
                    <p:cNvSpPr/>
                    <p:nvPr/>
                  </p:nvSpPr>
                  <p:spPr>
                    <a:xfrm>
                      <a:off x="19812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34" name="Rectangle 133"/>
                    <p:cNvSpPr/>
                    <p:nvPr/>
                  </p:nvSpPr>
                  <p:spPr>
                    <a:xfrm>
                      <a:off x="53340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35" name="Rectangle 134"/>
                    <p:cNvSpPr/>
                    <p:nvPr/>
                  </p:nvSpPr>
                  <p:spPr>
                    <a:xfrm>
                      <a:off x="36576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124" name="TextBox 123"/>
                  <p:cNvSpPr txBox="1"/>
                  <p:nvPr/>
                </p:nvSpPr>
                <p:spPr>
                  <a:xfrm>
                    <a:off x="976831" y="2697253"/>
                    <a:ext cx="4514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4.2.1</a:t>
                    </a:r>
                  </a:p>
                </p:txBody>
              </p:sp>
              <p:sp>
                <p:nvSpPr>
                  <p:cNvPr id="125" name="TextBox 124"/>
                  <p:cNvSpPr txBox="1"/>
                  <p:nvPr/>
                </p:nvSpPr>
                <p:spPr>
                  <a:xfrm>
                    <a:off x="685800" y="2650827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126" name="TextBox 125"/>
                  <p:cNvSpPr txBox="1"/>
                  <p:nvPr/>
                </p:nvSpPr>
                <p:spPr>
                  <a:xfrm>
                    <a:off x="1341292" y="2650210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</a:t>
                    </a:r>
                  </a:p>
                </p:txBody>
              </p:sp>
              <p:sp>
                <p:nvSpPr>
                  <p:cNvPr id="127" name="TextBox 126"/>
                  <p:cNvSpPr txBox="1"/>
                  <p:nvPr/>
                </p:nvSpPr>
                <p:spPr>
                  <a:xfrm>
                    <a:off x="687682" y="3244969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128" name="TextBox 127"/>
                  <p:cNvSpPr txBox="1"/>
                  <p:nvPr/>
                </p:nvSpPr>
                <p:spPr>
                  <a:xfrm>
                    <a:off x="990600" y="3242278"/>
                    <a:ext cx="361497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DU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</a:t>
                    </a:r>
                  </a:p>
                </p:txBody>
              </p:sp>
              <p:sp>
                <p:nvSpPr>
                  <p:cNvPr id="129" name="TextBox 128"/>
                  <p:cNvSpPr txBox="1"/>
                  <p:nvPr/>
                </p:nvSpPr>
                <p:spPr>
                  <a:xfrm>
                    <a:off x="1348204" y="3242278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</a:t>
                    </a:r>
                  </a:p>
                </p:txBody>
              </p:sp>
            </p:grpSp>
            <p:grpSp>
              <p:nvGrpSpPr>
                <p:cNvPr id="7" name="Group 6"/>
                <p:cNvGrpSpPr/>
                <p:nvPr/>
              </p:nvGrpSpPr>
              <p:grpSpPr>
                <a:xfrm>
                  <a:off x="2041472" y="3649732"/>
                  <a:ext cx="1008283" cy="979985"/>
                  <a:chOff x="685800" y="2650210"/>
                  <a:chExt cx="1008283" cy="979985"/>
                </a:xfrm>
              </p:grpSpPr>
              <p:grpSp>
                <p:nvGrpSpPr>
                  <p:cNvPr id="110" name="Group 109"/>
                  <p:cNvGrpSpPr/>
                  <p:nvPr/>
                </p:nvGrpSpPr>
                <p:grpSpPr>
                  <a:xfrm>
                    <a:off x="685800" y="2650827"/>
                    <a:ext cx="990600" cy="979368"/>
                    <a:chOff x="1981200" y="1640305"/>
                    <a:chExt cx="5029200" cy="4239126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117" name="Rectangle 116"/>
                    <p:cNvSpPr/>
                    <p:nvPr/>
                  </p:nvSpPr>
                  <p:spPr>
                    <a:xfrm>
                      <a:off x="1981200" y="1640305"/>
                      <a:ext cx="5029200" cy="4239126"/>
                    </a:xfrm>
                    <a:prstGeom prst="rect">
                      <a:avLst/>
                    </a:prstGeom>
                    <a:grpFill/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r>
                        <a:rPr lang="en-US" sz="1100" b="1" kern="0" dirty="0">
                          <a:latin typeface="Arial"/>
                        </a:rPr>
                        <a:t>Activity B</a:t>
                      </a:r>
                    </a:p>
                  </p:txBody>
                </p:sp>
                <p:sp>
                  <p:nvSpPr>
                    <p:cNvPr id="118" name="Rectangle 117"/>
                    <p:cNvSpPr/>
                    <p:nvPr/>
                  </p:nvSpPr>
                  <p:spPr>
                    <a:xfrm>
                      <a:off x="19812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19" name="Rectangle 118"/>
                    <p:cNvSpPr/>
                    <p:nvPr/>
                  </p:nvSpPr>
                  <p:spPr>
                    <a:xfrm>
                      <a:off x="53340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20" name="Rectangle 119"/>
                    <p:cNvSpPr/>
                    <p:nvPr/>
                  </p:nvSpPr>
                  <p:spPr>
                    <a:xfrm>
                      <a:off x="19812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21" name="Rectangle 120"/>
                    <p:cNvSpPr/>
                    <p:nvPr/>
                  </p:nvSpPr>
                  <p:spPr>
                    <a:xfrm>
                      <a:off x="53340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22" name="Rectangle 121"/>
                    <p:cNvSpPr/>
                    <p:nvPr/>
                  </p:nvSpPr>
                  <p:spPr>
                    <a:xfrm>
                      <a:off x="36576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111" name="TextBox 110"/>
                  <p:cNvSpPr txBox="1"/>
                  <p:nvPr/>
                </p:nvSpPr>
                <p:spPr>
                  <a:xfrm>
                    <a:off x="976831" y="2697253"/>
                    <a:ext cx="4514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4.2.2</a:t>
                    </a:r>
                  </a:p>
                </p:txBody>
              </p:sp>
              <p:sp>
                <p:nvSpPr>
                  <p:cNvPr id="112" name="TextBox 111"/>
                  <p:cNvSpPr txBox="1"/>
                  <p:nvPr/>
                </p:nvSpPr>
                <p:spPr>
                  <a:xfrm>
                    <a:off x="685800" y="2650827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</a:t>
                    </a:r>
                  </a:p>
                </p:txBody>
              </p:sp>
              <p:sp>
                <p:nvSpPr>
                  <p:cNvPr id="113" name="TextBox 112"/>
                  <p:cNvSpPr txBox="1"/>
                  <p:nvPr/>
                </p:nvSpPr>
                <p:spPr>
                  <a:xfrm>
                    <a:off x="1341292" y="2650210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</a:t>
                    </a:r>
                  </a:p>
                </p:txBody>
              </p:sp>
              <p:sp>
                <p:nvSpPr>
                  <p:cNvPr id="114" name="TextBox 113"/>
                  <p:cNvSpPr txBox="1"/>
                  <p:nvPr/>
                </p:nvSpPr>
                <p:spPr>
                  <a:xfrm>
                    <a:off x="687682" y="3244969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</a:t>
                    </a:r>
                  </a:p>
                </p:txBody>
              </p:sp>
              <p:sp>
                <p:nvSpPr>
                  <p:cNvPr id="115" name="TextBox 114"/>
                  <p:cNvSpPr txBox="1"/>
                  <p:nvPr/>
                </p:nvSpPr>
                <p:spPr>
                  <a:xfrm>
                    <a:off x="990600" y="3242278"/>
                    <a:ext cx="361497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DU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</a:t>
                    </a:r>
                  </a:p>
                </p:txBody>
              </p:sp>
              <p:sp>
                <p:nvSpPr>
                  <p:cNvPr id="116" name="TextBox 115"/>
                  <p:cNvSpPr txBox="1"/>
                  <p:nvPr/>
                </p:nvSpPr>
                <p:spPr>
                  <a:xfrm>
                    <a:off x="1348204" y="3242278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</a:t>
                    </a:r>
                  </a:p>
                </p:txBody>
              </p:sp>
            </p:grpSp>
            <p:grpSp>
              <p:nvGrpSpPr>
                <p:cNvPr id="8" name="Group 7"/>
                <p:cNvGrpSpPr/>
                <p:nvPr/>
              </p:nvGrpSpPr>
              <p:grpSpPr>
                <a:xfrm>
                  <a:off x="3249901" y="2234722"/>
                  <a:ext cx="1008283" cy="979985"/>
                  <a:chOff x="685800" y="2650210"/>
                  <a:chExt cx="1008283" cy="979985"/>
                </a:xfrm>
              </p:grpSpPr>
              <p:grpSp>
                <p:nvGrpSpPr>
                  <p:cNvPr id="97" name="Group 96"/>
                  <p:cNvGrpSpPr/>
                  <p:nvPr/>
                </p:nvGrpSpPr>
                <p:grpSpPr>
                  <a:xfrm>
                    <a:off x="685800" y="2650827"/>
                    <a:ext cx="990600" cy="979368"/>
                    <a:chOff x="1981200" y="1640305"/>
                    <a:chExt cx="5029200" cy="4239126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104" name="Rectangle 103"/>
                    <p:cNvSpPr/>
                    <p:nvPr/>
                  </p:nvSpPr>
                  <p:spPr>
                    <a:xfrm>
                      <a:off x="1981200" y="1640305"/>
                      <a:ext cx="5029200" cy="4239126"/>
                    </a:xfrm>
                    <a:prstGeom prst="rect">
                      <a:avLst/>
                    </a:prstGeom>
                    <a:grpFill/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r>
                        <a:rPr lang="en-US" sz="1100" b="1" kern="0" dirty="0">
                          <a:latin typeface="Arial"/>
                        </a:rPr>
                        <a:t>Activity C</a:t>
                      </a:r>
                    </a:p>
                  </p:txBody>
                </p:sp>
                <p:sp>
                  <p:nvSpPr>
                    <p:cNvPr id="105" name="Rectangle 104"/>
                    <p:cNvSpPr/>
                    <p:nvPr/>
                  </p:nvSpPr>
                  <p:spPr>
                    <a:xfrm>
                      <a:off x="19812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06" name="Rectangle 105"/>
                    <p:cNvSpPr/>
                    <p:nvPr/>
                  </p:nvSpPr>
                  <p:spPr>
                    <a:xfrm>
                      <a:off x="53340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07" name="Rectangle 106"/>
                    <p:cNvSpPr/>
                    <p:nvPr/>
                  </p:nvSpPr>
                  <p:spPr>
                    <a:xfrm>
                      <a:off x="19812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08" name="Rectangle 107"/>
                    <p:cNvSpPr/>
                    <p:nvPr/>
                  </p:nvSpPr>
                  <p:spPr>
                    <a:xfrm>
                      <a:off x="53340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09" name="Rectangle 108"/>
                    <p:cNvSpPr/>
                    <p:nvPr/>
                  </p:nvSpPr>
                  <p:spPr>
                    <a:xfrm>
                      <a:off x="36576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98" name="TextBox 97"/>
                  <p:cNvSpPr txBox="1"/>
                  <p:nvPr/>
                </p:nvSpPr>
                <p:spPr>
                  <a:xfrm>
                    <a:off x="976831" y="2697253"/>
                    <a:ext cx="4514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4.2.3</a:t>
                    </a:r>
                  </a:p>
                </p:txBody>
              </p:sp>
              <p:sp>
                <p:nvSpPr>
                  <p:cNvPr id="99" name="TextBox 98"/>
                  <p:cNvSpPr txBox="1"/>
                  <p:nvPr/>
                </p:nvSpPr>
                <p:spPr>
                  <a:xfrm>
                    <a:off x="685800" y="2650827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</a:t>
                    </a:r>
                  </a:p>
                </p:txBody>
              </p:sp>
              <p:sp>
                <p:nvSpPr>
                  <p:cNvPr id="100" name="TextBox 99"/>
                  <p:cNvSpPr txBox="1"/>
                  <p:nvPr/>
                </p:nvSpPr>
                <p:spPr>
                  <a:xfrm>
                    <a:off x="1341292" y="2650210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29</a:t>
                    </a:r>
                  </a:p>
                </p:txBody>
              </p:sp>
              <p:sp>
                <p:nvSpPr>
                  <p:cNvPr id="101" name="TextBox 100"/>
                  <p:cNvSpPr txBox="1"/>
                  <p:nvPr/>
                </p:nvSpPr>
                <p:spPr>
                  <a:xfrm>
                    <a:off x="687682" y="3244969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36</a:t>
                    </a:r>
                  </a:p>
                </p:txBody>
              </p:sp>
              <p:sp>
                <p:nvSpPr>
                  <p:cNvPr id="102" name="TextBox 101"/>
                  <p:cNvSpPr txBox="1"/>
                  <p:nvPr/>
                </p:nvSpPr>
                <p:spPr>
                  <a:xfrm>
                    <a:off x="990600" y="3242278"/>
                    <a:ext cx="361497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DU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</a:t>
                    </a:r>
                  </a:p>
                </p:txBody>
              </p:sp>
              <p:sp>
                <p:nvSpPr>
                  <p:cNvPr id="103" name="TextBox 102"/>
                  <p:cNvSpPr txBox="1"/>
                  <p:nvPr/>
                </p:nvSpPr>
                <p:spPr>
                  <a:xfrm>
                    <a:off x="1348204" y="3242278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40</a:t>
                    </a:r>
                  </a:p>
                </p:txBody>
              </p:sp>
            </p:grpSp>
            <p:grpSp>
              <p:nvGrpSpPr>
                <p:cNvPr id="9" name="Group 8"/>
                <p:cNvGrpSpPr/>
                <p:nvPr/>
              </p:nvGrpSpPr>
              <p:grpSpPr>
                <a:xfrm>
                  <a:off x="4416296" y="2234722"/>
                  <a:ext cx="1008283" cy="979985"/>
                  <a:chOff x="685800" y="2650210"/>
                  <a:chExt cx="1008283" cy="979985"/>
                </a:xfrm>
              </p:grpSpPr>
              <p:grpSp>
                <p:nvGrpSpPr>
                  <p:cNvPr id="84" name="Group 83"/>
                  <p:cNvGrpSpPr/>
                  <p:nvPr/>
                </p:nvGrpSpPr>
                <p:grpSpPr>
                  <a:xfrm>
                    <a:off x="685800" y="2650827"/>
                    <a:ext cx="990600" cy="979368"/>
                    <a:chOff x="1981200" y="1640305"/>
                    <a:chExt cx="5029200" cy="4239126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91" name="Rectangle 90"/>
                    <p:cNvSpPr/>
                    <p:nvPr/>
                  </p:nvSpPr>
                  <p:spPr>
                    <a:xfrm>
                      <a:off x="1981200" y="1640305"/>
                      <a:ext cx="5029200" cy="4239126"/>
                    </a:xfrm>
                    <a:prstGeom prst="rect">
                      <a:avLst/>
                    </a:prstGeom>
                    <a:grpFill/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r>
                        <a:rPr lang="en-US" sz="1100" b="1" kern="0" dirty="0">
                          <a:latin typeface="Arial"/>
                        </a:rPr>
                        <a:t>Activity D</a:t>
                      </a:r>
                    </a:p>
                  </p:txBody>
                </p:sp>
                <p:sp>
                  <p:nvSpPr>
                    <p:cNvPr id="92" name="Rectangle 91"/>
                    <p:cNvSpPr/>
                    <p:nvPr/>
                  </p:nvSpPr>
                  <p:spPr>
                    <a:xfrm>
                      <a:off x="19812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93" name="Rectangle 92"/>
                    <p:cNvSpPr/>
                    <p:nvPr/>
                  </p:nvSpPr>
                  <p:spPr>
                    <a:xfrm>
                      <a:off x="53340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94" name="Rectangle 93"/>
                    <p:cNvSpPr/>
                    <p:nvPr/>
                  </p:nvSpPr>
                  <p:spPr>
                    <a:xfrm>
                      <a:off x="19812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95" name="Rectangle 94"/>
                    <p:cNvSpPr/>
                    <p:nvPr/>
                  </p:nvSpPr>
                  <p:spPr>
                    <a:xfrm>
                      <a:off x="53340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96" name="Rectangle 95"/>
                    <p:cNvSpPr/>
                    <p:nvPr/>
                  </p:nvSpPr>
                  <p:spPr>
                    <a:xfrm>
                      <a:off x="36576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85" name="TextBox 84"/>
                  <p:cNvSpPr txBox="1"/>
                  <p:nvPr/>
                </p:nvSpPr>
                <p:spPr>
                  <a:xfrm>
                    <a:off x="976831" y="2697253"/>
                    <a:ext cx="4514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4.2.4</a:t>
                    </a:r>
                  </a:p>
                </p:txBody>
              </p:sp>
              <p:sp>
                <p:nvSpPr>
                  <p:cNvPr id="86" name="TextBox 85"/>
                  <p:cNvSpPr txBox="1"/>
                  <p:nvPr/>
                </p:nvSpPr>
                <p:spPr>
                  <a:xfrm>
                    <a:off x="685800" y="2650827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29</a:t>
                    </a:r>
                  </a:p>
                </p:txBody>
              </p:sp>
              <p:sp>
                <p:nvSpPr>
                  <p:cNvPr id="87" name="TextBox 86"/>
                  <p:cNvSpPr txBox="1"/>
                  <p:nvPr/>
                </p:nvSpPr>
                <p:spPr>
                  <a:xfrm>
                    <a:off x="1341292" y="2650210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37</a:t>
                    </a:r>
                  </a:p>
                </p:txBody>
              </p:sp>
              <p:sp>
                <p:nvSpPr>
                  <p:cNvPr id="88" name="TextBox 87"/>
                  <p:cNvSpPr txBox="1"/>
                  <p:nvPr/>
                </p:nvSpPr>
                <p:spPr>
                  <a:xfrm>
                    <a:off x="687682" y="3244969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40</a:t>
                    </a:r>
                  </a:p>
                </p:txBody>
              </p:sp>
              <p:sp>
                <p:nvSpPr>
                  <p:cNvPr id="89" name="TextBox 88"/>
                  <p:cNvSpPr txBox="1"/>
                  <p:nvPr/>
                </p:nvSpPr>
                <p:spPr>
                  <a:xfrm>
                    <a:off x="990600" y="3242278"/>
                    <a:ext cx="361497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DU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</a:t>
                    </a:r>
                  </a:p>
                </p:txBody>
              </p:sp>
              <p:sp>
                <p:nvSpPr>
                  <p:cNvPr id="90" name="TextBox 89"/>
                  <p:cNvSpPr txBox="1"/>
                  <p:nvPr/>
                </p:nvSpPr>
                <p:spPr>
                  <a:xfrm>
                    <a:off x="1348204" y="3242278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48</a:t>
                    </a:r>
                  </a:p>
                </p:txBody>
              </p:sp>
            </p:grpSp>
            <p:grpSp>
              <p:nvGrpSpPr>
                <p:cNvPr id="10" name="Group 9"/>
                <p:cNvGrpSpPr/>
                <p:nvPr/>
              </p:nvGrpSpPr>
              <p:grpSpPr>
                <a:xfrm>
                  <a:off x="5604184" y="2234722"/>
                  <a:ext cx="1008283" cy="979985"/>
                  <a:chOff x="685800" y="2650210"/>
                  <a:chExt cx="1008283" cy="979985"/>
                </a:xfrm>
              </p:grpSpPr>
              <p:grpSp>
                <p:nvGrpSpPr>
                  <p:cNvPr id="71" name="Group 70"/>
                  <p:cNvGrpSpPr/>
                  <p:nvPr/>
                </p:nvGrpSpPr>
                <p:grpSpPr>
                  <a:xfrm>
                    <a:off x="685800" y="2650827"/>
                    <a:ext cx="990600" cy="979368"/>
                    <a:chOff x="1981200" y="1640305"/>
                    <a:chExt cx="5029200" cy="4239126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78" name="Rectangle 77"/>
                    <p:cNvSpPr/>
                    <p:nvPr/>
                  </p:nvSpPr>
                  <p:spPr>
                    <a:xfrm>
                      <a:off x="1981200" y="1640305"/>
                      <a:ext cx="5029200" cy="4239126"/>
                    </a:xfrm>
                    <a:prstGeom prst="rect">
                      <a:avLst/>
                    </a:prstGeom>
                    <a:grpFill/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r>
                        <a:rPr lang="en-US" sz="1100" b="1" kern="0" dirty="0">
                          <a:latin typeface="Arial"/>
                        </a:rPr>
                        <a:t>Activity E</a:t>
                      </a:r>
                    </a:p>
                  </p:txBody>
                </p:sp>
                <p:sp>
                  <p:nvSpPr>
                    <p:cNvPr id="79" name="Rectangle 78"/>
                    <p:cNvSpPr/>
                    <p:nvPr/>
                  </p:nvSpPr>
                  <p:spPr>
                    <a:xfrm>
                      <a:off x="19812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80" name="Rectangle 79"/>
                    <p:cNvSpPr/>
                    <p:nvPr/>
                  </p:nvSpPr>
                  <p:spPr>
                    <a:xfrm>
                      <a:off x="53340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81" name="Rectangle 80"/>
                    <p:cNvSpPr/>
                    <p:nvPr/>
                  </p:nvSpPr>
                  <p:spPr>
                    <a:xfrm>
                      <a:off x="19812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82" name="Rectangle 81"/>
                    <p:cNvSpPr/>
                    <p:nvPr/>
                  </p:nvSpPr>
                  <p:spPr>
                    <a:xfrm>
                      <a:off x="53340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83" name="Rectangle 82"/>
                    <p:cNvSpPr/>
                    <p:nvPr/>
                  </p:nvSpPr>
                  <p:spPr>
                    <a:xfrm>
                      <a:off x="36576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72" name="TextBox 71"/>
                  <p:cNvSpPr txBox="1"/>
                  <p:nvPr/>
                </p:nvSpPr>
                <p:spPr>
                  <a:xfrm>
                    <a:off x="976831" y="2697253"/>
                    <a:ext cx="4514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4.2.5</a:t>
                    </a:r>
                  </a:p>
                </p:txBody>
              </p:sp>
              <p:sp>
                <p:nvSpPr>
                  <p:cNvPr id="73" name="TextBox 72"/>
                  <p:cNvSpPr txBox="1"/>
                  <p:nvPr/>
                </p:nvSpPr>
                <p:spPr>
                  <a:xfrm>
                    <a:off x="685800" y="2650827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37</a:t>
                    </a:r>
                  </a:p>
                </p:txBody>
              </p:sp>
              <p:sp>
                <p:nvSpPr>
                  <p:cNvPr id="74" name="TextBox 73"/>
                  <p:cNvSpPr txBox="1"/>
                  <p:nvPr/>
                </p:nvSpPr>
                <p:spPr>
                  <a:xfrm>
                    <a:off x="1341292" y="2650210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50</a:t>
                    </a:r>
                  </a:p>
                </p:txBody>
              </p:sp>
              <p:sp>
                <p:nvSpPr>
                  <p:cNvPr id="75" name="TextBox 74"/>
                  <p:cNvSpPr txBox="1"/>
                  <p:nvPr/>
                </p:nvSpPr>
                <p:spPr>
                  <a:xfrm>
                    <a:off x="687682" y="3244969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48</a:t>
                    </a:r>
                  </a:p>
                </p:txBody>
              </p:sp>
              <p:sp>
                <p:nvSpPr>
                  <p:cNvPr id="76" name="TextBox 75"/>
                  <p:cNvSpPr txBox="1"/>
                  <p:nvPr/>
                </p:nvSpPr>
                <p:spPr>
                  <a:xfrm>
                    <a:off x="990600" y="3242278"/>
                    <a:ext cx="361497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DU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13</a:t>
                    </a:r>
                  </a:p>
                </p:txBody>
              </p:sp>
              <p:sp>
                <p:nvSpPr>
                  <p:cNvPr id="77" name="TextBox 76"/>
                  <p:cNvSpPr txBox="1"/>
                  <p:nvPr/>
                </p:nvSpPr>
                <p:spPr>
                  <a:xfrm>
                    <a:off x="1348204" y="3242278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61</a:t>
                    </a:r>
                  </a:p>
                </p:txBody>
              </p:sp>
            </p:grpSp>
            <p:grpSp>
              <p:nvGrpSpPr>
                <p:cNvPr id="11" name="Group 10"/>
                <p:cNvGrpSpPr/>
                <p:nvPr/>
              </p:nvGrpSpPr>
              <p:grpSpPr>
                <a:xfrm>
                  <a:off x="6916517" y="3649732"/>
                  <a:ext cx="1008283" cy="979985"/>
                  <a:chOff x="685800" y="2650210"/>
                  <a:chExt cx="1008283" cy="979985"/>
                </a:xfrm>
              </p:grpSpPr>
              <p:grpSp>
                <p:nvGrpSpPr>
                  <p:cNvPr id="58" name="Group 57"/>
                  <p:cNvGrpSpPr/>
                  <p:nvPr/>
                </p:nvGrpSpPr>
                <p:grpSpPr>
                  <a:xfrm>
                    <a:off x="685800" y="2650827"/>
                    <a:ext cx="990600" cy="979368"/>
                    <a:chOff x="1981200" y="1640305"/>
                    <a:chExt cx="5029200" cy="4239126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65" name="Rectangle 64"/>
                    <p:cNvSpPr/>
                    <p:nvPr/>
                  </p:nvSpPr>
                  <p:spPr>
                    <a:xfrm>
                      <a:off x="1981200" y="1640305"/>
                      <a:ext cx="5029200" cy="4239126"/>
                    </a:xfrm>
                    <a:prstGeom prst="rect">
                      <a:avLst/>
                    </a:prstGeom>
                    <a:grpFill/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r>
                        <a:rPr lang="en-US" sz="1100" b="1" kern="0" dirty="0">
                          <a:latin typeface="Arial"/>
                        </a:rPr>
                        <a:t>Activity H</a:t>
                      </a:r>
                    </a:p>
                  </p:txBody>
                </p:sp>
                <p:sp>
                  <p:nvSpPr>
                    <p:cNvPr id="66" name="Rectangle 65"/>
                    <p:cNvSpPr/>
                    <p:nvPr/>
                  </p:nvSpPr>
                  <p:spPr>
                    <a:xfrm>
                      <a:off x="19812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67" name="Rectangle 66"/>
                    <p:cNvSpPr/>
                    <p:nvPr/>
                  </p:nvSpPr>
                  <p:spPr>
                    <a:xfrm>
                      <a:off x="53340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68" name="Rectangle 67"/>
                    <p:cNvSpPr/>
                    <p:nvPr/>
                  </p:nvSpPr>
                  <p:spPr>
                    <a:xfrm>
                      <a:off x="19812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69" name="Rectangle 68"/>
                    <p:cNvSpPr/>
                    <p:nvPr/>
                  </p:nvSpPr>
                  <p:spPr>
                    <a:xfrm>
                      <a:off x="53340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70" name="Rectangle 69"/>
                    <p:cNvSpPr/>
                    <p:nvPr/>
                  </p:nvSpPr>
                  <p:spPr>
                    <a:xfrm>
                      <a:off x="36576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59" name="TextBox 58"/>
                  <p:cNvSpPr txBox="1"/>
                  <p:nvPr/>
                </p:nvSpPr>
                <p:spPr>
                  <a:xfrm>
                    <a:off x="976831" y="2697253"/>
                    <a:ext cx="4514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4.2.8</a:t>
                    </a:r>
                  </a:p>
                </p:txBody>
              </p:sp>
              <p:sp>
                <p:nvSpPr>
                  <p:cNvPr id="60" name="TextBox 59"/>
                  <p:cNvSpPr txBox="1"/>
                  <p:nvPr/>
                </p:nvSpPr>
                <p:spPr>
                  <a:xfrm>
                    <a:off x="685800" y="2650827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61</a:t>
                    </a:r>
                  </a:p>
                </p:txBody>
              </p:sp>
              <p:sp>
                <p:nvSpPr>
                  <p:cNvPr id="61" name="TextBox 60"/>
                  <p:cNvSpPr txBox="1"/>
                  <p:nvPr/>
                </p:nvSpPr>
                <p:spPr>
                  <a:xfrm>
                    <a:off x="1341292" y="2650210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66</a:t>
                    </a:r>
                  </a:p>
                </p:txBody>
              </p:sp>
              <p:sp>
                <p:nvSpPr>
                  <p:cNvPr id="62" name="TextBox 61"/>
                  <p:cNvSpPr txBox="1"/>
                  <p:nvPr/>
                </p:nvSpPr>
                <p:spPr>
                  <a:xfrm>
                    <a:off x="687682" y="3244969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61</a:t>
                    </a:r>
                  </a:p>
                </p:txBody>
              </p:sp>
              <p:sp>
                <p:nvSpPr>
                  <p:cNvPr id="63" name="TextBox 62"/>
                  <p:cNvSpPr txBox="1"/>
                  <p:nvPr/>
                </p:nvSpPr>
                <p:spPr>
                  <a:xfrm>
                    <a:off x="990600" y="3242278"/>
                    <a:ext cx="361497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DU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</a:t>
                    </a:r>
                  </a:p>
                </p:txBody>
              </p:sp>
              <p:sp>
                <p:nvSpPr>
                  <p:cNvPr id="64" name="TextBox 63"/>
                  <p:cNvSpPr txBox="1"/>
                  <p:nvPr/>
                </p:nvSpPr>
                <p:spPr>
                  <a:xfrm>
                    <a:off x="1348204" y="3242278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66</a:t>
                    </a:r>
                  </a:p>
                </p:txBody>
              </p:sp>
            </p:grpSp>
            <p:grpSp>
              <p:nvGrpSpPr>
                <p:cNvPr id="12" name="Group 11"/>
                <p:cNvGrpSpPr/>
                <p:nvPr/>
              </p:nvGrpSpPr>
              <p:grpSpPr>
                <a:xfrm>
                  <a:off x="3687908" y="4936612"/>
                  <a:ext cx="1008283" cy="979985"/>
                  <a:chOff x="685800" y="2650210"/>
                  <a:chExt cx="1008283" cy="979985"/>
                </a:xfrm>
              </p:grpSpPr>
              <p:grpSp>
                <p:nvGrpSpPr>
                  <p:cNvPr id="45" name="Group 44"/>
                  <p:cNvGrpSpPr/>
                  <p:nvPr/>
                </p:nvGrpSpPr>
                <p:grpSpPr>
                  <a:xfrm>
                    <a:off x="685800" y="2650827"/>
                    <a:ext cx="990600" cy="979368"/>
                    <a:chOff x="1981200" y="1640305"/>
                    <a:chExt cx="5029200" cy="4239126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52" name="Rectangle 51"/>
                    <p:cNvSpPr/>
                    <p:nvPr/>
                  </p:nvSpPr>
                  <p:spPr>
                    <a:xfrm>
                      <a:off x="1981200" y="1640305"/>
                      <a:ext cx="5029200" cy="4239126"/>
                    </a:xfrm>
                    <a:prstGeom prst="rect">
                      <a:avLst/>
                    </a:prstGeom>
                    <a:grpFill/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r>
                        <a:rPr lang="en-US" sz="1100" b="1" kern="0" dirty="0">
                          <a:latin typeface="Arial"/>
                        </a:rPr>
                        <a:t>Activity F</a:t>
                      </a:r>
                    </a:p>
                  </p:txBody>
                </p:sp>
                <p:sp>
                  <p:nvSpPr>
                    <p:cNvPr id="53" name="Rectangle 52"/>
                    <p:cNvSpPr/>
                    <p:nvPr/>
                  </p:nvSpPr>
                  <p:spPr>
                    <a:xfrm>
                      <a:off x="19812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54" name="Rectangle 53"/>
                    <p:cNvSpPr/>
                    <p:nvPr/>
                  </p:nvSpPr>
                  <p:spPr>
                    <a:xfrm>
                      <a:off x="53340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55" name="Rectangle 54"/>
                    <p:cNvSpPr/>
                    <p:nvPr/>
                  </p:nvSpPr>
                  <p:spPr>
                    <a:xfrm>
                      <a:off x="19812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56" name="Rectangle 55"/>
                    <p:cNvSpPr/>
                    <p:nvPr/>
                  </p:nvSpPr>
                  <p:spPr>
                    <a:xfrm>
                      <a:off x="53340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57" name="Rectangle 56"/>
                    <p:cNvSpPr/>
                    <p:nvPr/>
                  </p:nvSpPr>
                  <p:spPr>
                    <a:xfrm>
                      <a:off x="36576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976831" y="2697253"/>
                    <a:ext cx="4514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4.2.6</a:t>
                    </a:r>
                  </a:p>
                </p:txBody>
              </p:sp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685800" y="2650827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</a:t>
                    </a:r>
                  </a:p>
                </p:txBody>
              </p:sp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1341292" y="2650210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41</a:t>
                    </a:r>
                  </a:p>
                </p:txBody>
              </p:sp>
              <p:sp>
                <p:nvSpPr>
                  <p:cNvPr id="49" name="TextBox 48"/>
                  <p:cNvSpPr txBox="1"/>
                  <p:nvPr/>
                </p:nvSpPr>
                <p:spPr>
                  <a:xfrm>
                    <a:off x="687682" y="3244969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</a:t>
                    </a:r>
                  </a:p>
                </p:txBody>
              </p:sp>
              <p:sp>
                <p:nvSpPr>
                  <p:cNvPr id="50" name="TextBox 49"/>
                  <p:cNvSpPr txBox="1"/>
                  <p:nvPr/>
                </p:nvSpPr>
                <p:spPr>
                  <a:xfrm>
                    <a:off x="990600" y="3242278"/>
                    <a:ext cx="361497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DU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16</a:t>
                    </a:r>
                  </a:p>
                </p:txBody>
              </p:sp>
              <p:sp>
                <p:nvSpPr>
                  <p:cNvPr id="51" name="TextBox 50"/>
                  <p:cNvSpPr txBox="1"/>
                  <p:nvPr/>
                </p:nvSpPr>
                <p:spPr>
                  <a:xfrm>
                    <a:off x="1348204" y="3242278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41</a:t>
                    </a:r>
                  </a:p>
                </p:txBody>
              </p:sp>
            </p:grpSp>
            <p:grpSp>
              <p:nvGrpSpPr>
                <p:cNvPr id="13" name="Group 12"/>
                <p:cNvGrpSpPr/>
                <p:nvPr/>
              </p:nvGrpSpPr>
              <p:grpSpPr>
                <a:xfrm>
                  <a:off x="5251393" y="4936612"/>
                  <a:ext cx="1008283" cy="979985"/>
                  <a:chOff x="685800" y="2650210"/>
                  <a:chExt cx="1008283" cy="979985"/>
                </a:xfrm>
              </p:grpSpPr>
              <p:grpSp>
                <p:nvGrpSpPr>
                  <p:cNvPr id="32" name="Group 31"/>
                  <p:cNvGrpSpPr/>
                  <p:nvPr/>
                </p:nvGrpSpPr>
                <p:grpSpPr>
                  <a:xfrm>
                    <a:off x="685800" y="2650827"/>
                    <a:ext cx="990600" cy="979368"/>
                    <a:chOff x="1981200" y="1640305"/>
                    <a:chExt cx="5029200" cy="4239126"/>
                  </a:xfrm>
                  <a:solidFill>
                    <a:schemeClr val="bg1">
                      <a:lumMod val="85000"/>
                    </a:schemeClr>
                  </a:solidFill>
                </p:grpSpPr>
                <p:sp>
                  <p:nvSpPr>
                    <p:cNvPr id="39" name="Rectangle 38"/>
                    <p:cNvSpPr/>
                    <p:nvPr/>
                  </p:nvSpPr>
                  <p:spPr>
                    <a:xfrm>
                      <a:off x="1981200" y="1640305"/>
                      <a:ext cx="5029200" cy="4239126"/>
                    </a:xfrm>
                    <a:prstGeom prst="rect">
                      <a:avLst/>
                    </a:prstGeom>
                    <a:grpFill/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r>
                        <a:rPr lang="en-US" sz="1100" b="1" kern="0" dirty="0">
                          <a:latin typeface="Arial"/>
                        </a:rPr>
                        <a:t>Activity G</a:t>
                      </a:r>
                    </a:p>
                  </p:txBody>
                </p:sp>
                <p:sp>
                  <p:nvSpPr>
                    <p:cNvPr id="40" name="Rectangle 39"/>
                    <p:cNvSpPr/>
                    <p:nvPr/>
                  </p:nvSpPr>
                  <p:spPr>
                    <a:xfrm>
                      <a:off x="19812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1" name="Rectangle 40"/>
                    <p:cNvSpPr/>
                    <p:nvPr/>
                  </p:nvSpPr>
                  <p:spPr>
                    <a:xfrm>
                      <a:off x="5334000" y="1640305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2" name="Rectangle 41"/>
                    <p:cNvSpPr/>
                    <p:nvPr/>
                  </p:nvSpPr>
                  <p:spPr>
                    <a:xfrm>
                      <a:off x="19812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3" name="Rectangle 42"/>
                    <p:cNvSpPr/>
                    <p:nvPr/>
                  </p:nvSpPr>
                  <p:spPr>
                    <a:xfrm>
                      <a:off x="53340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4" name="Rectangle 43"/>
                    <p:cNvSpPr/>
                    <p:nvPr/>
                  </p:nvSpPr>
                  <p:spPr>
                    <a:xfrm>
                      <a:off x="3657600" y="4203031"/>
                      <a:ext cx="1676400" cy="1676400"/>
                    </a:xfrm>
                    <a:prstGeom prst="rect">
                      <a:avLst/>
                    </a:prstGeom>
                    <a:solidFill>
                      <a:schemeClr val="accent2">
                        <a:lumMod val="40000"/>
                        <a:lumOff val="60000"/>
                      </a:schemeClr>
                    </a:solidFill>
                    <a:ln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976831" y="2697253"/>
                    <a:ext cx="4514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4.2.7</a:t>
                    </a:r>
                  </a:p>
                </p:txBody>
              </p:sp>
              <p:sp>
                <p:nvSpPr>
                  <p:cNvPr id="34" name="TextBox 33"/>
                  <p:cNvSpPr txBox="1"/>
                  <p:nvPr/>
                </p:nvSpPr>
                <p:spPr>
                  <a:xfrm>
                    <a:off x="685800" y="2650827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49</a:t>
                    </a:r>
                  </a:p>
                </p:txBody>
              </p:sp>
              <p:sp>
                <p:nvSpPr>
                  <p:cNvPr id="35" name="TextBox 34"/>
                  <p:cNvSpPr txBox="1"/>
                  <p:nvPr/>
                </p:nvSpPr>
                <p:spPr>
                  <a:xfrm>
                    <a:off x="1341292" y="2650210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61</a:t>
                    </a:r>
                  </a:p>
                </p:txBody>
              </p:sp>
              <p:sp>
                <p:nvSpPr>
                  <p:cNvPr id="36" name="TextBox 35"/>
                  <p:cNvSpPr txBox="1"/>
                  <p:nvPr/>
                </p:nvSpPr>
                <p:spPr>
                  <a:xfrm>
                    <a:off x="687682" y="3244969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LS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49</a:t>
                    </a:r>
                  </a:p>
                </p:txBody>
              </p:sp>
              <p:sp>
                <p:nvSpPr>
                  <p:cNvPr id="37" name="TextBox 36"/>
                  <p:cNvSpPr txBox="1"/>
                  <p:nvPr/>
                </p:nvSpPr>
                <p:spPr>
                  <a:xfrm>
                    <a:off x="990600" y="3242278"/>
                    <a:ext cx="361497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DU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12</a:t>
                    </a:r>
                  </a:p>
                </p:txBody>
              </p:sp>
              <p:sp>
                <p:nvSpPr>
                  <p:cNvPr id="38" name="TextBox 37"/>
                  <p:cNvSpPr txBox="1"/>
                  <p:nvPr/>
                </p:nvSpPr>
                <p:spPr>
                  <a:xfrm>
                    <a:off x="1348204" y="3242278"/>
                    <a:ext cx="34587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LF</a:t>
                    </a:r>
                  </a:p>
                  <a:p>
                    <a:pPr algn="ctr"/>
                    <a:r>
                      <a: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61</a:t>
                    </a:r>
                  </a:p>
                </p:txBody>
              </p:sp>
            </p:grpSp>
            <p:sp>
              <p:nvSpPr>
                <p:cNvPr id="14" name="TextBox 13"/>
                <p:cNvSpPr txBox="1"/>
                <p:nvPr/>
              </p:nvSpPr>
              <p:spPr>
                <a:xfrm>
                  <a:off x="1094325" y="4628139"/>
                  <a:ext cx="595035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TF = 0</a:t>
                  </a: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2248096" y="4636392"/>
                  <a:ext cx="595035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TF = 0</a:t>
                  </a: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3505200" y="3256133"/>
                  <a:ext cx="67358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TF = 11</a:t>
                  </a: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4630110" y="3256133"/>
                  <a:ext cx="67358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TF = 11</a:t>
                  </a: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5755020" y="3256133"/>
                  <a:ext cx="67358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TF = 11</a:t>
                  </a: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7167468" y="4642674"/>
                  <a:ext cx="595035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TF = 0</a:t>
                  </a: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3885690" y="5981669"/>
                  <a:ext cx="595035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TF = 0</a:t>
                  </a: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5452225" y="5996761"/>
                  <a:ext cx="595035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TF = 0</a:t>
                  </a:r>
                </a:p>
              </p:txBody>
            </p:sp>
            <p:cxnSp>
              <p:nvCxnSpPr>
                <p:cNvPr id="22" name="Straight Arrow Connector 21"/>
                <p:cNvCxnSpPr/>
                <p:nvPr/>
              </p:nvCxnSpPr>
              <p:spPr>
                <a:xfrm>
                  <a:off x="1878301" y="4115990"/>
                  <a:ext cx="163171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Arrow Connector 22"/>
                <p:cNvCxnSpPr>
                  <a:stCxn id="52" idx="3"/>
                  <a:endCxn id="39" idx="1"/>
                </p:cNvCxnSpPr>
                <p:nvPr/>
              </p:nvCxnSpPr>
              <p:spPr>
                <a:xfrm>
                  <a:off x="4678508" y="5426913"/>
                  <a:ext cx="572885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Arrow Connector 23"/>
                <p:cNvCxnSpPr>
                  <a:stCxn id="39" idx="3"/>
                </p:cNvCxnSpPr>
                <p:nvPr/>
              </p:nvCxnSpPr>
              <p:spPr>
                <a:xfrm>
                  <a:off x="6241993" y="5426913"/>
                  <a:ext cx="463607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Elbow Connector 24"/>
                <p:cNvCxnSpPr>
                  <a:stCxn id="117" idx="3"/>
                  <a:endCxn id="104" idx="1"/>
                </p:cNvCxnSpPr>
                <p:nvPr/>
              </p:nvCxnSpPr>
              <p:spPr>
                <a:xfrm flipV="1">
                  <a:off x="3032072" y="2725023"/>
                  <a:ext cx="217829" cy="1415010"/>
                </a:xfrm>
                <a:prstGeom prst="bentConnector3">
                  <a:avLst>
                    <a:gd name="adj1" fmla="val 50000"/>
                  </a:avLst>
                </a:prstGeom>
                <a:ln w="19050">
                  <a:solidFill>
                    <a:schemeClr val="accent2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Elbow Connector 25"/>
                <p:cNvCxnSpPr>
                  <a:endCxn id="52" idx="1"/>
                </p:cNvCxnSpPr>
                <p:nvPr/>
              </p:nvCxnSpPr>
              <p:spPr>
                <a:xfrm rot="16200000" flipH="1">
                  <a:off x="2756021" y="4495025"/>
                  <a:ext cx="1321917" cy="541857"/>
                </a:xfrm>
                <a:prstGeom prst="bentConnector2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Arrow Connector 26"/>
                <p:cNvCxnSpPr>
                  <a:stCxn id="104" idx="3"/>
                  <a:endCxn id="91" idx="1"/>
                </p:cNvCxnSpPr>
                <p:nvPr/>
              </p:nvCxnSpPr>
              <p:spPr>
                <a:xfrm>
                  <a:off x="4240501" y="2725023"/>
                  <a:ext cx="175795" cy="0"/>
                </a:xfrm>
                <a:prstGeom prst="straightConnector1">
                  <a:avLst/>
                </a:prstGeom>
                <a:ln w="19050">
                  <a:solidFill>
                    <a:schemeClr val="accent2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Arrow Connector 27"/>
                <p:cNvCxnSpPr>
                  <a:stCxn id="91" idx="3"/>
                  <a:endCxn id="78" idx="1"/>
                </p:cNvCxnSpPr>
                <p:nvPr/>
              </p:nvCxnSpPr>
              <p:spPr>
                <a:xfrm>
                  <a:off x="5406896" y="2725023"/>
                  <a:ext cx="197288" cy="0"/>
                </a:xfrm>
                <a:prstGeom prst="straightConnector1">
                  <a:avLst/>
                </a:prstGeom>
                <a:ln w="19050">
                  <a:solidFill>
                    <a:schemeClr val="accent2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Arrow Connector 28"/>
                <p:cNvCxnSpPr/>
                <p:nvPr/>
              </p:nvCxnSpPr>
              <p:spPr>
                <a:xfrm>
                  <a:off x="6719633" y="4115990"/>
                  <a:ext cx="196884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Elbow Connector 29"/>
                <p:cNvCxnSpPr>
                  <a:stCxn id="78" idx="3"/>
                </p:cNvCxnSpPr>
                <p:nvPr/>
              </p:nvCxnSpPr>
              <p:spPr>
                <a:xfrm>
                  <a:off x="6594784" y="2725023"/>
                  <a:ext cx="120508" cy="1390967"/>
                </a:xfrm>
                <a:prstGeom prst="bentConnector2">
                  <a:avLst/>
                </a:prstGeom>
                <a:ln w="19050">
                  <a:solidFill>
                    <a:schemeClr val="accent2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6705600" y="4115990"/>
                  <a:ext cx="0" cy="13109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6" name="TextBox 135"/>
              <p:cNvSpPr txBox="1"/>
              <p:nvPr/>
            </p:nvSpPr>
            <p:spPr>
              <a:xfrm>
                <a:off x="969825" y="3537456"/>
                <a:ext cx="51809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 Feb</a:t>
                </a:r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1510355" y="3537456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14 Feb</a:t>
                </a:r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2142469" y="3537456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14 Feb</a:t>
                </a: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2698636" y="3537456"/>
                <a:ext cx="51809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 Mar</a:t>
                </a: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3335566" y="2133600"/>
                <a:ext cx="51809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 Mar</a:t>
                </a: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3761950" y="4811967"/>
                <a:ext cx="51809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 Mar</a:t>
                </a:r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4352162" y="4811967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31 Mar</a:t>
                </a:r>
              </a:p>
            </p:txBody>
          </p:sp>
          <p:sp>
            <p:nvSpPr>
              <p:cNvPr id="143" name="TextBox 142"/>
              <p:cNvSpPr txBox="1"/>
              <p:nvPr/>
            </p:nvSpPr>
            <p:spPr>
              <a:xfrm>
                <a:off x="5337205" y="4811967"/>
                <a:ext cx="58221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 Apr</a:t>
                </a:r>
              </a:p>
            </p:txBody>
          </p:sp>
          <p:sp>
            <p:nvSpPr>
              <p:cNvPr id="144" name="TextBox 143"/>
              <p:cNvSpPr txBox="1"/>
              <p:nvPr/>
            </p:nvSpPr>
            <p:spPr>
              <a:xfrm>
                <a:off x="5894789" y="4811967"/>
                <a:ext cx="58221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28 Apr</a:t>
                </a:r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3942443" y="213360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 Mar</a:t>
                </a:r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4495800" y="213360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 Mar</a:t>
                </a:r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5049157" y="213360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 Mar</a:t>
                </a:r>
              </a:p>
            </p:txBody>
          </p:sp>
          <p:sp>
            <p:nvSpPr>
              <p:cNvPr id="148" name="TextBox 147"/>
              <p:cNvSpPr txBox="1"/>
              <p:nvPr/>
            </p:nvSpPr>
            <p:spPr>
              <a:xfrm>
                <a:off x="5659777" y="213360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 Mar</a:t>
                </a:r>
              </a:p>
            </p:txBody>
          </p:sp>
          <p:sp>
            <p:nvSpPr>
              <p:cNvPr id="149" name="TextBox 148"/>
              <p:cNvSpPr txBox="1"/>
              <p:nvPr/>
            </p:nvSpPr>
            <p:spPr>
              <a:xfrm>
                <a:off x="6273602" y="2133600"/>
                <a:ext cx="58221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 Apr</a:t>
                </a:r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6995355" y="3537455"/>
                <a:ext cx="58221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28 Apr</a:t>
                </a:r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7589452" y="3537454"/>
                <a:ext cx="53893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 May</a:t>
                </a:r>
              </a:p>
            </p:txBody>
          </p:sp>
        </p:grpSp>
        <p:sp>
          <p:nvSpPr>
            <p:cNvPr id="287" name="TextBox 286"/>
            <p:cNvSpPr txBox="1"/>
            <p:nvPr/>
          </p:nvSpPr>
          <p:spPr>
            <a:xfrm>
              <a:off x="4895327" y="5302617"/>
              <a:ext cx="48282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FS 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1815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382CB3-137C-4FB1-A09C-0F9DEAD990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Developing a Project Schedule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319F3B-A515-478F-B0AB-D0284FC251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3256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Completed Project Schedule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161" y="1403935"/>
            <a:ext cx="6001679" cy="40501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520781-140E-45FD-8019-3486BD0614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571" y="5040359"/>
            <a:ext cx="1645920" cy="10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9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Critical Activities</a:t>
            </a:r>
            <a:endParaRPr lang="en-US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activities on the critical path.</a:t>
            </a:r>
          </a:p>
          <a:p>
            <a:r>
              <a:rPr lang="en-US"/>
              <a:t>Have ES = LS and EF = LF.</a:t>
            </a:r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90600" y="2284074"/>
            <a:ext cx="7037099" cy="4192926"/>
            <a:chOff x="887701" y="2284074"/>
            <a:chExt cx="7037099" cy="4192926"/>
          </a:xfrm>
        </p:grpSpPr>
        <p:grpSp>
          <p:nvGrpSpPr>
            <p:cNvPr id="7" name="Group 6"/>
            <p:cNvGrpSpPr/>
            <p:nvPr/>
          </p:nvGrpSpPr>
          <p:grpSpPr>
            <a:xfrm>
              <a:off x="887701" y="2284074"/>
              <a:ext cx="7037099" cy="4192926"/>
              <a:chOff x="887701" y="2234722"/>
              <a:chExt cx="7037099" cy="4192926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4038600" y="3843999"/>
                <a:ext cx="1857680" cy="646331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>
                <a:spAutoFit/>
              </a:bodyPr>
              <a:lstStyle/>
              <a:p>
                <a:pPr algn="ctr" rtl="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200" b="1" dirty="0">
                    <a:solidFill>
                      <a:srgbClr val="F8F8F8"/>
                    </a:solidFill>
                    <a:latin typeface="Arial" charset="0"/>
                  </a:rPr>
                  <a:t>Critical activities: </a:t>
                </a:r>
              </a:p>
              <a:p>
                <a:pPr algn="ctr" rtl="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200" b="1" dirty="0">
                    <a:solidFill>
                      <a:srgbClr val="F8F8F8"/>
                    </a:solidFill>
                    <a:latin typeface="Arial" charset="0"/>
                  </a:rPr>
                  <a:t>A, B, F, G and H</a:t>
                </a:r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887701" y="364973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126" name="Group 125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133" name="Rectangle 132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A</a:t>
                    </a:r>
                  </a:p>
                </p:txBody>
              </p:sp>
              <p:sp>
                <p:nvSpPr>
                  <p:cNvPr id="134" name="Rectangle 133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35" name="Rectangle 134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36" name="Rectangle 135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37" name="Rectangle 136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38" name="Rectangle 137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127" name="TextBox 126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4.2.1</a:t>
                  </a:r>
                </a:p>
              </p:txBody>
            </p:sp>
            <p:sp>
              <p:nvSpPr>
                <p:cNvPr id="128" name="TextBox 127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129" name="TextBox 128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130" name="TextBox 129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131" name="TextBox 130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132" name="TextBox 131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</a:p>
              </p:txBody>
            </p:sp>
          </p:grpSp>
          <p:grpSp>
            <p:nvGrpSpPr>
              <p:cNvPr id="10" name="Group 9"/>
              <p:cNvGrpSpPr/>
              <p:nvPr/>
            </p:nvGrpSpPr>
            <p:grpSpPr>
              <a:xfrm>
                <a:off x="2041472" y="364973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113" name="Group 112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120" name="Rectangle 119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B</a:t>
                    </a:r>
                  </a:p>
                </p:txBody>
              </p:sp>
              <p:sp>
                <p:nvSpPr>
                  <p:cNvPr id="121" name="Rectangle 120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22" name="Rectangle 121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23" name="Rectangle 122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24" name="Rectangle 123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25" name="Rectangle 124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114" name="TextBox 113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4.2.2</a:t>
                  </a:r>
                </a:p>
              </p:txBody>
            </p:sp>
            <p:sp>
              <p:nvSpPr>
                <p:cNvPr id="115" name="TextBox 114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116" name="TextBox 115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117" name="TextBox 116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118" name="TextBox 117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15</a:t>
                  </a:r>
                </a:p>
              </p:txBody>
            </p:sp>
            <p:sp>
              <p:nvSpPr>
                <p:cNvPr id="119" name="TextBox 118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</a:p>
              </p:txBody>
            </p:sp>
          </p:grpSp>
          <p:grpSp>
            <p:nvGrpSpPr>
              <p:cNvPr id="11" name="Group 10"/>
              <p:cNvGrpSpPr/>
              <p:nvPr/>
            </p:nvGrpSpPr>
            <p:grpSpPr>
              <a:xfrm>
                <a:off x="3249901" y="223472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100" name="Group 99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107" name="Rectangle 106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C</a:t>
                    </a:r>
                  </a:p>
                </p:txBody>
              </p:sp>
              <p:sp>
                <p:nvSpPr>
                  <p:cNvPr id="108" name="Rectangle 107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09" name="Rectangle 108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10" name="Rectangle 109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11" name="Rectangle 110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12" name="Rectangle 111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101" name="TextBox 100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4.2.3</a:t>
                  </a:r>
                </a:p>
              </p:txBody>
            </p:sp>
            <p:sp>
              <p:nvSpPr>
                <p:cNvPr id="102" name="TextBox 101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103" name="TextBox 102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29</a:t>
                  </a:r>
                </a:p>
              </p:txBody>
            </p:sp>
            <p:sp>
              <p:nvSpPr>
                <p:cNvPr id="104" name="TextBox 103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36</a:t>
                  </a:r>
                </a:p>
              </p:txBody>
            </p:sp>
            <p:sp>
              <p:nvSpPr>
                <p:cNvPr id="105" name="TextBox 104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</a:t>
                  </a:r>
                </a:p>
              </p:txBody>
            </p:sp>
            <p:sp>
              <p:nvSpPr>
                <p:cNvPr id="106" name="TextBox 105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</a:t>
                  </a:r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4416296" y="223472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87" name="Group 86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94" name="Rectangle 93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D</a:t>
                    </a:r>
                  </a:p>
                </p:txBody>
              </p:sp>
              <p:sp>
                <p:nvSpPr>
                  <p:cNvPr id="95" name="Rectangle 94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96" name="Rectangle 95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97" name="Rectangle 96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98" name="Rectangle 97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99" name="Rectangle 98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88" name="TextBox 87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4.2.4</a:t>
                  </a:r>
                </a:p>
              </p:txBody>
            </p:sp>
            <p:sp>
              <p:nvSpPr>
                <p:cNvPr id="89" name="TextBox 88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29</a:t>
                  </a:r>
                </a:p>
              </p:txBody>
            </p:sp>
            <p:sp>
              <p:nvSpPr>
                <p:cNvPr id="90" name="TextBox 89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37</a:t>
                  </a:r>
                </a:p>
              </p:txBody>
            </p:sp>
            <p:sp>
              <p:nvSpPr>
                <p:cNvPr id="91" name="TextBox 90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</a:t>
                  </a:r>
                </a:p>
              </p:txBody>
            </p:sp>
            <p:sp>
              <p:nvSpPr>
                <p:cNvPr id="92" name="TextBox 91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8</a:t>
                  </a:r>
                </a:p>
              </p:txBody>
            </p:sp>
            <p:sp>
              <p:nvSpPr>
                <p:cNvPr id="93" name="TextBox 92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48</a:t>
                  </a:r>
                </a:p>
              </p:txBody>
            </p:sp>
          </p:grpSp>
          <p:grpSp>
            <p:nvGrpSpPr>
              <p:cNvPr id="13" name="Group 12"/>
              <p:cNvGrpSpPr/>
              <p:nvPr/>
            </p:nvGrpSpPr>
            <p:grpSpPr>
              <a:xfrm>
                <a:off x="5604184" y="223472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74" name="Group 73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81" name="Rectangle 80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E</a:t>
                    </a:r>
                  </a:p>
                </p:txBody>
              </p:sp>
              <p:sp>
                <p:nvSpPr>
                  <p:cNvPr id="82" name="Rectangle 81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83" name="Rectangle 82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84" name="Rectangle 83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85" name="Rectangle 84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86" name="Rectangle 85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75" name="TextBox 74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4.2.5</a:t>
                  </a:r>
                </a:p>
              </p:txBody>
            </p:sp>
            <p:sp>
              <p:nvSpPr>
                <p:cNvPr id="76" name="TextBox 75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37</a:t>
                  </a:r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78" name="TextBox 77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48</a:t>
                  </a:r>
                </a:p>
              </p:txBody>
            </p:sp>
            <p:sp>
              <p:nvSpPr>
                <p:cNvPr id="79" name="TextBox 78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</a:t>
                  </a:r>
                </a:p>
              </p:txBody>
            </p:sp>
            <p:sp>
              <p:nvSpPr>
                <p:cNvPr id="80" name="TextBox 79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61</a:t>
                  </a:r>
                </a:p>
              </p:txBody>
            </p:sp>
          </p:grpSp>
          <p:grpSp>
            <p:nvGrpSpPr>
              <p:cNvPr id="14" name="Group 13"/>
              <p:cNvGrpSpPr/>
              <p:nvPr/>
            </p:nvGrpSpPr>
            <p:grpSpPr>
              <a:xfrm>
                <a:off x="6916517" y="364973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61" name="Group 60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68" name="Rectangle 67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H</a:t>
                    </a:r>
                  </a:p>
                </p:txBody>
              </p:sp>
              <p:sp>
                <p:nvSpPr>
                  <p:cNvPr id="69" name="Rectangle 68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0" name="Rectangle 69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1" name="Rectangle 70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2" name="Rectangle 71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3" name="Rectangle 72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62" name="TextBox 61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4.2.8</a:t>
                  </a:r>
                </a:p>
              </p:txBody>
            </p:sp>
            <p:sp>
              <p:nvSpPr>
                <p:cNvPr id="63" name="TextBox 62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61</a:t>
                  </a:r>
                </a:p>
              </p:txBody>
            </p:sp>
            <p:sp>
              <p:nvSpPr>
                <p:cNvPr id="64" name="TextBox 63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66</a:t>
                  </a:r>
                </a:p>
              </p:txBody>
            </p:sp>
            <p:sp>
              <p:nvSpPr>
                <p:cNvPr id="65" name="TextBox 64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61</a:t>
                  </a:r>
                </a:p>
              </p:txBody>
            </p:sp>
            <p:sp>
              <p:nvSpPr>
                <p:cNvPr id="66" name="TextBox 65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</a:t>
                  </a:r>
                </a:p>
              </p:txBody>
            </p:sp>
            <p:sp>
              <p:nvSpPr>
                <p:cNvPr id="67" name="TextBox 66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66</a:t>
                  </a:r>
                </a:p>
              </p:txBody>
            </p:sp>
          </p:grpSp>
          <p:grpSp>
            <p:nvGrpSpPr>
              <p:cNvPr id="15" name="Group 14"/>
              <p:cNvGrpSpPr/>
              <p:nvPr/>
            </p:nvGrpSpPr>
            <p:grpSpPr>
              <a:xfrm>
                <a:off x="3687908" y="493661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48" name="Group 47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55" name="Rectangle 54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F</a:t>
                    </a:r>
                  </a:p>
                </p:txBody>
              </p:sp>
              <p:sp>
                <p:nvSpPr>
                  <p:cNvPr id="56" name="Rectangle 55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7" name="Rectangle 56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8" name="Rectangle 57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9" name="Rectangle 58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0" name="Rectangle 59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49" name="TextBox 48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4.2.6</a:t>
                  </a: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41</a:t>
                  </a:r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53" name="TextBox 52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16</a:t>
                  </a:r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41</a:t>
                  </a:r>
                </a:p>
              </p:txBody>
            </p:sp>
          </p:grpSp>
          <p:grpSp>
            <p:nvGrpSpPr>
              <p:cNvPr id="16" name="Group 15"/>
              <p:cNvGrpSpPr/>
              <p:nvPr/>
            </p:nvGrpSpPr>
            <p:grpSpPr>
              <a:xfrm>
                <a:off x="5251393" y="493661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35" name="Group 34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42" name="Rectangle 41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G</a:t>
                    </a:r>
                  </a:p>
                </p:txBody>
              </p:sp>
              <p:sp>
                <p:nvSpPr>
                  <p:cNvPr id="43" name="Rectangle 42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4" name="Rectangle 43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5" name="Rectangle 44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6" name="Rectangle 45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7" name="Rectangle 46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36" name="TextBox 35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4.2.7</a:t>
                  </a: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49</a:t>
                  </a: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61</a:t>
                  </a: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49</a:t>
                  </a: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12</a:t>
                  </a: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61</a:t>
                  </a:r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1094325" y="4628139"/>
                <a:ext cx="59503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0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0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248096" y="4636392"/>
                <a:ext cx="59503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0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0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505200" y="3256133"/>
                <a:ext cx="673582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11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 0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4630110" y="3256133"/>
                <a:ext cx="673582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11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 0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5755020" y="3256133"/>
                <a:ext cx="673582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11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11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7167468" y="4642674"/>
                <a:ext cx="59503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0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0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885690" y="5981669"/>
                <a:ext cx="59503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0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0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5452225" y="5996761"/>
                <a:ext cx="59503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0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0</a:t>
                </a:r>
              </a:p>
            </p:txBody>
          </p:sp>
          <p:cxnSp>
            <p:nvCxnSpPr>
              <p:cNvPr id="25" name="Straight Arrow Connector 24"/>
              <p:cNvCxnSpPr/>
              <p:nvPr/>
            </p:nvCxnSpPr>
            <p:spPr>
              <a:xfrm>
                <a:off x="1878301" y="4115990"/>
                <a:ext cx="163171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/>
              <p:cNvCxnSpPr>
                <a:stCxn id="55" idx="3"/>
                <a:endCxn id="42" idx="1"/>
              </p:cNvCxnSpPr>
              <p:nvPr/>
            </p:nvCxnSpPr>
            <p:spPr>
              <a:xfrm>
                <a:off x="4678508" y="5426913"/>
                <a:ext cx="572885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/>
              <p:cNvCxnSpPr>
                <a:stCxn id="42" idx="3"/>
              </p:cNvCxnSpPr>
              <p:nvPr/>
            </p:nvCxnSpPr>
            <p:spPr>
              <a:xfrm>
                <a:off x="6241993" y="5426913"/>
                <a:ext cx="463607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Elbow Connector 27"/>
              <p:cNvCxnSpPr>
                <a:stCxn id="120" idx="3"/>
                <a:endCxn id="107" idx="1"/>
              </p:cNvCxnSpPr>
              <p:nvPr/>
            </p:nvCxnSpPr>
            <p:spPr>
              <a:xfrm flipV="1">
                <a:off x="3032072" y="2725023"/>
                <a:ext cx="217829" cy="1415010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accent2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Elbow Connector 28"/>
              <p:cNvCxnSpPr>
                <a:endCxn id="55" idx="1"/>
              </p:cNvCxnSpPr>
              <p:nvPr/>
            </p:nvCxnSpPr>
            <p:spPr>
              <a:xfrm rot="16200000" flipH="1">
                <a:off x="2756021" y="4495025"/>
                <a:ext cx="1321917" cy="541857"/>
              </a:xfrm>
              <a:prstGeom prst="bentConnector2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>
                <a:stCxn id="107" idx="3"/>
                <a:endCxn id="94" idx="1"/>
              </p:cNvCxnSpPr>
              <p:nvPr/>
            </p:nvCxnSpPr>
            <p:spPr>
              <a:xfrm>
                <a:off x="4240501" y="2725023"/>
                <a:ext cx="175795" cy="0"/>
              </a:xfrm>
              <a:prstGeom prst="straightConnector1">
                <a:avLst/>
              </a:prstGeom>
              <a:ln w="19050">
                <a:solidFill>
                  <a:schemeClr val="accent2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/>
              <p:nvPr/>
            </p:nvCxnSpPr>
            <p:spPr>
              <a:xfrm>
                <a:off x="5441400" y="2725023"/>
                <a:ext cx="197288" cy="0"/>
              </a:xfrm>
              <a:prstGeom prst="straightConnector1">
                <a:avLst/>
              </a:prstGeom>
              <a:ln w="19050">
                <a:solidFill>
                  <a:schemeClr val="accent2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/>
              <p:cNvCxnSpPr/>
              <p:nvPr/>
            </p:nvCxnSpPr>
            <p:spPr>
              <a:xfrm>
                <a:off x="6719633" y="4115990"/>
                <a:ext cx="196884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Elbow Connector 32"/>
              <p:cNvCxnSpPr>
                <a:stCxn id="81" idx="3"/>
              </p:cNvCxnSpPr>
              <p:nvPr/>
            </p:nvCxnSpPr>
            <p:spPr>
              <a:xfrm>
                <a:off x="6594784" y="2725023"/>
                <a:ext cx="120508" cy="1390967"/>
              </a:xfrm>
              <a:prstGeom prst="bentConnector2">
                <a:avLst/>
              </a:prstGeom>
              <a:ln w="19050">
                <a:solidFill>
                  <a:schemeClr val="accent2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6705600" y="4115990"/>
                <a:ext cx="0" cy="131092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9" name="TextBox 138"/>
            <p:cNvSpPr txBox="1"/>
            <p:nvPr/>
          </p:nvSpPr>
          <p:spPr>
            <a:xfrm>
              <a:off x="4707803" y="5225299"/>
              <a:ext cx="48282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FS 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0840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 Schedules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project team's plan for starting and finishing activities on specific dates and in a certain sequence. </a:t>
            </a:r>
          </a:p>
          <a:p>
            <a:r>
              <a:rPr lang="en-US"/>
              <a:t>Specifies planned dates for meeting project milestones.</a:t>
            </a:r>
          </a:p>
          <a:p>
            <a:r>
              <a:rPr lang="en-US"/>
              <a:t>Coordinates activities to form a master plan in order to complete the project objectives on time. </a:t>
            </a:r>
          </a:p>
          <a:p>
            <a:r>
              <a:rPr lang="en-US"/>
              <a:t>Tracks schedule performance and keeps upper management and project stakeholders informed about the project's status.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194" y="3581400"/>
            <a:ext cx="5379612" cy="278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411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698CC0-43D2-49A7-BE8E-13A5CA7FEA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Identifying the Critical Path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8B3E20-1476-4989-80A3-97B2A0C486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5032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Completed Critical Path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Picture 4" descr="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19200"/>
            <a:ext cx="5934075" cy="469582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1048320" y="1727280"/>
              <a:ext cx="5655240" cy="36270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32480" y="1663920"/>
                <a:ext cx="5686920" cy="375372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496D7147-AAE4-4F93-A224-315B76F68D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1571" y="5040359"/>
            <a:ext cx="1645920" cy="10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3291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Schedule Compression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shortening of the project schedule without affecting the project scope.</a:t>
            </a:r>
          </a:p>
          <a:p>
            <a:r>
              <a:rPr lang="en-US" dirty="0"/>
              <a:t>Two methods:</a:t>
            </a:r>
          </a:p>
          <a:p>
            <a:pPr lvl="1"/>
            <a:r>
              <a:rPr lang="en-US" dirty="0"/>
              <a:t>Fast-tracking</a:t>
            </a:r>
          </a:p>
          <a:p>
            <a:pPr lvl="1"/>
            <a:r>
              <a:rPr lang="en-US" dirty="0"/>
              <a:t>Crashing</a:t>
            </a:r>
          </a:p>
          <a:p>
            <a:endParaRPr lang="en-US" dirty="0"/>
          </a:p>
          <a:p>
            <a:pPr marL="344488" lvl="1" indent="-4763">
              <a:buNone/>
            </a:pPr>
            <a:r>
              <a:rPr lang="en-US" sz="1800" b="1" dirty="0"/>
              <a:t>Example</a:t>
            </a:r>
            <a:r>
              <a:rPr lang="en-US" sz="1800" dirty="0"/>
              <a:t>: Schedule compression using fast-tracking for building and installing cabinets.</a:t>
            </a:r>
          </a:p>
          <a:p>
            <a:pPr lvl="1"/>
            <a:r>
              <a:rPr lang="en-US" dirty="0"/>
              <a:t>Involves a carpenter and subcontractor.</a:t>
            </a:r>
          </a:p>
          <a:p>
            <a:pPr lvl="1"/>
            <a:r>
              <a:rPr lang="en-US" dirty="0"/>
              <a:t>The subcontractor installs cabinets while the carpenter builds them.</a:t>
            </a:r>
          </a:p>
          <a:p>
            <a:pPr lvl="1"/>
            <a:r>
              <a:rPr lang="en-US" dirty="0"/>
              <a:t>Changes precedence.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0360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Fast Tracking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 of compressing the project duration.</a:t>
            </a:r>
          </a:p>
          <a:p>
            <a:r>
              <a:rPr lang="en-US" dirty="0"/>
              <a:t>Involves performing sequential activities concurrently.</a:t>
            </a:r>
          </a:p>
          <a:p>
            <a:endParaRPr lang="en-US" dirty="0"/>
          </a:p>
          <a:p>
            <a:pPr marL="746125" lvl="1" indent="-401638">
              <a:buNone/>
            </a:pPr>
            <a:r>
              <a:rPr lang="en-US" sz="1800" b="1" dirty="0"/>
              <a:t>Example</a:t>
            </a:r>
            <a:r>
              <a:rPr lang="en-US" sz="1800" dirty="0"/>
              <a:t>: Fast-tracking activities for launching a new product.</a:t>
            </a:r>
          </a:p>
          <a:p>
            <a:pPr lvl="1"/>
            <a:r>
              <a:rPr lang="en-US" dirty="0"/>
              <a:t>Product and user manual developed concurrently.</a:t>
            </a:r>
          </a:p>
          <a:p>
            <a:pPr lvl="1"/>
            <a:r>
              <a:rPr lang="en-US" dirty="0"/>
              <a:t>Project duration shortened.</a:t>
            </a:r>
          </a:p>
        </p:txBody>
      </p:sp>
    </p:spTree>
    <p:extLst>
      <p:ext uri="{BB962C8B-B14F-4D97-AF65-F5344CB8AC3E}">
        <p14:creationId xmlns:p14="http://schemas.microsoft.com/office/powerpoint/2010/main" val="291476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Crashing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Analyzes cost and schedule trade-offs to determine how to obtain the greatest amount of schedule compression for the least incremental cost.</a:t>
            </a:r>
          </a:p>
          <a:p>
            <a:r>
              <a:rPr lang="en-US" dirty="0"/>
              <a:t>Involves allocating more resources to activities on the critical path.</a:t>
            </a:r>
          </a:p>
        </p:txBody>
      </p:sp>
      <p:sp>
        <p:nvSpPr>
          <p:cNvPr id="441349" name="Rectangle 5"/>
          <p:cNvSpPr>
            <a:spLocks noChangeArrowheads="1"/>
          </p:cNvSpPr>
          <p:nvPr/>
        </p:nvSpPr>
        <p:spPr bwMode="auto">
          <a:xfrm>
            <a:off x="3223418" y="5867400"/>
            <a:ext cx="26971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 dirty="0"/>
              <a:t>Crash costs of a website project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402956" y="2621002"/>
                <a:ext cx="5761705" cy="5767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𝐶𝑟𝑎𝑠h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𝑐𝑜𝑠𝑡𝑠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𝑝𝑒𝑟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𝑤𝑒𝑒𝑘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𝐶𝑟𝑎𝑠h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𝑐𝑜𝑠𝑡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𝑁𝑜𝑟𝑚𝑎𝑙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𝑐𝑜𝑠𝑡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 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𝑁𝑜𝑟𝑚𝑎𝑙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𝑇𝑖𝑚𝑒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𝐶𝑟𝑎𝑠h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𝑇𝑖𝑚𝑒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2956" y="2621002"/>
                <a:ext cx="5761705" cy="5767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68" y="3656690"/>
            <a:ext cx="7592464" cy="201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9047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Crash Cost Plotting Methods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Techniques for analyzing the crash costs by creating a graph or visual representation</a:t>
            </a:r>
            <a:r>
              <a:rPr lang="en-US" dirty="0"/>
              <a:t>.</a:t>
            </a:r>
          </a:p>
          <a:p>
            <a:r>
              <a:rPr lang="en-US" dirty="0"/>
              <a:t>Activities plotted from right to left, starting with the lowest crash cost per week.</a:t>
            </a:r>
          </a:p>
        </p:txBody>
      </p:sp>
      <p:sp>
        <p:nvSpPr>
          <p:cNvPr id="442375" name="Rectangle 7"/>
          <p:cNvSpPr>
            <a:spLocks noChangeArrowheads="1"/>
          </p:cNvSpPr>
          <p:nvPr/>
        </p:nvSpPr>
        <p:spPr bwMode="auto">
          <a:xfrm>
            <a:off x="3346450" y="5791200"/>
            <a:ext cx="2597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 dirty="0"/>
              <a:t>Crash costs plotted on a graph</a:t>
            </a:r>
          </a:p>
        </p:txBody>
      </p:sp>
      <p:pic>
        <p:nvPicPr>
          <p:cNvPr id="442376" name="Picture 8" descr="f085062-5g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2590800"/>
            <a:ext cx="4800600" cy="299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2169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Delaying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26</a:t>
            </a:fld>
            <a:endParaRPr lang="en-US" dirty="0"/>
          </a:p>
        </p:txBody>
      </p:sp>
      <p:sp>
        <p:nvSpPr>
          <p:cNvPr id="3788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altLang="en-US" dirty="0"/>
              <a:t>A project scheduling process where activities are postponed to accommodate the availability of resources.</a:t>
            </a:r>
          </a:p>
          <a:p>
            <a:pPr>
              <a:lnSpc>
                <a:spcPct val="110000"/>
              </a:lnSpc>
            </a:pPr>
            <a:r>
              <a:rPr lang="en-US" altLang="en-US" dirty="0"/>
              <a:t>May be caused by internal or external resources.</a:t>
            </a:r>
          </a:p>
        </p:txBody>
      </p:sp>
      <p:pic>
        <p:nvPicPr>
          <p:cNvPr id="3" name="Picture 2" descr="wpid-Expect-Delays-sign - htxt.afric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3124200"/>
            <a:ext cx="44958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947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Optimizing the Project Schedule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your resource leveling options. </a:t>
            </a:r>
          </a:p>
          <a:p>
            <a:r>
              <a:rPr lang="en-US" dirty="0"/>
              <a:t>Consider fast tracking the project.</a:t>
            </a:r>
          </a:p>
          <a:p>
            <a:r>
              <a:rPr lang="en-US" dirty="0"/>
              <a:t>Analyze activities on the critical path to determine if crashing the schedule will produce a viable option.</a:t>
            </a:r>
          </a:p>
          <a:p>
            <a:r>
              <a:rPr lang="en-US" dirty="0"/>
              <a:t>Identify if any resources are overly allocated. Prioritize the project tasks assigned to resources to avoid over allocation.</a:t>
            </a:r>
          </a:p>
          <a:p>
            <a:r>
              <a:rPr lang="en-US" dirty="0"/>
              <a:t>Analyze each activity on the critical path to determine whether reducing the scope is a viable option for reducing duration.</a:t>
            </a:r>
          </a:p>
          <a:p>
            <a:r>
              <a:rPr lang="en-US" dirty="0"/>
              <a:t>Recalculate the critical path after compressing the schedule.</a:t>
            </a:r>
          </a:p>
          <a:p>
            <a:r>
              <a:rPr lang="en-US" dirty="0"/>
              <a:t>Review any schedule changes with key stakeholders.</a:t>
            </a:r>
          </a:p>
          <a:p>
            <a:r>
              <a:rPr lang="en-US" dirty="0"/>
              <a:t>Revise the schedule and distribute to the team.</a:t>
            </a:r>
          </a:p>
        </p:txBody>
      </p:sp>
    </p:spTree>
    <p:extLst>
      <p:ext uri="{BB962C8B-B14F-4D97-AF65-F5344CB8AC3E}">
        <p14:creationId xmlns:p14="http://schemas.microsoft.com/office/powerpoint/2010/main" val="19674823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6A574D-0FEC-4F4A-B5DA-CEAC9193D4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Crashing a Project Schedule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58204B-BDE0-409B-B639-F208D2F56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7928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Activity Scenario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29</a:t>
            </a:fld>
            <a:endParaRPr lang="en-US" dirty="0"/>
          </a:p>
        </p:txBody>
      </p:sp>
      <p:grpSp>
        <p:nvGrpSpPr>
          <p:cNvPr id="444426" name="Group 444425"/>
          <p:cNvGrpSpPr/>
          <p:nvPr/>
        </p:nvGrpSpPr>
        <p:grpSpPr>
          <a:xfrm>
            <a:off x="553060" y="1997926"/>
            <a:ext cx="8057540" cy="3324923"/>
            <a:chOff x="695630" y="1997926"/>
            <a:chExt cx="8057540" cy="3324923"/>
          </a:xfrm>
        </p:grpSpPr>
        <p:grpSp>
          <p:nvGrpSpPr>
            <p:cNvPr id="444421" name="Group 444420"/>
            <p:cNvGrpSpPr/>
            <p:nvPr/>
          </p:nvGrpSpPr>
          <p:grpSpPr>
            <a:xfrm>
              <a:off x="5314097" y="2525750"/>
              <a:ext cx="437415" cy="2351050"/>
              <a:chOff x="5314097" y="2525750"/>
              <a:chExt cx="437415" cy="2351050"/>
            </a:xfrm>
          </p:grpSpPr>
          <p:cxnSp>
            <p:nvCxnSpPr>
              <p:cNvPr id="29" name="Straight Connector 28"/>
              <p:cNvCxnSpPr/>
              <p:nvPr/>
            </p:nvCxnSpPr>
            <p:spPr>
              <a:xfrm>
                <a:off x="5513725" y="2525750"/>
                <a:ext cx="0" cy="235105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/>
              <p:nvPr/>
            </p:nvCxnSpPr>
            <p:spPr>
              <a:xfrm>
                <a:off x="5314097" y="2525750"/>
                <a:ext cx="199628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/>
              <p:cNvCxnSpPr/>
              <p:nvPr/>
            </p:nvCxnSpPr>
            <p:spPr>
              <a:xfrm>
                <a:off x="5513725" y="4876800"/>
                <a:ext cx="237787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4417" name="Group 444416"/>
            <p:cNvGrpSpPr/>
            <p:nvPr/>
          </p:nvGrpSpPr>
          <p:grpSpPr>
            <a:xfrm>
              <a:off x="6858000" y="2340826"/>
              <a:ext cx="399256" cy="2650274"/>
              <a:chOff x="6970712" y="2340826"/>
              <a:chExt cx="399256" cy="2650274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>
                <a:off x="7369968" y="2340826"/>
                <a:ext cx="0" cy="265027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/>
              <p:cNvCxnSpPr/>
              <p:nvPr/>
            </p:nvCxnSpPr>
            <p:spPr>
              <a:xfrm>
                <a:off x="6970712" y="2351976"/>
                <a:ext cx="399256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>
                <a:off x="6970712" y="4979949"/>
                <a:ext cx="399256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Rounded Rectangle 1"/>
            <p:cNvSpPr/>
            <p:nvPr/>
          </p:nvSpPr>
          <p:spPr>
            <a:xfrm>
              <a:off x="2514600" y="1997926"/>
              <a:ext cx="1219200" cy="685800"/>
            </a:xfrm>
            <a:prstGeom prst="roundRect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B </a:t>
              </a:r>
            </a:p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(6)</a:t>
              </a: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4133056" y="1997926"/>
              <a:ext cx="1219200" cy="685800"/>
            </a:xfrm>
            <a:prstGeom prst="roundRect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C </a:t>
              </a:r>
            </a:p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(6)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5751512" y="1997926"/>
              <a:ext cx="1219200" cy="685800"/>
            </a:xfrm>
            <a:prstGeom prst="roundRect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D </a:t>
              </a:r>
            </a:p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(6)</a:t>
              </a:r>
            </a:p>
          </p:txBody>
        </p:sp>
        <p:cxnSp>
          <p:nvCxnSpPr>
            <p:cNvPr id="4" name="Straight Arrow Connector 3"/>
            <p:cNvCxnSpPr>
              <a:stCxn id="2" idx="3"/>
              <a:endCxn id="5" idx="1"/>
            </p:cNvCxnSpPr>
            <p:nvPr/>
          </p:nvCxnSpPr>
          <p:spPr>
            <a:xfrm>
              <a:off x="3733800" y="2340826"/>
              <a:ext cx="39925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5352256" y="2340826"/>
              <a:ext cx="39925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ounded Rectangle 9"/>
            <p:cNvSpPr/>
            <p:nvPr/>
          </p:nvSpPr>
          <p:spPr>
            <a:xfrm>
              <a:off x="695630" y="3312841"/>
              <a:ext cx="1219200" cy="685800"/>
            </a:xfrm>
            <a:prstGeom prst="roundRect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A </a:t>
              </a:r>
            </a:p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(13)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524431" y="4637049"/>
              <a:ext cx="1219200" cy="685800"/>
            </a:xfrm>
            <a:prstGeom prst="roundRect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E </a:t>
              </a:r>
            </a:p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(10)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761343" y="4637049"/>
              <a:ext cx="1219200" cy="685800"/>
            </a:xfrm>
            <a:prstGeom prst="roundRect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F </a:t>
              </a:r>
            </a:p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(20)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7533970" y="3312841"/>
              <a:ext cx="1219200" cy="685800"/>
            </a:xfrm>
            <a:prstGeom prst="roundRect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G </a:t>
              </a:r>
            </a:p>
            <a:p>
              <a:pPr algn="ctr" defTabSz="914400"/>
              <a:r>
                <a:rPr lang="en-US" sz="1100" b="1" kern="0" dirty="0">
                  <a:solidFill>
                    <a:schemeClr val="bg1"/>
                  </a:solidFill>
                  <a:latin typeface="Arial"/>
                </a:rPr>
                <a:t>(5)</a:t>
              </a: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>
              <a:off x="7239000" y="3695700"/>
              <a:ext cx="29497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V="1">
              <a:off x="3733800" y="4991100"/>
              <a:ext cx="2017712" cy="92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4424" name="Group 444423"/>
            <p:cNvGrpSpPr/>
            <p:nvPr/>
          </p:nvGrpSpPr>
          <p:grpSpPr>
            <a:xfrm>
              <a:off x="2209800" y="2340826"/>
              <a:ext cx="294084" cy="2650274"/>
              <a:chOff x="2209800" y="2340826"/>
              <a:chExt cx="294084" cy="2650274"/>
            </a:xfrm>
          </p:grpSpPr>
          <p:cxnSp>
            <p:nvCxnSpPr>
              <p:cNvPr id="14" name="Straight Arrow Connector 13"/>
              <p:cNvCxnSpPr/>
              <p:nvPr/>
            </p:nvCxnSpPr>
            <p:spPr>
              <a:xfrm>
                <a:off x="2209800" y="2351976"/>
                <a:ext cx="294084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>
                <a:off x="2209800" y="4979949"/>
                <a:ext cx="294084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2209800" y="2340826"/>
                <a:ext cx="0" cy="265027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Straight Arrow Connector 25"/>
            <p:cNvCxnSpPr/>
            <p:nvPr/>
          </p:nvCxnSpPr>
          <p:spPr>
            <a:xfrm>
              <a:off x="1914830" y="3655741"/>
              <a:ext cx="29497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E9C86398-0E72-4847-ADE5-C22B487B3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571" y="5040359"/>
            <a:ext cx="1645920" cy="10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384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Critical Path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60" name="Group 59"/>
          <p:cNvGrpSpPr/>
          <p:nvPr/>
        </p:nvGrpSpPr>
        <p:grpSpPr>
          <a:xfrm>
            <a:off x="381000" y="1863468"/>
            <a:ext cx="8427720" cy="4156332"/>
            <a:chOff x="472009" y="1634868"/>
            <a:chExt cx="8427720" cy="4156332"/>
          </a:xfrm>
        </p:grpSpPr>
        <p:grpSp>
          <p:nvGrpSpPr>
            <p:cNvPr id="51" name="Group 50"/>
            <p:cNvGrpSpPr/>
            <p:nvPr/>
          </p:nvGrpSpPr>
          <p:grpSpPr>
            <a:xfrm>
              <a:off x="472009" y="1634868"/>
              <a:ext cx="8427720" cy="4156332"/>
              <a:chOff x="358140" y="2057400"/>
              <a:chExt cx="8427720" cy="4156332"/>
            </a:xfrm>
          </p:grpSpPr>
          <p:grpSp>
            <p:nvGrpSpPr>
              <p:cNvPr id="49" name="Group 48"/>
              <p:cNvGrpSpPr/>
              <p:nvPr/>
            </p:nvGrpSpPr>
            <p:grpSpPr>
              <a:xfrm>
                <a:off x="358140" y="2057400"/>
                <a:ext cx="8427720" cy="2590800"/>
                <a:chOff x="304800" y="2057400"/>
                <a:chExt cx="8427720" cy="2590800"/>
              </a:xfrm>
            </p:grpSpPr>
            <p:sp>
              <p:nvSpPr>
                <p:cNvPr id="35" name="Rounded Rectangle 34"/>
                <p:cNvSpPr/>
                <p:nvPr/>
              </p:nvSpPr>
              <p:spPr>
                <a:xfrm>
                  <a:off x="304800" y="3048000"/>
                  <a:ext cx="914400" cy="609600"/>
                </a:xfrm>
                <a:prstGeom prst="roundRect">
                  <a:avLst/>
                </a:prstGeom>
                <a:solidFill>
                  <a:schemeClr val="accent5"/>
                </a:soli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Calibri"/>
                    </a:rPr>
                    <a:t>Start</a:t>
                  </a:r>
                  <a:endPara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cs typeface="Calibri"/>
                  </a:endParaRPr>
                </a:p>
              </p:txBody>
            </p:sp>
            <p:sp>
              <p:nvSpPr>
                <p:cNvPr id="36" name="Rounded Rectangle 35"/>
                <p:cNvSpPr/>
                <p:nvPr/>
              </p:nvSpPr>
              <p:spPr>
                <a:xfrm>
                  <a:off x="7818121" y="3048000"/>
                  <a:ext cx="914399" cy="609600"/>
                </a:xfrm>
                <a:prstGeom prst="roundRect">
                  <a:avLst/>
                </a:prstGeom>
                <a:solidFill>
                  <a:schemeClr val="accent5"/>
                </a:soli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Calibri"/>
                    </a:rPr>
                    <a:t>Finish</a:t>
                  </a:r>
                  <a:endPara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cs typeface="Calibri"/>
                  </a:endParaRPr>
                </a:p>
              </p:txBody>
            </p:sp>
            <p:cxnSp>
              <p:nvCxnSpPr>
                <p:cNvPr id="40" name="Straight Arrow Connector 39"/>
                <p:cNvCxnSpPr>
                  <a:stCxn id="20" idx="3"/>
                </p:cNvCxnSpPr>
                <p:nvPr/>
              </p:nvCxnSpPr>
              <p:spPr>
                <a:xfrm>
                  <a:off x="3017521" y="3352800"/>
                  <a:ext cx="525778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Rounded Rectangle 19"/>
                <p:cNvSpPr/>
                <p:nvPr/>
              </p:nvSpPr>
              <p:spPr>
                <a:xfrm>
                  <a:off x="1600201" y="3048000"/>
                  <a:ext cx="1417320" cy="609600"/>
                </a:xfrm>
                <a:prstGeom prst="roundRect">
                  <a:avLst/>
                </a:prstGeom>
                <a:solidFill>
                  <a:schemeClr val="accent1"/>
                </a:soli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Calibri"/>
                    </a:rPr>
                    <a:t>Activity 1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300" b="1" kern="0" dirty="0">
                      <a:solidFill>
                        <a:schemeClr val="bg1"/>
                      </a:solidFill>
                      <a:latin typeface="Calibri"/>
                      <a:cs typeface="Calibri"/>
                    </a:rPr>
                    <a:t>6 weeks</a:t>
                  </a:r>
                  <a:endPara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cs typeface="Calibri"/>
                  </a:endParaRPr>
                </a:p>
              </p:txBody>
            </p:sp>
            <p:sp>
              <p:nvSpPr>
                <p:cNvPr id="21" name="Rounded Rectangle 20"/>
                <p:cNvSpPr/>
                <p:nvPr/>
              </p:nvSpPr>
              <p:spPr>
                <a:xfrm>
                  <a:off x="6019800" y="3048000"/>
                  <a:ext cx="1417320" cy="609600"/>
                </a:xfrm>
                <a:prstGeom prst="roundRect">
                  <a:avLst/>
                </a:prstGeom>
                <a:solidFill>
                  <a:schemeClr val="accent1"/>
                </a:soli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Calibri"/>
                    </a:rPr>
                    <a:t>Activity 6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300" b="1" kern="0" dirty="0">
                      <a:solidFill>
                        <a:schemeClr val="bg1"/>
                      </a:solidFill>
                      <a:latin typeface="Calibri"/>
                      <a:cs typeface="Calibri"/>
                    </a:rPr>
                    <a:t>1 week</a:t>
                  </a:r>
                  <a:endPara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cs typeface="Calibri"/>
                  </a:endParaRPr>
                </a:p>
              </p:txBody>
            </p:sp>
            <p:grpSp>
              <p:nvGrpSpPr>
                <p:cNvPr id="41" name="Group 40"/>
                <p:cNvGrpSpPr/>
                <p:nvPr/>
              </p:nvGrpSpPr>
              <p:grpSpPr>
                <a:xfrm>
                  <a:off x="2819400" y="2057400"/>
                  <a:ext cx="3398521" cy="2590800"/>
                  <a:chOff x="2971800" y="2057400"/>
                  <a:chExt cx="3398521" cy="2590800"/>
                </a:xfrm>
              </p:grpSpPr>
              <p:cxnSp>
                <p:nvCxnSpPr>
                  <p:cNvPr id="26" name="Straight Arrow Connector 25"/>
                  <p:cNvCxnSpPr/>
                  <p:nvPr/>
                </p:nvCxnSpPr>
                <p:spPr>
                  <a:xfrm>
                    <a:off x="4343400" y="2362200"/>
                    <a:ext cx="611458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triangle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Straight Arrow Connector 37"/>
                  <p:cNvCxnSpPr/>
                  <p:nvPr/>
                </p:nvCxnSpPr>
                <p:spPr>
                  <a:xfrm>
                    <a:off x="4341542" y="4347117"/>
                    <a:ext cx="611458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triangle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Straight Connector 23"/>
                  <p:cNvCxnSpPr/>
                  <p:nvPr/>
                </p:nvCxnSpPr>
                <p:spPr>
                  <a:xfrm flipH="1">
                    <a:off x="5665747" y="2682797"/>
                    <a:ext cx="1" cy="1804639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6" name="Rounded Rectangle 15"/>
                  <p:cNvSpPr/>
                  <p:nvPr/>
                </p:nvSpPr>
                <p:spPr>
                  <a:xfrm>
                    <a:off x="2971801" y="2057400"/>
                    <a:ext cx="1417320" cy="609600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3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Calibri"/>
                      </a:rPr>
                      <a:t>Activity 2</a:t>
                    </a:r>
                  </a:p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sz="1300" b="1" kern="0" dirty="0">
                        <a:solidFill>
                          <a:schemeClr val="bg1"/>
                        </a:solidFill>
                        <a:latin typeface="Calibri"/>
                        <a:cs typeface="Calibri"/>
                      </a:rPr>
                      <a:t>4 weeks</a:t>
                    </a:r>
                    <a:endPara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7" name="Rounded Rectangle 16"/>
                  <p:cNvSpPr/>
                  <p:nvPr/>
                </p:nvSpPr>
                <p:spPr>
                  <a:xfrm>
                    <a:off x="4951142" y="2057400"/>
                    <a:ext cx="1417320" cy="609600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3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Calibri"/>
                      </a:rPr>
                      <a:t>Activity 4</a:t>
                    </a:r>
                  </a:p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sz="1300" b="1" kern="0" dirty="0">
                        <a:solidFill>
                          <a:schemeClr val="bg1"/>
                        </a:solidFill>
                        <a:latin typeface="Calibri"/>
                        <a:cs typeface="Calibri"/>
                      </a:rPr>
                      <a:t>3 weeks</a:t>
                    </a:r>
                    <a:endPara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8" name="Rounded Rectangle 17"/>
                  <p:cNvSpPr/>
                  <p:nvPr/>
                </p:nvSpPr>
                <p:spPr>
                  <a:xfrm>
                    <a:off x="4953001" y="4038600"/>
                    <a:ext cx="1417320" cy="609600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3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Calibri"/>
                      </a:rPr>
                      <a:t>Activity 5</a:t>
                    </a:r>
                  </a:p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sz="1300" b="1" kern="0" dirty="0">
                        <a:solidFill>
                          <a:schemeClr val="bg1"/>
                        </a:solidFill>
                        <a:latin typeface="Calibri"/>
                        <a:cs typeface="Calibri"/>
                      </a:rPr>
                      <a:t>4 weeks</a:t>
                    </a:r>
                    <a:endPara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Calibri"/>
                      <a:cs typeface="Calibri"/>
                    </a:endParaRPr>
                  </a:p>
                </p:txBody>
              </p:sp>
              <p:sp>
                <p:nvSpPr>
                  <p:cNvPr id="19" name="Rounded Rectangle 18"/>
                  <p:cNvSpPr/>
                  <p:nvPr/>
                </p:nvSpPr>
                <p:spPr>
                  <a:xfrm>
                    <a:off x="2971800" y="4038600"/>
                    <a:ext cx="1417320" cy="609600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3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Calibri"/>
                      </a:rPr>
                      <a:t>Activity 3</a:t>
                    </a:r>
                  </a:p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sz="1300" b="1" kern="0" dirty="0">
                        <a:solidFill>
                          <a:schemeClr val="bg1"/>
                        </a:solidFill>
                        <a:latin typeface="Calibri"/>
                        <a:cs typeface="Calibri"/>
                      </a:rPr>
                      <a:t>5 weeks</a:t>
                    </a:r>
                    <a:endPara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Calibri"/>
                      <a:cs typeface="Calibri"/>
                    </a:endParaRPr>
                  </a:p>
                </p:txBody>
              </p:sp>
              <p:cxnSp>
                <p:nvCxnSpPr>
                  <p:cNvPr id="23" name="Straight Connector 22"/>
                  <p:cNvCxnSpPr>
                    <a:stCxn id="16" idx="2"/>
                    <a:endCxn id="19" idx="0"/>
                  </p:cNvCxnSpPr>
                  <p:nvPr/>
                </p:nvCxnSpPr>
                <p:spPr>
                  <a:xfrm flipH="1">
                    <a:off x="3680460" y="2667000"/>
                    <a:ext cx="1" cy="137160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4" name="Straight Arrow Connector 43"/>
                <p:cNvCxnSpPr/>
                <p:nvPr/>
              </p:nvCxnSpPr>
              <p:spPr>
                <a:xfrm>
                  <a:off x="1219200" y="3352800"/>
                  <a:ext cx="381001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Arrow Connector 45"/>
                <p:cNvCxnSpPr/>
                <p:nvPr/>
              </p:nvCxnSpPr>
              <p:spPr>
                <a:xfrm>
                  <a:off x="7437120" y="3352800"/>
                  <a:ext cx="381001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Arrow Connector 47"/>
                <p:cNvCxnSpPr/>
                <p:nvPr/>
              </p:nvCxnSpPr>
              <p:spPr>
                <a:xfrm>
                  <a:off x="5507402" y="3352800"/>
                  <a:ext cx="525778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TextBox 49"/>
              <p:cNvSpPr txBox="1"/>
              <p:nvPr/>
            </p:nvSpPr>
            <p:spPr>
              <a:xfrm>
                <a:off x="2076445" y="5013403"/>
                <a:ext cx="5303760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dirty="0"/>
                  <a:t>1[6w] + 2[4w] + 4[3w] + 6[1w] = 14 weeks</a:t>
                </a:r>
              </a:p>
              <a:p>
                <a:r>
                  <a:rPr lang="en-US" dirty="0"/>
                  <a:t>1[6w] + 3[5w] + 5[4w] + 6[1w] = 16 weeks </a:t>
                </a:r>
                <a:r>
                  <a:rPr lang="en-US" b="1" dirty="0"/>
                  <a:t>Critical Path</a:t>
                </a:r>
              </a:p>
              <a:p>
                <a:endParaRPr lang="en-US" dirty="0"/>
              </a:p>
            </p:txBody>
          </p: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27" name="Ink 26"/>
                <p14:cNvContentPartPr/>
                <p14:nvPr/>
              </p14:nvContentPartPr>
              <p14:xfrm>
                <a:off x="1419356" y="2927386"/>
                <a:ext cx="321120" cy="7200"/>
              </p14:xfrm>
            </p:contentPart>
          </mc:Choice>
          <mc:Fallback xmlns="">
            <p:pic>
              <p:nvPicPr>
                <p:cNvPr id="27" name="Ink 26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400276" y="2882746"/>
                  <a:ext cx="35928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0" name="Ink 29"/>
                <p14:cNvContentPartPr/>
                <p14:nvPr/>
              </p14:nvContentPartPr>
              <p14:xfrm>
                <a:off x="1433036" y="2927386"/>
                <a:ext cx="300600" cy="360"/>
              </p14:xfrm>
            </p:contentPart>
          </mc:Choice>
          <mc:Fallback xmlns="">
            <p:pic>
              <p:nvPicPr>
                <p:cNvPr id="30" name="Ink 29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397036" y="2855386"/>
                  <a:ext cx="37260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32" name="Ink 31"/>
                <p14:cNvContentPartPr/>
                <p14:nvPr/>
              </p14:nvContentPartPr>
              <p14:xfrm>
                <a:off x="3241316" y="2941066"/>
                <a:ext cx="423360" cy="27720"/>
              </p14:xfrm>
            </p:contentPart>
          </mc:Choice>
          <mc:Fallback xmlns="">
            <p:pic>
              <p:nvPicPr>
                <p:cNvPr id="32" name="Ink 31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205316" y="2866906"/>
                  <a:ext cx="49536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3" name="Ink 32"/>
                <p14:cNvContentPartPr/>
                <p14:nvPr/>
              </p14:nvContentPartPr>
              <p14:xfrm>
                <a:off x="3677996" y="2934226"/>
                <a:ext cx="14040" cy="628200"/>
              </p14:xfrm>
            </p:contentPart>
          </mc:Choice>
          <mc:Fallback xmlns="">
            <p:pic>
              <p:nvPicPr>
                <p:cNvPr id="33" name="Ink 32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634076" y="2862226"/>
                  <a:ext cx="95760" cy="77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34" name="Ink 33"/>
                <p14:cNvContentPartPr/>
                <p14:nvPr/>
              </p14:nvContentPartPr>
              <p14:xfrm>
                <a:off x="3712196" y="2927386"/>
                <a:ext cx="27720" cy="628200"/>
              </p14:xfrm>
            </p:contentPart>
          </mc:Choice>
          <mc:Fallback xmlns="">
            <p:pic>
              <p:nvPicPr>
                <p:cNvPr id="34" name="Ink 33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672236" y="2855386"/>
                  <a:ext cx="103680" cy="77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37" name="Ink 36"/>
                <p14:cNvContentPartPr/>
                <p14:nvPr/>
              </p14:nvContentPartPr>
              <p14:xfrm>
                <a:off x="3234476" y="2900026"/>
                <a:ext cx="457560" cy="360"/>
              </p14:xfrm>
            </p:contentPart>
          </mc:Choice>
          <mc:Fallback xmlns="">
            <p:pic>
              <p:nvPicPr>
                <p:cNvPr id="37" name="Ink 36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198476" y="2828026"/>
                  <a:ext cx="52956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39" name="Ink 38"/>
                <p14:cNvContentPartPr/>
                <p14:nvPr/>
              </p14:nvContentPartPr>
              <p14:xfrm>
                <a:off x="4455956" y="3937546"/>
                <a:ext cx="478080" cy="6840"/>
              </p14:xfrm>
            </p:contentPart>
          </mc:Choice>
          <mc:Fallback xmlns="">
            <p:pic>
              <p:nvPicPr>
                <p:cNvPr id="39" name="Ink 38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419956" y="3865546"/>
                  <a:ext cx="55008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42" name="Ink 41"/>
                <p14:cNvContentPartPr/>
                <p14:nvPr/>
              </p14:nvContentPartPr>
              <p14:xfrm>
                <a:off x="5725316" y="2941066"/>
                <a:ext cx="437040" cy="7200"/>
              </p14:xfrm>
            </p:contentPart>
          </mc:Choice>
          <mc:Fallback xmlns="">
            <p:pic>
              <p:nvPicPr>
                <p:cNvPr id="42" name="Ink 41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5689316" y="2856826"/>
                  <a:ext cx="50904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43" name="Ink 42"/>
                <p14:cNvContentPartPr/>
                <p14:nvPr/>
              </p14:nvContentPartPr>
              <p14:xfrm>
                <a:off x="5636396" y="2934226"/>
                <a:ext cx="7200" cy="635040"/>
              </p14:xfrm>
            </p:contentPart>
          </mc:Choice>
          <mc:Fallback xmlns="">
            <p:pic>
              <p:nvPicPr>
                <p:cNvPr id="43" name="Ink 42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587436" y="2862226"/>
                  <a:ext cx="92520" cy="77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45" name="Ink 44"/>
                <p14:cNvContentPartPr/>
                <p14:nvPr/>
              </p14:nvContentPartPr>
              <p14:xfrm>
                <a:off x="5711636" y="2975266"/>
                <a:ext cx="360" cy="594000"/>
              </p14:xfrm>
            </p:contentPart>
          </mc:Choice>
          <mc:Fallback xmlns="">
            <p:pic>
              <p:nvPicPr>
                <p:cNvPr id="45" name="Ink 44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5675636" y="2903266"/>
                  <a:ext cx="72360" cy="73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47" name="Ink 46"/>
                <p14:cNvContentPartPr/>
                <p14:nvPr/>
              </p14:nvContentPartPr>
              <p14:xfrm>
                <a:off x="7649516" y="2920546"/>
                <a:ext cx="300600" cy="41400"/>
              </p14:xfrm>
            </p:contentPart>
          </mc:Choice>
          <mc:Fallback xmlns="">
            <p:pic>
              <p:nvPicPr>
                <p:cNvPr id="47" name="Ink 46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7613516" y="2848546"/>
                  <a:ext cx="372600" cy="1872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7021829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Calculated Crash Costs Per Week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0091" y="2133600"/>
            <a:ext cx="858381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8DA32EF-C726-4A3C-BD6B-58CDAF9CF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571" y="5040359"/>
            <a:ext cx="1645920" cy="10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45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Completed Crash Plot</a:t>
            </a:r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1447800" y="1302005"/>
            <a:ext cx="6127168" cy="4253991"/>
            <a:chOff x="1577558" y="1562539"/>
            <a:chExt cx="6127168" cy="425399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77558" y="1562539"/>
              <a:ext cx="6086652" cy="4253991"/>
            </a:xfrm>
            <a:prstGeom prst="rect">
              <a:avLst/>
            </a:prstGeom>
          </p:spPr>
        </p:pic>
        <p:cxnSp>
          <p:nvCxnSpPr>
            <p:cNvPr id="33" name="Straight Connector 32"/>
            <p:cNvCxnSpPr/>
            <p:nvPr/>
          </p:nvCxnSpPr>
          <p:spPr>
            <a:xfrm>
              <a:off x="6962733" y="4338400"/>
              <a:ext cx="385467" cy="114283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4758898" y="3445546"/>
              <a:ext cx="1647757" cy="679740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4521149" y="3310748"/>
              <a:ext cx="158598" cy="109883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endCxn id="12" idx="1"/>
            </p:cNvCxnSpPr>
            <p:nvPr/>
          </p:nvCxnSpPr>
          <p:spPr>
            <a:xfrm>
              <a:off x="3765236" y="2333371"/>
              <a:ext cx="701560" cy="939741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 flipH="1">
              <a:off x="2561778" y="1874545"/>
              <a:ext cx="533400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4453405" y="3259721"/>
              <a:ext cx="91440" cy="91440"/>
            </a:xfrm>
            <a:prstGeom prst="ellipse">
              <a:avLst/>
            </a:prstGeom>
            <a:solidFill>
              <a:schemeClr val="tx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1" name="AutoShape 302"/>
            <p:cNvSpPr>
              <a:spLocks/>
            </p:cNvSpPr>
            <p:nvPr/>
          </p:nvSpPr>
          <p:spPr bwMode="auto">
            <a:xfrm rot="19421546">
              <a:off x="4127667" y="2141799"/>
              <a:ext cx="166149" cy="1198463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Text Box 306"/>
            <p:cNvSpPr txBox="1">
              <a:spLocks noChangeArrowheads="1"/>
            </p:cNvSpPr>
            <p:nvPr/>
          </p:nvSpPr>
          <p:spPr bwMode="auto">
            <a:xfrm>
              <a:off x="3016291" y="1728351"/>
              <a:ext cx="149066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cs typeface="Calibri"/>
                </a:rPr>
                <a:t>Crash all activities</a:t>
              </a:r>
            </a:p>
          </p:txBody>
        </p:sp>
        <p:sp>
          <p:nvSpPr>
            <p:cNvPr id="43" name="Text Box 306"/>
            <p:cNvSpPr txBox="1">
              <a:spLocks noChangeArrowheads="1"/>
            </p:cNvSpPr>
            <p:nvPr/>
          </p:nvSpPr>
          <p:spPr bwMode="auto">
            <a:xfrm>
              <a:off x="4170260" y="2486744"/>
              <a:ext cx="860375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Crash A</a:t>
              </a:r>
            </a:p>
          </p:txBody>
        </p:sp>
        <p:sp>
          <p:nvSpPr>
            <p:cNvPr id="44" name="AutoShape 302"/>
            <p:cNvSpPr>
              <a:spLocks/>
            </p:cNvSpPr>
            <p:nvPr/>
          </p:nvSpPr>
          <p:spPr bwMode="auto">
            <a:xfrm rot="17941024">
              <a:off x="4540286" y="3172718"/>
              <a:ext cx="217969" cy="26032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Text Box 306"/>
            <p:cNvSpPr txBox="1">
              <a:spLocks noChangeArrowheads="1"/>
            </p:cNvSpPr>
            <p:nvPr/>
          </p:nvSpPr>
          <p:spPr bwMode="auto">
            <a:xfrm>
              <a:off x="4423308" y="2943895"/>
              <a:ext cx="860375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Crash C</a:t>
              </a:r>
            </a:p>
          </p:txBody>
        </p:sp>
        <p:sp>
          <p:nvSpPr>
            <p:cNvPr id="46" name="AutoShape 302"/>
            <p:cNvSpPr>
              <a:spLocks/>
            </p:cNvSpPr>
            <p:nvPr/>
          </p:nvSpPr>
          <p:spPr bwMode="auto">
            <a:xfrm rot="17547646">
              <a:off x="5475698" y="2758581"/>
              <a:ext cx="284658" cy="1851828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Text Box 306"/>
            <p:cNvSpPr txBox="1">
              <a:spLocks noChangeArrowheads="1"/>
            </p:cNvSpPr>
            <p:nvPr/>
          </p:nvSpPr>
          <p:spPr bwMode="auto">
            <a:xfrm>
              <a:off x="5384415" y="3293303"/>
              <a:ext cx="860375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Crash F</a:t>
              </a:r>
            </a:p>
          </p:txBody>
        </p:sp>
        <p:sp>
          <p:nvSpPr>
            <p:cNvPr id="48" name="AutoShape 302"/>
            <p:cNvSpPr>
              <a:spLocks/>
            </p:cNvSpPr>
            <p:nvPr/>
          </p:nvSpPr>
          <p:spPr bwMode="auto">
            <a:xfrm rot="17370611">
              <a:off x="6655776" y="3922414"/>
              <a:ext cx="144989" cy="473309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Text Box 306"/>
            <p:cNvSpPr txBox="1">
              <a:spLocks noChangeArrowheads="1"/>
            </p:cNvSpPr>
            <p:nvPr/>
          </p:nvSpPr>
          <p:spPr bwMode="auto">
            <a:xfrm>
              <a:off x="6426380" y="3836217"/>
              <a:ext cx="860375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Crash B</a:t>
              </a:r>
            </a:p>
          </p:txBody>
        </p:sp>
        <p:sp>
          <p:nvSpPr>
            <p:cNvPr id="50" name="AutoShape 302"/>
            <p:cNvSpPr>
              <a:spLocks/>
            </p:cNvSpPr>
            <p:nvPr/>
          </p:nvSpPr>
          <p:spPr bwMode="auto">
            <a:xfrm rot="17370611">
              <a:off x="7125059" y="4081185"/>
              <a:ext cx="150916" cy="47960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Text Box 306"/>
            <p:cNvSpPr txBox="1">
              <a:spLocks noChangeArrowheads="1"/>
            </p:cNvSpPr>
            <p:nvPr/>
          </p:nvSpPr>
          <p:spPr bwMode="auto">
            <a:xfrm>
              <a:off x="6844351" y="3993159"/>
              <a:ext cx="860375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Crash </a:t>
              </a:r>
              <a:r>
                <a:rPr lang="en-US" sz="1300" b="1" kern="0" noProof="0" dirty="0">
                  <a:solidFill>
                    <a:srgbClr val="009DDC"/>
                  </a:solidFill>
                  <a:latin typeface="Calibri"/>
                  <a:cs typeface="Calibri"/>
                </a:rPr>
                <a:t>G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9DDC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687955" y="2263322"/>
              <a:ext cx="91440" cy="91440"/>
            </a:xfrm>
            <a:prstGeom prst="ellipse">
              <a:avLst/>
            </a:prstGeom>
            <a:solidFill>
              <a:schemeClr val="tx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667458" y="3396791"/>
              <a:ext cx="91440" cy="91440"/>
            </a:xfrm>
            <a:prstGeom prst="ellipse">
              <a:avLst/>
            </a:prstGeom>
            <a:solidFill>
              <a:schemeClr val="tx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6410373" y="4114800"/>
              <a:ext cx="91440" cy="91440"/>
            </a:xfrm>
            <a:prstGeom prst="ellipse">
              <a:avLst/>
            </a:prstGeom>
            <a:solidFill>
              <a:schemeClr val="tx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7348200" y="4421931"/>
              <a:ext cx="91440" cy="91440"/>
            </a:xfrm>
            <a:prstGeom prst="ellipse">
              <a:avLst/>
            </a:prstGeom>
            <a:solidFill>
              <a:schemeClr val="tx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884118" y="4275280"/>
              <a:ext cx="91440" cy="91440"/>
            </a:xfrm>
            <a:prstGeom prst="ellipse">
              <a:avLst/>
            </a:prstGeom>
            <a:solidFill>
              <a:schemeClr val="tx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30" name="Straight Connector 29"/>
            <p:cNvCxnSpPr>
              <a:endCxn id="18" idx="2"/>
            </p:cNvCxnSpPr>
            <p:nvPr/>
          </p:nvCxnSpPr>
          <p:spPr>
            <a:xfrm>
              <a:off x="6489950" y="4165285"/>
              <a:ext cx="394168" cy="155715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6C39880C-B72C-4B76-BE0D-7DD9305B7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6156" y="5201159"/>
            <a:ext cx="1645920" cy="10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7934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Schedule Baseline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management-approved version of the project schedule.</a:t>
            </a:r>
          </a:p>
          <a:p>
            <a:r>
              <a:rPr lang="en-US" dirty="0"/>
              <a:t>Drawn from schedule network analysis.</a:t>
            </a:r>
          </a:p>
          <a:p>
            <a:r>
              <a:rPr lang="en-US" dirty="0"/>
              <a:t>Provides the basis for measuring and reporting schedule performance.</a:t>
            </a:r>
          </a:p>
        </p:txBody>
      </p:sp>
      <p:pic>
        <p:nvPicPr>
          <p:cNvPr id="447493" name="Picture 5" descr="Schedule Base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590800"/>
            <a:ext cx="5029200" cy="333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7494" name="Rectangle 6"/>
          <p:cNvSpPr>
            <a:spLocks noChangeArrowheads="1"/>
          </p:cNvSpPr>
          <p:nvPr/>
        </p:nvSpPr>
        <p:spPr bwMode="auto">
          <a:xfrm>
            <a:off x="3262313" y="6019800"/>
            <a:ext cx="30622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 dirty="0"/>
              <a:t>A chart showing a schedule baseline</a:t>
            </a:r>
          </a:p>
        </p:txBody>
      </p:sp>
    </p:spTree>
    <p:extLst>
      <p:ext uri="{BB962C8B-B14F-4D97-AF65-F5344CB8AC3E}">
        <p14:creationId xmlns:p14="http://schemas.microsoft.com/office/powerpoint/2010/main" val="10165468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Guidelines for Establishing a Schedule Baseline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Gather your preliminary project schedule, which includes the</a:t>
            </a:r>
            <a:br>
              <a:rPr lang="en-US" dirty="0"/>
            </a:br>
            <a:r>
              <a:rPr lang="en-US" dirty="0"/>
              <a:t>project's start and finish dates. </a:t>
            </a:r>
          </a:p>
          <a:p>
            <a:r>
              <a:rPr lang="en-US" dirty="0"/>
              <a:t>Distribute the proposed schedule baseline to the appropriate</a:t>
            </a:r>
            <a:br>
              <a:rPr lang="en-US" dirty="0"/>
            </a:br>
            <a:r>
              <a:rPr lang="en-US" dirty="0"/>
              <a:t>stakeholders and project management team for approval.</a:t>
            </a:r>
          </a:p>
          <a:p>
            <a:r>
              <a:rPr lang="en-US" dirty="0"/>
              <a:t>Incorporate any changes to the schedule baseline as required by</a:t>
            </a:r>
            <a:br>
              <a:rPr lang="en-US" dirty="0"/>
            </a:br>
            <a:r>
              <a:rPr lang="en-US" dirty="0"/>
              <a:t>the management team.</a:t>
            </a:r>
          </a:p>
          <a:p>
            <a:r>
              <a:rPr lang="en-US" dirty="0"/>
              <a:t>Update your cost baseline as needed.</a:t>
            </a:r>
          </a:p>
          <a:p>
            <a:r>
              <a:rPr lang="en-US" dirty="0"/>
              <a:t>Use a formal change process approved by management for</a:t>
            </a:r>
            <a:br>
              <a:rPr lang="en-US" dirty="0"/>
            </a:br>
            <a:r>
              <a:rPr lang="en-US" dirty="0"/>
              <a:t>changes to the schedule baseline after it has been approved.</a:t>
            </a:r>
          </a:p>
          <a:p>
            <a:r>
              <a:rPr lang="en-US" dirty="0"/>
              <a:t>Save the original schedule baseline.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7109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91EB18A-1FD9-468C-BBAD-91BF403A68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Schedule Baseline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2B9264-D45C-4077-95AA-07B8E12EA8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341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 your experience, which schedule format do you find to be the most beneficial and why?</a:t>
            </a:r>
          </a:p>
          <a:p>
            <a:r>
              <a:rPr lang="en-US" dirty="0"/>
              <a:t>When developing a project schedule, which element or component of the schedule do you find to be the most crucial?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Float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457200" y="2362200"/>
            <a:ext cx="8229601" cy="2590800"/>
            <a:chOff x="304799" y="2133600"/>
            <a:chExt cx="8229601" cy="2590800"/>
          </a:xfrm>
        </p:grpSpPr>
        <p:sp>
          <p:nvSpPr>
            <p:cNvPr id="35" name="Rounded Rectangle 34"/>
            <p:cNvSpPr/>
            <p:nvPr/>
          </p:nvSpPr>
          <p:spPr>
            <a:xfrm>
              <a:off x="304799" y="3124200"/>
              <a:ext cx="914400" cy="609600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Start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7620001" y="3124200"/>
              <a:ext cx="914399" cy="609600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Finish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>
              <a:off x="2514600" y="3429000"/>
              <a:ext cx="800098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ounded Rectangle 19"/>
            <p:cNvSpPr/>
            <p:nvPr/>
          </p:nvSpPr>
          <p:spPr>
            <a:xfrm>
              <a:off x="1600200" y="3124200"/>
              <a:ext cx="1143000" cy="609600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Activity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chemeClr val="bg1"/>
                  </a:solidFill>
                  <a:latin typeface="Calibri"/>
                  <a:cs typeface="Calibri"/>
                </a:rPr>
                <a:t>6 weeks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073140" y="3124200"/>
              <a:ext cx="1143000" cy="609600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Activity 6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chemeClr val="bg1"/>
                  </a:solidFill>
                  <a:latin typeface="Calibri"/>
                  <a:cs typeface="Calibri"/>
                </a:rPr>
                <a:t>1 week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cxnSp>
          <p:nvCxnSpPr>
            <p:cNvPr id="26" name="Straight Arrow Connector 25"/>
            <p:cNvCxnSpPr>
              <a:stCxn id="16" idx="3"/>
            </p:cNvCxnSpPr>
            <p:nvPr/>
          </p:nvCxnSpPr>
          <p:spPr>
            <a:xfrm>
              <a:off x="3894936" y="2438400"/>
              <a:ext cx="1121997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>
              <a:stCxn id="19" idx="3"/>
            </p:cNvCxnSpPr>
            <p:nvPr/>
          </p:nvCxnSpPr>
          <p:spPr>
            <a:xfrm>
              <a:off x="3886199" y="4419600"/>
              <a:ext cx="1120140" cy="371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5284747" y="2758997"/>
              <a:ext cx="1" cy="1804639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ounded Rectangle 15"/>
            <p:cNvSpPr/>
            <p:nvPr/>
          </p:nvSpPr>
          <p:spPr>
            <a:xfrm>
              <a:off x="2751936" y="2133600"/>
              <a:ext cx="1143000" cy="609600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Activity 2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chemeClr val="bg1"/>
                  </a:solidFill>
                  <a:latin typeface="Calibri"/>
                  <a:cs typeface="Calibri"/>
                </a:rPr>
                <a:t>4 weeks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860818" y="2133600"/>
              <a:ext cx="1143000" cy="609600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Activity 4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chemeClr val="bg1"/>
                  </a:solidFill>
                  <a:latin typeface="Calibri"/>
                  <a:cs typeface="Calibri"/>
                </a:rPr>
                <a:t>3 weeks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4853941" y="4114800"/>
              <a:ext cx="1143000" cy="609600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Activity 5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chemeClr val="bg1"/>
                  </a:solidFill>
                  <a:latin typeface="Calibri"/>
                  <a:cs typeface="Calibri"/>
                </a:rPr>
                <a:t>4 weeks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743199" y="4114800"/>
              <a:ext cx="1143000" cy="609600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Activity 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chemeClr val="bg1"/>
                  </a:solidFill>
                  <a:latin typeface="Calibri"/>
                  <a:cs typeface="Calibri"/>
                </a:rPr>
                <a:t>5 weeks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cxnSp>
          <p:nvCxnSpPr>
            <p:cNvPr id="23" name="Straight Connector 22"/>
            <p:cNvCxnSpPr>
              <a:stCxn id="16" idx="2"/>
              <a:endCxn id="19" idx="0"/>
            </p:cNvCxnSpPr>
            <p:nvPr/>
          </p:nvCxnSpPr>
          <p:spPr>
            <a:xfrm flipH="1">
              <a:off x="3314699" y="2743200"/>
              <a:ext cx="8737" cy="137160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1219199" y="3429000"/>
              <a:ext cx="381001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7239000" y="3429000"/>
              <a:ext cx="381001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>
              <a:off x="5284747" y="3429000"/>
              <a:ext cx="801773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5311343" y="2855267"/>
              <a:ext cx="7352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2 weeks </a:t>
              </a:r>
            </a:p>
            <a:p>
              <a:pPr algn="ctr"/>
              <a:r>
                <a:rPr lang="en-US" sz="1200" b="1" dirty="0"/>
                <a:t>float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1626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Standard Schedule Diagramming Notation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341925" y="1295400"/>
            <a:ext cx="4324576" cy="4495800"/>
          </a:xfrm>
        </p:spPr>
        <p:txBody>
          <a:bodyPr/>
          <a:lstStyle/>
          <a:p>
            <a:r>
              <a:rPr lang="en-US" b="1"/>
              <a:t>ES</a:t>
            </a:r>
            <a:r>
              <a:rPr lang="en-US"/>
              <a:t> = Early Start is the earliest time an activity can start.</a:t>
            </a:r>
          </a:p>
          <a:p>
            <a:r>
              <a:rPr lang="en-US" b="1"/>
              <a:t>EF</a:t>
            </a:r>
            <a:r>
              <a:rPr lang="en-US"/>
              <a:t> = Early Finish is the earliest time an activity can finish.</a:t>
            </a:r>
          </a:p>
          <a:p>
            <a:r>
              <a:rPr lang="en-US" b="1"/>
              <a:t>LS</a:t>
            </a:r>
            <a:r>
              <a:rPr lang="en-US"/>
              <a:t> = Late Start is the latest time an activity can start.</a:t>
            </a:r>
          </a:p>
          <a:p>
            <a:r>
              <a:rPr lang="en-US" b="1"/>
              <a:t>LF</a:t>
            </a:r>
            <a:r>
              <a:rPr lang="en-US"/>
              <a:t> = Late Finish is the latest time an activity can finish. </a:t>
            </a:r>
          </a:p>
          <a:p>
            <a:r>
              <a:rPr lang="en-US" b="1"/>
              <a:t>DU</a:t>
            </a:r>
            <a:r>
              <a:rPr lang="en-US"/>
              <a:t> = Duration is the number of work periods required for the completion of an activity.</a:t>
            </a:r>
            <a:endParaRPr lang="en-US" dirty="0"/>
          </a:p>
        </p:txBody>
      </p:sp>
      <p:grpSp>
        <p:nvGrpSpPr>
          <p:cNvPr id="16" name="Group 15"/>
          <p:cNvGrpSpPr>
            <a:grpSpLocks noChangeAspect="1"/>
          </p:cNvGrpSpPr>
          <p:nvPr/>
        </p:nvGrpSpPr>
        <p:grpSpPr>
          <a:xfrm>
            <a:off x="5638800" y="1828800"/>
            <a:ext cx="2817494" cy="2242235"/>
            <a:chOff x="2362200" y="2376213"/>
            <a:chExt cx="3314699" cy="2637923"/>
          </a:xfrm>
        </p:grpSpPr>
        <p:sp>
          <p:nvSpPr>
            <p:cNvPr id="4" name="Rectangle 3"/>
            <p:cNvSpPr/>
            <p:nvPr/>
          </p:nvSpPr>
          <p:spPr>
            <a:xfrm>
              <a:off x="2362200" y="2376213"/>
              <a:ext cx="3314699" cy="263792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362200" y="2376213"/>
              <a:ext cx="1104900" cy="10431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571999" y="2376213"/>
              <a:ext cx="1104900" cy="10431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362200" y="3970946"/>
              <a:ext cx="1104900" cy="10431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571999" y="3970946"/>
              <a:ext cx="1104900" cy="10431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467100" y="3970946"/>
              <a:ext cx="1104900" cy="10431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04674" y="2492241"/>
              <a:ext cx="407185" cy="402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/>
                <a:t>ES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87900" y="2492241"/>
              <a:ext cx="410144" cy="402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/>
                <a:t>EF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798466" y="4155934"/>
              <a:ext cx="389012" cy="402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/>
                <a:t>LF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81033" y="4155934"/>
              <a:ext cx="504173" cy="402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/>
                <a:t>DU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48418" y="4155934"/>
              <a:ext cx="389012" cy="402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/>
                <a:t>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9394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Float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 dirty="0"/>
          </a:p>
        </p:txBody>
      </p:sp>
      <p:sp>
        <p:nvSpPr>
          <p:cNvPr id="137" name="Content Placeholder 13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total amount of time an activity can be delayed without delaying the project finish date.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63901" y="2209800"/>
            <a:ext cx="7037099" cy="4023649"/>
            <a:chOff x="887701" y="2234722"/>
            <a:chExt cx="7037099" cy="4023649"/>
          </a:xfrm>
        </p:grpSpPr>
        <p:grpSp>
          <p:nvGrpSpPr>
            <p:cNvPr id="7" name="Group 6"/>
            <p:cNvGrpSpPr/>
            <p:nvPr/>
          </p:nvGrpSpPr>
          <p:grpSpPr>
            <a:xfrm>
              <a:off x="887701" y="3649732"/>
              <a:ext cx="1008283" cy="979985"/>
              <a:chOff x="685800" y="2650210"/>
              <a:chExt cx="1008283" cy="979985"/>
            </a:xfrm>
          </p:grpSpPr>
          <p:grpSp>
            <p:nvGrpSpPr>
              <p:cNvPr id="124" name="Group 123"/>
              <p:cNvGrpSpPr/>
              <p:nvPr/>
            </p:nvGrpSpPr>
            <p:grpSpPr>
              <a:xfrm>
                <a:off x="685800" y="2650827"/>
                <a:ext cx="990600" cy="979368"/>
                <a:chOff x="1981200" y="1640305"/>
                <a:chExt cx="5029200" cy="423912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31" name="Rectangle 130"/>
                <p:cNvSpPr/>
                <p:nvPr/>
              </p:nvSpPr>
              <p:spPr>
                <a:xfrm>
                  <a:off x="1981200" y="1640305"/>
                  <a:ext cx="5029200" cy="4239126"/>
                </a:xfrm>
                <a:prstGeom prst="rect">
                  <a:avLst/>
                </a:prstGeom>
                <a:grpFill/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Activity A</a:t>
                  </a:r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19812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33" name="Rectangle 132"/>
                <p:cNvSpPr/>
                <p:nvPr/>
              </p:nvSpPr>
              <p:spPr>
                <a:xfrm>
                  <a:off x="53340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34" name="Rectangle 133"/>
                <p:cNvSpPr/>
                <p:nvPr/>
              </p:nvSpPr>
              <p:spPr>
                <a:xfrm>
                  <a:off x="19812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35" name="Rectangle 134"/>
                <p:cNvSpPr/>
                <p:nvPr/>
              </p:nvSpPr>
              <p:spPr>
                <a:xfrm>
                  <a:off x="53340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36" name="Rectangle 135"/>
                <p:cNvSpPr/>
                <p:nvPr/>
              </p:nvSpPr>
              <p:spPr>
                <a:xfrm>
                  <a:off x="36576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125" name="TextBox 124"/>
              <p:cNvSpPr txBox="1"/>
              <p:nvPr/>
            </p:nvSpPr>
            <p:spPr>
              <a:xfrm>
                <a:off x="976831" y="2697253"/>
                <a:ext cx="45143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4.2.1</a:t>
                </a: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685800" y="2650827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1341292" y="2650210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687682" y="3244969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990600" y="3242278"/>
                <a:ext cx="361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DU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1348204" y="3242278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2041472" y="3649732"/>
              <a:ext cx="1008283" cy="979985"/>
              <a:chOff x="685800" y="2650210"/>
              <a:chExt cx="1008283" cy="979985"/>
            </a:xfrm>
          </p:grpSpPr>
          <p:grpSp>
            <p:nvGrpSpPr>
              <p:cNvPr id="111" name="Group 110"/>
              <p:cNvGrpSpPr/>
              <p:nvPr/>
            </p:nvGrpSpPr>
            <p:grpSpPr>
              <a:xfrm>
                <a:off x="685800" y="2650827"/>
                <a:ext cx="990600" cy="979368"/>
                <a:chOff x="1981200" y="1640305"/>
                <a:chExt cx="5029200" cy="423912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18" name="Rectangle 117"/>
                <p:cNvSpPr/>
                <p:nvPr/>
              </p:nvSpPr>
              <p:spPr>
                <a:xfrm>
                  <a:off x="1981200" y="1640305"/>
                  <a:ext cx="5029200" cy="4239126"/>
                </a:xfrm>
                <a:prstGeom prst="rect">
                  <a:avLst/>
                </a:prstGeom>
                <a:grpFill/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Activity B</a:t>
                  </a:r>
                </a:p>
              </p:txBody>
            </p:sp>
            <p:sp>
              <p:nvSpPr>
                <p:cNvPr id="119" name="Rectangle 118"/>
                <p:cNvSpPr/>
                <p:nvPr/>
              </p:nvSpPr>
              <p:spPr>
                <a:xfrm>
                  <a:off x="19812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20" name="Rectangle 119"/>
                <p:cNvSpPr/>
                <p:nvPr/>
              </p:nvSpPr>
              <p:spPr>
                <a:xfrm>
                  <a:off x="53340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21" name="Rectangle 120"/>
                <p:cNvSpPr/>
                <p:nvPr/>
              </p:nvSpPr>
              <p:spPr>
                <a:xfrm>
                  <a:off x="19812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22" name="Rectangle 121"/>
                <p:cNvSpPr/>
                <p:nvPr/>
              </p:nvSpPr>
              <p:spPr>
                <a:xfrm>
                  <a:off x="53340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23" name="Rectangle 122"/>
                <p:cNvSpPr/>
                <p:nvPr/>
              </p:nvSpPr>
              <p:spPr>
                <a:xfrm>
                  <a:off x="36576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112" name="TextBox 111"/>
              <p:cNvSpPr txBox="1"/>
              <p:nvPr/>
            </p:nvSpPr>
            <p:spPr>
              <a:xfrm>
                <a:off x="976831" y="2697253"/>
                <a:ext cx="45143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4.2.2</a:t>
                </a:r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685800" y="2650827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1341292" y="2650210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</a:p>
            </p:txBody>
          </p:sp>
          <p:sp>
            <p:nvSpPr>
              <p:cNvPr id="115" name="TextBox 114"/>
              <p:cNvSpPr txBox="1"/>
              <p:nvPr/>
            </p:nvSpPr>
            <p:spPr>
              <a:xfrm>
                <a:off x="687682" y="3244969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990600" y="3242278"/>
                <a:ext cx="361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DU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1348204" y="3242278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3249901" y="2234722"/>
              <a:ext cx="1008283" cy="979985"/>
              <a:chOff x="685800" y="2650210"/>
              <a:chExt cx="1008283" cy="979985"/>
            </a:xfrm>
          </p:grpSpPr>
          <p:grpSp>
            <p:nvGrpSpPr>
              <p:cNvPr id="98" name="Group 97"/>
              <p:cNvGrpSpPr/>
              <p:nvPr/>
            </p:nvGrpSpPr>
            <p:grpSpPr>
              <a:xfrm>
                <a:off x="685800" y="2650827"/>
                <a:ext cx="990600" cy="979368"/>
                <a:chOff x="1981200" y="1640305"/>
                <a:chExt cx="5029200" cy="423912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05" name="Rectangle 104"/>
                <p:cNvSpPr/>
                <p:nvPr/>
              </p:nvSpPr>
              <p:spPr>
                <a:xfrm>
                  <a:off x="1981200" y="1640305"/>
                  <a:ext cx="5029200" cy="4239126"/>
                </a:xfrm>
                <a:prstGeom prst="rect">
                  <a:avLst/>
                </a:prstGeom>
                <a:grpFill/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Activity C</a:t>
                  </a:r>
                </a:p>
              </p:txBody>
            </p:sp>
            <p:sp>
              <p:nvSpPr>
                <p:cNvPr id="106" name="Rectangle 105"/>
                <p:cNvSpPr/>
                <p:nvPr/>
              </p:nvSpPr>
              <p:spPr>
                <a:xfrm>
                  <a:off x="19812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07" name="Rectangle 106"/>
                <p:cNvSpPr/>
                <p:nvPr/>
              </p:nvSpPr>
              <p:spPr>
                <a:xfrm>
                  <a:off x="53340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19812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53340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10" name="Rectangle 109"/>
                <p:cNvSpPr/>
                <p:nvPr/>
              </p:nvSpPr>
              <p:spPr>
                <a:xfrm>
                  <a:off x="36576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99" name="TextBox 98"/>
              <p:cNvSpPr txBox="1"/>
              <p:nvPr/>
            </p:nvSpPr>
            <p:spPr>
              <a:xfrm>
                <a:off x="976831" y="2697253"/>
                <a:ext cx="45143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4.2.3</a:t>
                </a: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685800" y="2650827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1341292" y="2650210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29</a:t>
                </a: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687682" y="3244969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36</a:t>
                </a:r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990600" y="3242278"/>
                <a:ext cx="361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DU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1348204" y="3242278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4416296" y="2234722"/>
              <a:ext cx="1008283" cy="979985"/>
              <a:chOff x="685800" y="2650210"/>
              <a:chExt cx="1008283" cy="979985"/>
            </a:xfrm>
          </p:grpSpPr>
          <p:grpSp>
            <p:nvGrpSpPr>
              <p:cNvPr id="85" name="Group 84"/>
              <p:cNvGrpSpPr/>
              <p:nvPr/>
            </p:nvGrpSpPr>
            <p:grpSpPr>
              <a:xfrm>
                <a:off x="685800" y="2650827"/>
                <a:ext cx="990600" cy="979368"/>
                <a:chOff x="1981200" y="1640305"/>
                <a:chExt cx="5029200" cy="423912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92" name="Rectangle 91"/>
                <p:cNvSpPr/>
                <p:nvPr/>
              </p:nvSpPr>
              <p:spPr>
                <a:xfrm>
                  <a:off x="1981200" y="1640305"/>
                  <a:ext cx="5029200" cy="4239126"/>
                </a:xfrm>
                <a:prstGeom prst="rect">
                  <a:avLst/>
                </a:prstGeom>
                <a:grpFill/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Activity D</a:t>
                  </a:r>
                </a:p>
              </p:txBody>
            </p:sp>
            <p:sp>
              <p:nvSpPr>
                <p:cNvPr id="93" name="Rectangle 92"/>
                <p:cNvSpPr/>
                <p:nvPr/>
              </p:nvSpPr>
              <p:spPr>
                <a:xfrm>
                  <a:off x="19812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4" name="Rectangle 93"/>
                <p:cNvSpPr/>
                <p:nvPr/>
              </p:nvSpPr>
              <p:spPr>
                <a:xfrm>
                  <a:off x="53340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5" name="Rectangle 94"/>
                <p:cNvSpPr/>
                <p:nvPr/>
              </p:nvSpPr>
              <p:spPr>
                <a:xfrm>
                  <a:off x="19812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6" name="Rectangle 95"/>
                <p:cNvSpPr/>
                <p:nvPr/>
              </p:nvSpPr>
              <p:spPr>
                <a:xfrm>
                  <a:off x="53340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7" name="Rectangle 96"/>
                <p:cNvSpPr/>
                <p:nvPr/>
              </p:nvSpPr>
              <p:spPr>
                <a:xfrm>
                  <a:off x="36576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86" name="TextBox 85"/>
              <p:cNvSpPr txBox="1"/>
              <p:nvPr/>
            </p:nvSpPr>
            <p:spPr>
              <a:xfrm>
                <a:off x="976831" y="2697253"/>
                <a:ext cx="45143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4.2.4</a:t>
                </a: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685800" y="2650827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29</a:t>
                </a: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1341292" y="2650210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37</a:t>
                </a: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687682" y="3244969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990600" y="3242278"/>
                <a:ext cx="361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DU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1348204" y="3242278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48</a:t>
                </a: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5604184" y="2234722"/>
              <a:ext cx="1008283" cy="979985"/>
              <a:chOff x="685800" y="2650210"/>
              <a:chExt cx="1008283" cy="979985"/>
            </a:xfrm>
          </p:grpSpPr>
          <p:grpSp>
            <p:nvGrpSpPr>
              <p:cNvPr id="72" name="Group 71"/>
              <p:cNvGrpSpPr/>
              <p:nvPr/>
            </p:nvGrpSpPr>
            <p:grpSpPr>
              <a:xfrm>
                <a:off x="685800" y="2650827"/>
                <a:ext cx="990600" cy="979368"/>
                <a:chOff x="1981200" y="1640305"/>
                <a:chExt cx="5029200" cy="423912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79" name="Rectangle 78"/>
                <p:cNvSpPr/>
                <p:nvPr/>
              </p:nvSpPr>
              <p:spPr>
                <a:xfrm>
                  <a:off x="1981200" y="1640305"/>
                  <a:ext cx="5029200" cy="4239126"/>
                </a:xfrm>
                <a:prstGeom prst="rect">
                  <a:avLst/>
                </a:prstGeom>
                <a:grpFill/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Activity E</a:t>
                  </a:r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19812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53340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19812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53340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84" name="Rectangle 83"/>
                <p:cNvSpPr/>
                <p:nvPr/>
              </p:nvSpPr>
              <p:spPr>
                <a:xfrm>
                  <a:off x="36576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73" name="TextBox 72"/>
              <p:cNvSpPr txBox="1"/>
              <p:nvPr/>
            </p:nvSpPr>
            <p:spPr>
              <a:xfrm>
                <a:off x="976831" y="2697253"/>
                <a:ext cx="45143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4.2.5</a:t>
                </a: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685800" y="2650827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37</a:t>
                </a: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1341292" y="2650210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687682" y="3244969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48</a:t>
                </a: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990600" y="3242278"/>
                <a:ext cx="361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DU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348204" y="3242278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61</a:t>
                </a: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6916517" y="3649732"/>
              <a:ext cx="1008283" cy="979985"/>
              <a:chOff x="685800" y="2650210"/>
              <a:chExt cx="1008283" cy="979985"/>
            </a:xfrm>
          </p:grpSpPr>
          <p:grpSp>
            <p:nvGrpSpPr>
              <p:cNvPr id="59" name="Group 58"/>
              <p:cNvGrpSpPr/>
              <p:nvPr/>
            </p:nvGrpSpPr>
            <p:grpSpPr>
              <a:xfrm>
                <a:off x="685800" y="2650827"/>
                <a:ext cx="990600" cy="979368"/>
                <a:chOff x="1981200" y="1640305"/>
                <a:chExt cx="5029200" cy="423912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66" name="Rectangle 65"/>
                <p:cNvSpPr/>
                <p:nvPr/>
              </p:nvSpPr>
              <p:spPr>
                <a:xfrm>
                  <a:off x="1981200" y="1640305"/>
                  <a:ext cx="5029200" cy="4239126"/>
                </a:xfrm>
                <a:prstGeom prst="rect">
                  <a:avLst/>
                </a:prstGeom>
                <a:grpFill/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Activity H</a:t>
                  </a:r>
                </a:p>
              </p:txBody>
            </p:sp>
            <p:sp>
              <p:nvSpPr>
                <p:cNvPr id="67" name="Rectangle 66"/>
                <p:cNvSpPr/>
                <p:nvPr/>
              </p:nvSpPr>
              <p:spPr>
                <a:xfrm>
                  <a:off x="19812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68" name="Rectangle 67"/>
                <p:cNvSpPr/>
                <p:nvPr/>
              </p:nvSpPr>
              <p:spPr>
                <a:xfrm>
                  <a:off x="53340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69" name="Rectangle 68"/>
                <p:cNvSpPr/>
                <p:nvPr/>
              </p:nvSpPr>
              <p:spPr>
                <a:xfrm>
                  <a:off x="19812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70" name="Rectangle 69"/>
                <p:cNvSpPr/>
                <p:nvPr/>
              </p:nvSpPr>
              <p:spPr>
                <a:xfrm>
                  <a:off x="53340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71" name="Rectangle 70"/>
                <p:cNvSpPr/>
                <p:nvPr/>
              </p:nvSpPr>
              <p:spPr>
                <a:xfrm>
                  <a:off x="36576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60" name="TextBox 59"/>
              <p:cNvSpPr txBox="1"/>
              <p:nvPr/>
            </p:nvSpPr>
            <p:spPr>
              <a:xfrm>
                <a:off x="976831" y="2697253"/>
                <a:ext cx="45143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4.2.8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685800" y="2650827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61</a:t>
                </a: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341292" y="2650210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66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687682" y="3244969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61</a:t>
                </a: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990600" y="3242278"/>
                <a:ext cx="361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DU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1348204" y="3242278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66</a:t>
                </a: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3687908" y="4936612"/>
              <a:ext cx="1008283" cy="979985"/>
              <a:chOff x="685800" y="2650210"/>
              <a:chExt cx="1008283" cy="979985"/>
            </a:xfrm>
          </p:grpSpPr>
          <p:grpSp>
            <p:nvGrpSpPr>
              <p:cNvPr id="46" name="Group 45"/>
              <p:cNvGrpSpPr/>
              <p:nvPr/>
            </p:nvGrpSpPr>
            <p:grpSpPr>
              <a:xfrm>
                <a:off x="685800" y="2650827"/>
                <a:ext cx="990600" cy="979368"/>
                <a:chOff x="1981200" y="1640305"/>
                <a:chExt cx="5029200" cy="423912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1981200" y="1640305"/>
                  <a:ext cx="5029200" cy="4239126"/>
                </a:xfrm>
                <a:prstGeom prst="rect">
                  <a:avLst/>
                </a:prstGeom>
                <a:grpFill/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Activity F</a:t>
                  </a:r>
                </a:p>
              </p:txBody>
            </p:sp>
            <p:sp>
              <p:nvSpPr>
                <p:cNvPr id="54" name="Rectangle 53"/>
                <p:cNvSpPr/>
                <p:nvPr/>
              </p:nvSpPr>
              <p:spPr>
                <a:xfrm>
                  <a:off x="19812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5" name="Rectangle 54"/>
                <p:cNvSpPr/>
                <p:nvPr/>
              </p:nvSpPr>
              <p:spPr>
                <a:xfrm>
                  <a:off x="53340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6" name="Rectangle 55"/>
                <p:cNvSpPr/>
                <p:nvPr/>
              </p:nvSpPr>
              <p:spPr>
                <a:xfrm>
                  <a:off x="19812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>
                  <a:off x="53340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8" name="Rectangle 57"/>
                <p:cNvSpPr/>
                <p:nvPr/>
              </p:nvSpPr>
              <p:spPr>
                <a:xfrm>
                  <a:off x="36576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47" name="TextBox 46"/>
              <p:cNvSpPr txBox="1"/>
              <p:nvPr/>
            </p:nvSpPr>
            <p:spPr>
              <a:xfrm>
                <a:off x="976831" y="2697253"/>
                <a:ext cx="45143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4.2.6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685800" y="2650827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341292" y="2650210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41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687682" y="3244969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990600" y="3242278"/>
                <a:ext cx="361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DU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16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348204" y="3242278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41</a:t>
                </a: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5251393" y="4936612"/>
              <a:ext cx="1008283" cy="979985"/>
              <a:chOff x="685800" y="2650210"/>
              <a:chExt cx="1008283" cy="979985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685800" y="2650827"/>
                <a:ext cx="990600" cy="979368"/>
                <a:chOff x="1981200" y="1640305"/>
                <a:chExt cx="5029200" cy="423912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40" name="Rectangle 39"/>
                <p:cNvSpPr/>
                <p:nvPr/>
              </p:nvSpPr>
              <p:spPr>
                <a:xfrm>
                  <a:off x="1981200" y="1640305"/>
                  <a:ext cx="5029200" cy="4239126"/>
                </a:xfrm>
                <a:prstGeom prst="rect">
                  <a:avLst/>
                </a:prstGeom>
                <a:grpFill/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Activity G</a:t>
                  </a:r>
                </a:p>
              </p:txBody>
            </p:sp>
            <p:sp>
              <p:nvSpPr>
                <p:cNvPr id="41" name="Rectangle 40"/>
                <p:cNvSpPr/>
                <p:nvPr/>
              </p:nvSpPr>
              <p:spPr>
                <a:xfrm>
                  <a:off x="19812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2" name="Rectangle 41"/>
                <p:cNvSpPr/>
                <p:nvPr/>
              </p:nvSpPr>
              <p:spPr>
                <a:xfrm>
                  <a:off x="5334000" y="1640305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3" name="Rectangle 42"/>
                <p:cNvSpPr/>
                <p:nvPr/>
              </p:nvSpPr>
              <p:spPr>
                <a:xfrm>
                  <a:off x="19812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4" name="Rectangle 43"/>
                <p:cNvSpPr/>
                <p:nvPr/>
              </p:nvSpPr>
              <p:spPr>
                <a:xfrm>
                  <a:off x="53340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5" name="Rectangle 44"/>
                <p:cNvSpPr/>
                <p:nvPr/>
              </p:nvSpPr>
              <p:spPr>
                <a:xfrm>
                  <a:off x="3657600" y="4203031"/>
                  <a:ext cx="1676400" cy="167640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 cap="flat" cmpd="sng" algn="ctr">
                  <a:solidFill>
                    <a:schemeClr val="bg1">
                      <a:lumMod val="8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34" name="TextBox 33"/>
              <p:cNvSpPr txBox="1"/>
              <p:nvPr/>
            </p:nvSpPr>
            <p:spPr>
              <a:xfrm>
                <a:off x="976831" y="2697253"/>
                <a:ext cx="45143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4.2.7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685800" y="2650827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49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341292" y="2650210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61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87682" y="3244969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LS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49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990600" y="3242278"/>
                <a:ext cx="361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DU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348204" y="3242278"/>
                <a:ext cx="345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LF</a:t>
                </a:r>
              </a:p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61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1094325" y="4628139"/>
              <a:ext cx="59503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TF = 0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48096" y="4636392"/>
              <a:ext cx="59503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TF = 0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05200" y="3256133"/>
              <a:ext cx="6735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TF = 11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630110" y="3256133"/>
              <a:ext cx="6735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TF = 11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55020" y="3256133"/>
              <a:ext cx="6735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TF = 11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167468" y="4642674"/>
              <a:ext cx="59503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TF = 0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885690" y="5981669"/>
              <a:ext cx="59503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TF = 0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52225" y="5996761"/>
              <a:ext cx="59503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TF = 0</a:t>
              </a:r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1878301" y="4115990"/>
              <a:ext cx="163171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>
              <a:stCxn id="53" idx="3"/>
              <a:endCxn id="40" idx="1"/>
            </p:cNvCxnSpPr>
            <p:nvPr/>
          </p:nvCxnSpPr>
          <p:spPr>
            <a:xfrm>
              <a:off x="4678508" y="5426913"/>
              <a:ext cx="572885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>
              <a:stCxn id="40" idx="3"/>
            </p:cNvCxnSpPr>
            <p:nvPr/>
          </p:nvCxnSpPr>
          <p:spPr>
            <a:xfrm>
              <a:off x="6241993" y="5426913"/>
              <a:ext cx="463607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lbow Connector 25"/>
            <p:cNvCxnSpPr>
              <a:stCxn id="118" idx="3"/>
              <a:endCxn id="105" idx="1"/>
            </p:cNvCxnSpPr>
            <p:nvPr/>
          </p:nvCxnSpPr>
          <p:spPr>
            <a:xfrm flipV="1">
              <a:off x="3032072" y="2725023"/>
              <a:ext cx="217829" cy="1415010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accent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lbow Connector 26"/>
            <p:cNvCxnSpPr>
              <a:endCxn id="53" idx="1"/>
            </p:cNvCxnSpPr>
            <p:nvPr/>
          </p:nvCxnSpPr>
          <p:spPr>
            <a:xfrm rot="16200000" flipH="1">
              <a:off x="2756021" y="4495025"/>
              <a:ext cx="1321917" cy="54185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stCxn id="105" idx="3"/>
              <a:endCxn id="92" idx="1"/>
            </p:cNvCxnSpPr>
            <p:nvPr/>
          </p:nvCxnSpPr>
          <p:spPr>
            <a:xfrm>
              <a:off x="4240501" y="2725023"/>
              <a:ext cx="175795" cy="0"/>
            </a:xfrm>
            <a:prstGeom prst="straightConnector1">
              <a:avLst/>
            </a:prstGeom>
            <a:ln w="19050">
              <a:solidFill>
                <a:schemeClr val="accent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stCxn id="92" idx="3"/>
              <a:endCxn id="79" idx="1"/>
            </p:cNvCxnSpPr>
            <p:nvPr/>
          </p:nvCxnSpPr>
          <p:spPr>
            <a:xfrm>
              <a:off x="5406896" y="2725023"/>
              <a:ext cx="197288" cy="0"/>
            </a:xfrm>
            <a:prstGeom prst="straightConnector1">
              <a:avLst/>
            </a:prstGeom>
            <a:ln w="19050">
              <a:solidFill>
                <a:schemeClr val="accent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6719633" y="4115990"/>
              <a:ext cx="19688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Elbow Connector 30"/>
            <p:cNvCxnSpPr>
              <a:stCxn id="79" idx="3"/>
            </p:cNvCxnSpPr>
            <p:nvPr/>
          </p:nvCxnSpPr>
          <p:spPr>
            <a:xfrm>
              <a:off x="6594784" y="2725023"/>
              <a:ext cx="120508" cy="1390967"/>
            </a:xfrm>
            <a:prstGeom prst="bentConnector2">
              <a:avLst/>
            </a:prstGeom>
            <a:ln w="19050">
              <a:solidFill>
                <a:schemeClr val="accent2"/>
              </a:solidFill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705600" y="4115990"/>
              <a:ext cx="0" cy="131092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TextBox 137"/>
            <p:cNvSpPr txBox="1"/>
            <p:nvPr/>
          </p:nvSpPr>
          <p:spPr>
            <a:xfrm>
              <a:off x="4723233" y="5164421"/>
              <a:ext cx="48282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FS 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1751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Free Float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US" dirty="0">
                <a:cs typeface="Arial" pitchFamily="34" charset="0"/>
              </a:rPr>
              <a:t>The amount of time an activity can be delayed without delaying the ES of any activity that immediately follows it.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963901" y="2209800"/>
            <a:ext cx="7037099" cy="4192926"/>
            <a:chOff x="887701" y="2284074"/>
            <a:chExt cx="7037099" cy="4192926"/>
          </a:xfrm>
        </p:grpSpPr>
        <p:grpSp>
          <p:nvGrpSpPr>
            <p:cNvPr id="155" name="Group 154"/>
            <p:cNvGrpSpPr/>
            <p:nvPr/>
          </p:nvGrpSpPr>
          <p:grpSpPr>
            <a:xfrm>
              <a:off x="887701" y="2284074"/>
              <a:ext cx="7037099" cy="4192926"/>
              <a:chOff x="887701" y="2234722"/>
              <a:chExt cx="7037099" cy="4192926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3244588" y="3809913"/>
                <a:ext cx="3359588" cy="646331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>
                <a:spAutoFit/>
              </a:bodyPr>
              <a:lstStyle/>
              <a:p>
                <a:pPr algn="ctr" rtl="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200" dirty="0">
                    <a:solidFill>
                      <a:srgbClr val="F8F8F8"/>
                    </a:solidFill>
                    <a:latin typeface="Arial" charset="0"/>
                  </a:rPr>
                  <a:t>Activity H’s ES (61) – Activity E’s EF (50) = 11</a:t>
                </a:r>
              </a:p>
              <a:p>
                <a:pPr algn="ctr" rtl="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200" dirty="0">
                    <a:solidFill>
                      <a:srgbClr val="F8F8F8"/>
                    </a:solidFill>
                    <a:latin typeface="Arial" charset="0"/>
                  </a:rPr>
                  <a:t>Free Float for Activity E = 11</a:t>
                </a:r>
              </a:p>
            </p:txBody>
          </p:sp>
          <p:grpSp>
            <p:nvGrpSpPr>
              <p:cNvPr id="4" name="Group 3"/>
              <p:cNvGrpSpPr/>
              <p:nvPr/>
            </p:nvGrpSpPr>
            <p:grpSpPr>
              <a:xfrm>
                <a:off x="887701" y="364973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7" name="Group 6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8" name="Rectangle 7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A</a:t>
                    </a:r>
                  </a:p>
                </p:txBody>
              </p:sp>
              <p:sp>
                <p:nvSpPr>
                  <p:cNvPr id="9" name="Rectangle 8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0" name="Rectangle 9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1" name="Rectangle 10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2" name="Rectangle 11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3" name="Rectangle 12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3" name="TextBox 2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4.2.1</a:t>
                  </a: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2041472" y="364973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27" name="Group 26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34" name="Rectangle 33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B</a:t>
                    </a:r>
                  </a:p>
                </p:txBody>
              </p:sp>
              <p:sp>
                <p:nvSpPr>
                  <p:cNvPr id="35" name="Rectangle 34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6" name="Rectangle 35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7" name="Rectangle 36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8" name="Rectangle 37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9" name="Rectangle 38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28" name="TextBox 27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4.2.2</a:t>
                  </a: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15</a:t>
                  </a:r>
                </a:p>
              </p:txBody>
            </p:sp>
            <p:sp>
              <p:nvSpPr>
                <p:cNvPr id="33" name="TextBox 32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</a:p>
              </p:txBody>
            </p:sp>
          </p:grpSp>
          <p:grpSp>
            <p:nvGrpSpPr>
              <p:cNvPr id="40" name="Group 39"/>
              <p:cNvGrpSpPr/>
              <p:nvPr/>
            </p:nvGrpSpPr>
            <p:grpSpPr>
              <a:xfrm>
                <a:off x="3249901" y="223472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41" name="Group 40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48" name="Rectangle 47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C</a:t>
                    </a:r>
                  </a:p>
                </p:txBody>
              </p:sp>
              <p:sp>
                <p:nvSpPr>
                  <p:cNvPr id="49" name="Rectangle 48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0" name="Rectangle 49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1" name="Rectangle 50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2" name="Rectangle 51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3" name="Rectangle 52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42" name="TextBox 41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4.2.3</a:t>
                  </a: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29</a:t>
                  </a:r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36</a:t>
                  </a:r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</a:t>
                  </a:r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</a:t>
                  </a:r>
                </a:p>
              </p:txBody>
            </p:sp>
          </p:grpSp>
          <p:grpSp>
            <p:nvGrpSpPr>
              <p:cNvPr id="54" name="Group 53"/>
              <p:cNvGrpSpPr/>
              <p:nvPr/>
            </p:nvGrpSpPr>
            <p:grpSpPr>
              <a:xfrm>
                <a:off x="4416296" y="223472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55" name="Group 54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62" name="Rectangle 61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D</a:t>
                    </a:r>
                  </a:p>
                </p:txBody>
              </p:sp>
              <p:sp>
                <p:nvSpPr>
                  <p:cNvPr id="63" name="Rectangle 62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4" name="Rectangle 63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5" name="Rectangle 64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6" name="Rectangle 65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7" name="Rectangle 66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56" name="TextBox 55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4.2.4</a:t>
                  </a:r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29</a:t>
                  </a: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37</a:t>
                  </a:r>
                </a:p>
              </p:txBody>
            </p:sp>
            <p:sp>
              <p:nvSpPr>
                <p:cNvPr id="59" name="TextBox 58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</a:t>
                  </a: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8</a:t>
                  </a:r>
                </a:p>
              </p:txBody>
            </p:sp>
            <p:sp>
              <p:nvSpPr>
                <p:cNvPr id="61" name="TextBox 60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48</a:t>
                  </a:r>
                </a:p>
              </p:txBody>
            </p:sp>
          </p:grpSp>
          <p:grpSp>
            <p:nvGrpSpPr>
              <p:cNvPr id="68" name="Group 67"/>
              <p:cNvGrpSpPr/>
              <p:nvPr/>
            </p:nvGrpSpPr>
            <p:grpSpPr>
              <a:xfrm>
                <a:off x="5604184" y="223472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69" name="Group 68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76" name="Rectangle 75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E</a:t>
                    </a:r>
                  </a:p>
                </p:txBody>
              </p:sp>
              <p:sp>
                <p:nvSpPr>
                  <p:cNvPr id="77" name="Rectangle 76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8" name="Rectangle 77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9" name="Rectangle 78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80" name="Rectangle 79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81" name="Rectangle 80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70" name="TextBox 69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4.2.5</a:t>
                  </a:r>
                </a:p>
              </p:txBody>
            </p:sp>
            <p:sp>
              <p:nvSpPr>
                <p:cNvPr id="71" name="TextBox 70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37</a:t>
                  </a:r>
                </a:p>
              </p:txBody>
            </p:sp>
            <p:sp>
              <p:nvSpPr>
                <p:cNvPr id="72" name="TextBox 71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73" name="TextBox 72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48</a:t>
                  </a:r>
                </a:p>
              </p:txBody>
            </p:sp>
            <p:sp>
              <p:nvSpPr>
                <p:cNvPr id="74" name="TextBox 73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</a:t>
                  </a:r>
                </a:p>
              </p:txBody>
            </p:sp>
            <p:sp>
              <p:nvSpPr>
                <p:cNvPr id="75" name="TextBox 74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61</a:t>
                  </a:r>
                </a:p>
              </p:txBody>
            </p:sp>
          </p:grpSp>
          <p:grpSp>
            <p:nvGrpSpPr>
              <p:cNvPr id="82" name="Group 81"/>
              <p:cNvGrpSpPr/>
              <p:nvPr/>
            </p:nvGrpSpPr>
            <p:grpSpPr>
              <a:xfrm>
                <a:off x="6916517" y="364973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83" name="Group 82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90" name="Rectangle 89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H</a:t>
                    </a:r>
                  </a:p>
                </p:txBody>
              </p:sp>
              <p:sp>
                <p:nvSpPr>
                  <p:cNvPr id="91" name="Rectangle 90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92" name="Rectangle 91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93" name="Rectangle 92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94" name="Rectangle 93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95" name="Rectangle 94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84" name="TextBox 83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4.2.8</a:t>
                  </a:r>
                </a:p>
              </p:txBody>
            </p:sp>
            <p:sp>
              <p:nvSpPr>
                <p:cNvPr id="85" name="TextBox 84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61</a:t>
                  </a:r>
                </a:p>
              </p:txBody>
            </p:sp>
            <p:sp>
              <p:nvSpPr>
                <p:cNvPr id="86" name="TextBox 85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66</a:t>
                  </a:r>
                </a:p>
              </p:txBody>
            </p:sp>
            <p:sp>
              <p:nvSpPr>
                <p:cNvPr id="87" name="TextBox 86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61</a:t>
                  </a:r>
                </a:p>
              </p:txBody>
            </p:sp>
            <p:sp>
              <p:nvSpPr>
                <p:cNvPr id="88" name="TextBox 87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</a:t>
                  </a:r>
                </a:p>
              </p:txBody>
            </p:sp>
            <p:sp>
              <p:nvSpPr>
                <p:cNvPr id="89" name="TextBox 88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66</a:t>
                  </a:r>
                </a:p>
              </p:txBody>
            </p:sp>
          </p:grpSp>
          <p:grpSp>
            <p:nvGrpSpPr>
              <p:cNvPr id="96" name="Group 95"/>
              <p:cNvGrpSpPr/>
              <p:nvPr/>
            </p:nvGrpSpPr>
            <p:grpSpPr>
              <a:xfrm>
                <a:off x="3687908" y="493661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97" name="Group 96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104" name="Rectangle 103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F</a:t>
                    </a:r>
                  </a:p>
                </p:txBody>
              </p:sp>
              <p:sp>
                <p:nvSpPr>
                  <p:cNvPr id="105" name="Rectangle 104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06" name="Rectangle 105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07" name="Rectangle 106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08" name="Rectangle 107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09" name="Rectangle 108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98" name="TextBox 97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4.2.6</a:t>
                  </a:r>
                </a:p>
              </p:txBody>
            </p:sp>
            <p:sp>
              <p:nvSpPr>
                <p:cNvPr id="99" name="TextBox 98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100" name="TextBox 99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41</a:t>
                  </a:r>
                </a:p>
              </p:txBody>
            </p:sp>
            <p:sp>
              <p:nvSpPr>
                <p:cNvPr id="101" name="TextBox 100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102" name="TextBox 101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16</a:t>
                  </a:r>
                </a:p>
              </p:txBody>
            </p:sp>
            <p:sp>
              <p:nvSpPr>
                <p:cNvPr id="103" name="TextBox 102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41</a:t>
                  </a:r>
                </a:p>
              </p:txBody>
            </p:sp>
          </p:grpSp>
          <p:grpSp>
            <p:nvGrpSpPr>
              <p:cNvPr id="110" name="Group 109"/>
              <p:cNvGrpSpPr/>
              <p:nvPr/>
            </p:nvGrpSpPr>
            <p:grpSpPr>
              <a:xfrm>
                <a:off x="5251393" y="4936612"/>
                <a:ext cx="1008283" cy="979985"/>
                <a:chOff x="685800" y="2650210"/>
                <a:chExt cx="1008283" cy="979985"/>
              </a:xfrm>
            </p:grpSpPr>
            <p:grpSp>
              <p:nvGrpSpPr>
                <p:cNvPr id="111" name="Group 110"/>
                <p:cNvGrpSpPr/>
                <p:nvPr/>
              </p:nvGrpSpPr>
              <p:grpSpPr>
                <a:xfrm>
                  <a:off x="685800" y="2650827"/>
                  <a:ext cx="990600" cy="979368"/>
                  <a:chOff x="1981200" y="1640305"/>
                  <a:chExt cx="5029200" cy="423912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118" name="Rectangle 117"/>
                  <p:cNvSpPr/>
                  <p:nvPr/>
                </p:nvSpPr>
                <p:spPr>
                  <a:xfrm>
                    <a:off x="1981200" y="1640305"/>
                    <a:ext cx="5029200" cy="4239126"/>
                  </a:xfrm>
                  <a:prstGeom prst="rect">
                    <a:avLst/>
                  </a:prstGeom>
                  <a:grpFill/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Activity G</a:t>
                    </a:r>
                  </a:p>
                </p:txBody>
              </p:sp>
              <p:sp>
                <p:nvSpPr>
                  <p:cNvPr id="119" name="Rectangle 118"/>
                  <p:cNvSpPr/>
                  <p:nvPr/>
                </p:nvSpPr>
                <p:spPr>
                  <a:xfrm>
                    <a:off x="19812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20" name="Rectangle 119"/>
                  <p:cNvSpPr/>
                  <p:nvPr/>
                </p:nvSpPr>
                <p:spPr>
                  <a:xfrm>
                    <a:off x="5334000" y="1640305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21" name="Rectangle 120"/>
                  <p:cNvSpPr/>
                  <p:nvPr/>
                </p:nvSpPr>
                <p:spPr>
                  <a:xfrm>
                    <a:off x="19812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22" name="Rectangle 121"/>
                  <p:cNvSpPr/>
                  <p:nvPr/>
                </p:nvSpPr>
                <p:spPr>
                  <a:xfrm>
                    <a:off x="53340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23" name="Rectangle 122"/>
                  <p:cNvSpPr/>
                  <p:nvPr/>
                </p:nvSpPr>
                <p:spPr>
                  <a:xfrm>
                    <a:off x="3657600" y="4203031"/>
                    <a:ext cx="1676400" cy="167640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28575" cap="flat" cmpd="sng" algn="ctr">
                    <a:solidFill>
                      <a:schemeClr val="bg1">
                        <a:lumMod val="85000"/>
                      </a:scheme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112" name="TextBox 111"/>
                <p:cNvSpPr txBox="1"/>
                <p:nvPr/>
              </p:nvSpPr>
              <p:spPr>
                <a:xfrm>
                  <a:off x="976831" y="2697253"/>
                  <a:ext cx="45143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4.2.7</a:t>
                  </a:r>
                </a:p>
              </p:txBody>
            </p:sp>
            <p:sp>
              <p:nvSpPr>
                <p:cNvPr id="113" name="TextBox 112"/>
                <p:cNvSpPr txBox="1"/>
                <p:nvPr/>
              </p:nvSpPr>
              <p:spPr>
                <a:xfrm>
                  <a:off x="685800" y="2650827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49</a:t>
                  </a:r>
                </a:p>
              </p:txBody>
            </p:sp>
            <p:sp>
              <p:nvSpPr>
                <p:cNvPr id="114" name="TextBox 113"/>
                <p:cNvSpPr txBox="1"/>
                <p:nvPr/>
              </p:nvSpPr>
              <p:spPr>
                <a:xfrm>
                  <a:off x="1341292" y="2650210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61</a:t>
                  </a:r>
                </a:p>
              </p:txBody>
            </p:sp>
            <p:sp>
              <p:nvSpPr>
                <p:cNvPr id="115" name="TextBox 114"/>
                <p:cNvSpPr txBox="1"/>
                <p:nvPr/>
              </p:nvSpPr>
              <p:spPr>
                <a:xfrm>
                  <a:off x="687682" y="3244969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LS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49</a:t>
                  </a:r>
                </a:p>
              </p:txBody>
            </p:sp>
            <p:sp>
              <p:nvSpPr>
                <p:cNvPr id="116" name="TextBox 115"/>
                <p:cNvSpPr txBox="1"/>
                <p:nvPr/>
              </p:nvSpPr>
              <p:spPr>
                <a:xfrm>
                  <a:off x="990600" y="3242278"/>
                  <a:ext cx="3614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DU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12</a:t>
                  </a:r>
                </a:p>
              </p:txBody>
            </p:sp>
            <p:sp>
              <p:nvSpPr>
                <p:cNvPr id="117" name="TextBox 116"/>
                <p:cNvSpPr txBox="1"/>
                <p:nvPr/>
              </p:nvSpPr>
              <p:spPr>
                <a:xfrm>
                  <a:off x="1348204" y="3242278"/>
                  <a:ext cx="3458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LF</a:t>
                  </a:r>
                </a:p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61</a:t>
                  </a:r>
                </a:p>
              </p:txBody>
            </p:sp>
          </p:grpSp>
          <p:sp>
            <p:nvSpPr>
              <p:cNvPr id="19" name="TextBox 18"/>
              <p:cNvSpPr txBox="1"/>
              <p:nvPr/>
            </p:nvSpPr>
            <p:spPr>
              <a:xfrm>
                <a:off x="1094325" y="4628139"/>
                <a:ext cx="59503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0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0</a:t>
                </a: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2248096" y="4636392"/>
                <a:ext cx="59503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0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0</a:t>
                </a: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3505200" y="3256133"/>
                <a:ext cx="673582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11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 0</a:t>
                </a:r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4630110" y="3256133"/>
                <a:ext cx="673582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11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 0</a:t>
                </a: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5755020" y="3256133"/>
                <a:ext cx="673582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11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11</a:t>
                </a:r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7167468" y="4642674"/>
                <a:ext cx="59503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0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0</a:t>
                </a:r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3885690" y="5981669"/>
                <a:ext cx="59503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0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0</a:t>
                </a: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5452225" y="5996761"/>
                <a:ext cx="59503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TF = 0</a:t>
                </a:r>
              </a:p>
              <a:p>
                <a:pPr algn="ctr"/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FF = 0</a:t>
                </a:r>
              </a:p>
            </p:txBody>
          </p:sp>
          <p:cxnSp>
            <p:nvCxnSpPr>
              <p:cNvPr id="424961" name="Straight Arrow Connector 424960"/>
              <p:cNvCxnSpPr/>
              <p:nvPr/>
            </p:nvCxnSpPr>
            <p:spPr>
              <a:xfrm>
                <a:off x="1878301" y="4115990"/>
                <a:ext cx="163171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970" name="Straight Arrow Connector 424969"/>
              <p:cNvCxnSpPr>
                <a:stCxn id="104" idx="3"/>
                <a:endCxn id="118" idx="1"/>
              </p:cNvCxnSpPr>
              <p:nvPr/>
            </p:nvCxnSpPr>
            <p:spPr>
              <a:xfrm>
                <a:off x="4678508" y="5426913"/>
                <a:ext cx="572885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972" name="Straight Arrow Connector 424971"/>
              <p:cNvCxnSpPr>
                <a:stCxn id="118" idx="3"/>
              </p:cNvCxnSpPr>
              <p:nvPr/>
            </p:nvCxnSpPr>
            <p:spPr>
              <a:xfrm>
                <a:off x="6241993" y="5426913"/>
                <a:ext cx="463607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974" name="Elbow Connector 424973"/>
              <p:cNvCxnSpPr>
                <a:stCxn id="34" idx="3"/>
                <a:endCxn id="48" idx="1"/>
              </p:cNvCxnSpPr>
              <p:nvPr/>
            </p:nvCxnSpPr>
            <p:spPr>
              <a:xfrm flipV="1">
                <a:off x="3032072" y="2725023"/>
                <a:ext cx="217829" cy="1415010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accent2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990" name="Elbow Connector 424989"/>
              <p:cNvCxnSpPr>
                <a:endCxn id="104" idx="1"/>
              </p:cNvCxnSpPr>
              <p:nvPr/>
            </p:nvCxnSpPr>
            <p:spPr>
              <a:xfrm rot="16200000" flipH="1">
                <a:off x="2756021" y="4495025"/>
                <a:ext cx="1321917" cy="541857"/>
              </a:xfrm>
              <a:prstGeom prst="bentConnector2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Arrow Connector 135"/>
              <p:cNvCxnSpPr>
                <a:stCxn id="48" idx="3"/>
                <a:endCxn id="62" idx="1"/>
              </p:cNvCxnSpPr>
              <p:nvPr/>
            </p:nvCxnSpPr>
            <p:spPr>
              <a:xfrm>
                <a:off x="4240501" y="2725023"/>
                <a:ext cx="175795" cy="0"/>
              </a:xfrm>
              <a:prstGeom prst="straightConnector1">
                <a:avLst/>
              </a:prstGeom>
              <a:ln w="19050">
                <a:solidFill>
                  <a:schemeClr val="accent2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Arrow Connector 137"/>
              <p:cNvCxnSpPr>
                <a:stCxn id="62" idx="3"/>
                <a:endCxn id="76" idx="1"/>
              </p:cNvCxnSpPr>
              <p:nvPr/>
            </p:nvCxnSpPr>
            <p:spPr>
              <a:xfrm>
                <a:off x="5406896" y="2725023"/>
                <a:ext cx="197288" cy="0"/>
              </a:xfrm>
              <a:prstGeom prst="straightConnector1">
                <a:avLst/>
              </a:prstGeom>
              <a:ln w="19050">
                <a:solidFill>
                  <a:schemeClr val="accent2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Arrow Connector 146"/>
              <p:cNvCxnSpPr/>
              <p:nvPr/>
            </p:nvCxnSpPr>
            <p:spPr>
              <a:xfrm>
                <a:off x="6719633" y="4115990"/>
                <a:ext cx="196884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Elbow Connector 148"/>
              <p:cNvCxnSpPr>
                <a:stCxn id="76" idx="3"/>
              </p:cNvCxnSpPr>
              <p:nvPr/>
            </p:nvCxnSpPr>
            <p:spPr>
              <a:xfrm>
                <a:off x="6594784" y="2725023"/>
                <a:ext cx="120508" cy="1390967"/>
              </a:xfrm>
              <a:prstGeom prst="bentConnector2">
                <a:avLst/>
              </a:prstGeom>
              <a:ln w="19050">
                <a:solidFill>
                  <a:schemeClr val="accent2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/>
              <p:cNvCxnSpPr/>
              <p:nvPr/>
            </p:nvCxnSpPr>
            <p:spPr>
              <a:xfrm>
                <a:off x="6705600" y="4115990"/>
                <a:ext cx="0" cy="131092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7" name="TextBox 136"/>
            <p:cNvSpPr txBox="1"/>
            <p:nvPr/>
          </p:nvSpPr>
          <p:spPr>
            <a:xfrm>
              <a:off x="4707803" y="5225299"/>
              <a:ext cx="48282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FS 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1032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Schedule Network Analysis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Technique that is used to calculate the theoretical early and late start and finish dates for all project activities.</a:t>
            </a:r>
          </a:p>
          <a:p>
            <a:r>
              <a:rPr lang="en-US" dirty="0"/>
              <a:t>Four methods:</a:t>
            </a:r>
          </a:p>
          <a:p>
            <a:pPr lvl="1"/>
            <a:r>
              <a:rPr lang="en-US" dirty="0"/>
              <a:t>Critical Path Method (CPM)</a:t>
            </a:r>
          </a:p>
          <a:p>
            <a:pPr lvl="1"/>
            <a:r>
              <a:rPr lang="en-US" dirty="0"/>
              <a:t>Critical chain method</a:t>
            </a:r>
          </a:p>
          <a:p>
            <a:pPr lvl="1"/>
            <a:r>
              <a:rPr lang="en-US" dirty="0"/>
              <a:t>What-if scenario</a:t>
            </a:r>
          </a:p>
          <a:p>
            <a:pPr lvl="1"/>
            <a:r>
              <a:rPr lang="en-US" dirty="0"/>
              <a:t>Resource leveling</a:t>
            </a:r>
          </a:p>
          <a:p>
            <a:endParaRPr lang="en-US" dirty="0"/>
          </a:p>
          <a:p>
            <a:pPr marL="290513" indent="-285750">
              <a:buNone/>
            </a:pPr>
            <a:r>
              <a:rPr lang="en-US" b="1" dirty="0"/>
              <a:t>Example</a:t>
            </a:r>
            <a:r>
              <a:rPr lang="en-US" dirty="0"/>
              <a:t>: A marketing campaign schedule.</a:t>
            </a:r>
          </a:p>
          <a:p>
            <a:pPr marL="346075" indent="-341313"/>
            <a:r>
              <a:rPr lang="en-US" dirty="0"/>
              <a:t>Involves:</a:t>
            </a:r>
          </a:p>
          <a:p>
            <a:pPr marL="690563" lvl="2"/>
            <a:r>
              <a:rPr lang="en-US" dirty="0"/>
              <a:t>Using software to create request for proposals.</a:t>
            </a:r>
          </a:p>
          <a:p>
            <a:pPr marL="690563" lvl="2"/>
            <a:r>
              <a:rPr lang="en-US" dirty="0"/>
              <a:t>Launching campaign.</a:t>
            </a:r>
          </a:p>
          <a:p>
            <a:pPr marL="690563" lvl="2"/>
            <a:r>
              <a:rPr lang="en-US" dirty="0"/>
              <a:t>Estimating slack.</a:t>
            </a:r>
          </a:p>
          <a:p>
            <a:pPr marL="690563" lvl="2"/>
            <a:r>
              <a:rPr lang="en-US" dirty="0"/>
              <a:t>Adjusting activities.</a:t>
            </a:r>
          </a:p>
        </p:txBody>
      </p:sp>
    </p:spTree>
    <p:extLst>
      <p:ext uri="{BB962C8B-B14F-4D97-AF65-F5344CB8AC3E}">
        <p14:creationId xmlns:p14="http://schemas.microsoft.com/office/powerpoint/2010/main" val="2725899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CPM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schedule network analysis method.</a:t>
            </a:r>
          </a:p>
          <a:p>
            <a:r>
              <a:rPr lang="en-US" dirty="0"/>
              <a:t>Calculates one early and late start and finish date for each activity.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73188" y="23066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en-US" altLang="en-US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5" y="2295246"/>
            <a:ext cx="8458200" cy="387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636548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D1C24"/>
      </a:accent1>
      <a:accent2>
        <a:srgbClr val="F26C23"/>
      </a:accent2>
      <a:accent3>
        <a:srgbClr val="F5A81C"/>
      </a:accent3>
      <a:accent4>
        <a:srgbClr val="C1D32F"/>
      </a:accent4>
      <a:accent5>
        <a:srgbClr val="0090B9"/>
      </a:accent5>
      <a:accent6>
        <a:srgbClr val="B24EC3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-CompTIA" id="{14F04422-BAF0-0847-8182-CCC30E21D050}" vid="{083B29FB-BB07-8E41-9755-3C4A34B113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1320</TotalTime>
  <Words>1846</Words>
  <Application>Microsoft Office PowerPoint</Application>
  <PresentationFormat>On-screen Show (4:3)</PresentationFormat>
  <Paragraphs>698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Cambria Math</vt:lpstr>
      <vt:lpstr>Myriad Pro</vt:lpstr>
      <vt:lpstr>Times New Roman</vt:lpstr>
      <vt:lpstr>Wingdings</vt:lpstr>
      <vt:lpstr>LO-CompTIA</vt:lpstr>
      <vt:lpstr>Developing the Project Schedule</vt:lpstr>
      <vt:lpstr>Project Schedules</vt:lpstr>
      <vt:lpstr>The Critical Path</vt:lpstr>
      <vt:lpstr>Float</vt:lpstr>
      <vt:lpstr>Standard Schedule Diagramming Notation</vt:lpstr>
      <vt:lpstr>Total Float</vt:lpstr>
      <vt:lpstr>Free Float</vt:lpstr>
      <vt:lpstr>Schedule Network Analysis</vt:lpstr>
      <vt:lpstr>The CPM</vt:lpstr>
      <vt:lpstr>The Critical Chain Method</vt:lpstr>
      <vt:lpstr>What-If Scenario Analysis</vt:lpstr>
      <vt:lpstr>Resource Leveling</vt:lpstr>
      <vt:lpstr>Schedule Formats</vt:lpstr>
      <vt:lpstr>Gantt Chart</vt:lpstr>
      <vt:lpstr>Milestone Chart</vt:lpstr>
      <vt:lpstr>Project Schedule Network Diagram with Dates</vt:lpstr>
      <vt:lpstr>PowerPoint Presentation</vt:lpstr>
      <vt:lpstr>Completed Project Schedule</vt:lpstr>
      <vt:lpstr>Critical Activities</vt:lpstr>
      <vt:lpstr>PowerPoint Presentation</vt:lpstr>
      <vt:lpstr>Completed Critical Path</vt:lpstr>
      <vt:lpstr>Schedule Compression</vt:lpstr>
      <vt:lpstr>Fast Tracking</vt:lpstr>
      <vt:lpstr>Crashing</vt:lpstr>
      <vt:lpstr>Crash Cost Plotting Methods</vt:lpstr>
      <vt:lpstr>Delaying</vt:lpstr>
      <vt:lpstr>Guidelines for Optimizing the Project Schedule</vt:lpstr>
      <vt:lpstr>PowerPoint Presentation</vt:lpstr>
      <vt:lpstr>Activity Scenario</vt:lpstr>
      <vt:lpstr>Calculated Crash Costs Per Week</vt:lpstr>
      <vt:lpstr>Completed Crash Plot</vt:lpstr>
      <vt:lpstr>Schedule Baseline</vt:lpstr>
      <vt:lpstr>Guidelines for Establishing a Schedule Baseline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Preparing to Develop the Project Schedule</dc:title>
  <dc:creator>Laurie Perry</dc:creator>
  <cp:lastModifiedBy>Laurie Perry</cp:lastModifiedBy>
  <cp:revision>136</cp:revision>
  <cp:lastPrinted>2017-03-06T23:08:52Z</cp:lastPrinted>
  <dcterms:created xsi:type="dcterms:W3CDTF">2016-08-01T18:03:00Z</dcterms:created>
  <dcterms:modified xsi:type="dcterms:W3CDTF">2018-06-15T20:25:19Z</dcterms:modified>
</cp:coreProperties>
</file>