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notesMasterIdLst>
    <p:notesMasterId r:id="rId29"/>
  </p:notesMasterIdLst>
  <p:handoutMasterIdLst>
    <p:handoutMasterId r:id="rId30"/>
  </p:handoutMasterIdLst>
  <p:sldIdLst>
    <p:sldId id="352" r:id="rId2"/>
    <p:sldId id="307" r:id="rId3"/>
    <p:sldId id="366" r:id="rId4"/>
    <p:sldId id="372" r:id="rId5"/>
    <p:sldId id="391" r:id="rId6"/>
    <p:sldId id="367" r:id="rId7"/>
    <p:sldId id="363" r:id="rId8"/>
    <p:sldId id="368" r:id="rId9"/>
    <p:sldId id="378" r:id="rId10"/>
    <p:sldId id="379" r:id="rId11"/>
    <p:sldId id="369" r:id="rId12"/>
    <p:sldId id="370" r:id="rId13"/>
    <p:sldId id="381" r:id="rId14"/>
    <p:sldId id="373" r:id="rId15"/>
    <p:sldId id="382" r:id="rId16"/>
    <p:sldId id="376" r:id="rId17"/>
    <p:sldId id="383" r:id="rId18"/>
    <p:sldId id="371" r:id="rId19"/>
    <p:sldId id="374" r:id="rId20"/>
    <p:sldId id="385" r:id="rId21"/>
    <p:sldId id="375" r:id="rId22"/>
    <p:sldId id="386" r:id="rId23"/>
    <p:sldId id="387" r:id="rId24"/>
    <p:sldId id="388" r:id="rId25"/>
    <p:sldId id="389" r:id="rId26"/>
    <p:sldId id="390" r:id="rId27"/>
    <p:sldId id="362"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8A225"/>
    <a:srgbClr val="FF6161"/>
    <a:srgbClr val="FF0000"/>
    <a:srgbClr val="009DDC"/>
    <a:srgbClr val="00A0E0"/>
    <a:srgbClr val="FBFBFB"/>
    <a:srgbClr val="1C3764"/>
    <a:srgbClr val="007BA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44" autoAdjust="0"/>
    <p:restoredTop sz="94641" autoAdjust="0"/>
  </p:normalViewPr>
  <p:slideViewPr>
    <p:cSldViewPr snapToGrid="0">
      <p:cViewPr varScale="1">
        <p:scale>
          <a:sx n="79" d="100"/>
          <a:sy n="79" d="100"/>
        </p:scale>
        <p:origin x="840"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21" d="100"/>
          <a:sy n="121" d="100"/>
        </p:scale>
        <p:origin x="5020" y="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4/17/2023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4/17/2023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DDA35F-9E58-5D40-92C1-D8C7631003B0}" type="slidenum">
              <a:rPr lang="en-US" smtClean="0"/>
              <a:t>1</a:t>
            </a:fld>
            <a:endParaRPr lang="en-US" dirty="0"/>
          </a:p>
        </p:txBody>
      </p:sp>
    </p:spTree>
    <p:extLst>
      <p:ext uri="{BB962C8B-B14F-4D97-AF65-F5344CB8AC3E}">
        <p14:creationId xmlns:p14="http://schemas.microsoft.com/office/powerpoint/2010/main" val="22197700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p:nvPr>
        </p:nvSpPr>
        <p:spPr>
          <a:xfrm>
            <a:off x="455900" y="1302040"/>
            <a:ext cx="11280200" cy="4131352"/>
          </a:xfrm>
          <a:prstGeom prst="rect">
            <a:avLst/>
          </a:prstGeom>
        </p:spPr>
        <p:txBody>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defRPr lang="en-US" sz="1800" kern="1200" dirty="0" smtClean="0">
                <a:solidFill>
                  <a:schemeClr val="tx1"/>
                </a:solidFill>
                <a:latin typeface="+mn-lt"/>
                <a:ea typeface="+mn-ea"/>
                <a:cs typeface="+mn-cs"/>
              </a:defRPr>
            </a:lvl1pPr>
            <a:lvl2pPr marL="573088" marR="0" indent="-231775" algn="l" defTabSz="457200" rtl="0" eaLnBrk="1" fontAlgn="auto" latinLnBrk="0" hangingPunct="1">
              <a:lnSpc>
                <a:spcPct val="100000"/>
              </a:lnSpc>
              <a:spcBef>
                <a:spcPct val="20000"/>
              </a:spcBef>
              <a:spcAft>
                <a:spcPts val="0"/>
              </a:spcAft>
              <a:buClr>
                <a:srgbClr val="009DDC"/>
              </a:buClr>
              <a:buSzTx/>
              <a:buFont typeface="Arial"/>
              <a:buChar char="•"/>
              <a:tabLst/>
              <a:defRPr lang="en-US" dirty="0"/>
            </a:lvl2pPr>
            <a:lvl3pPr marL="803275" marR="0" indent="-174625" algn="l" defTabSz="457200" rtl="0" eaLnBrk="1" fontAlgn="auto" latinLnBrk="0" hangingPunct="1">
              <a:lnSpc>
                <a:spcPct val="100000"/>
              </a:lnSpc>
              <a:spcBef>
                <a:spcPct val="20000"/>
              </a:spcBef>
              <a:spcAft>
                <a:spcPts val="0"/>
              </a:spcAft>
              <a:buClr>
                <a:srgbClr val="009DDC"/>
              </a:buClr>
              <a:buSzTx/>
              <a:buFont typeface="Arial"/>
              <a:buChar char="•"/>
              <a:tabLst/>
              <a:defRPr lang="en-US" dirty="0"/>
            </a:lvl3pPr>
            <a:lvl4pPr marL="1144588" indent="-230188">
              <a:buClr>
                <a:srgbClr val="009DDC"/>
              </a:buClr>
              <a:buFont typeface="Arial" panose="020B0604020202020204" pitchFamily="34" charset="0"/>
              <a:buChar char="•"/>
              <a:defRPr lang="en-US" dirty="0"/>
            </a:lvl4pPr>
            <a:lvl5pPr marL="1146175" indent="0">
              <a:buNone/>
              <a:defRPr lang="en-US" dirty="0"/>
            </a:lvl5pPr>
          </a:lstStyle>
          <a:p>
            <a:pPr marL="173038" lvl="0" indent="-173038"/>
            <a:r>
              <a:rPr lang="en-US"/>
              <a:t>Click to edit Master text styles</a:t>
            </a:r>
          </a:p>
          <a:p>
            <a:pPr marL="173038" lvl="1" indent="-173038"/>
            <a:r>
              <a:rPr lang="en-US"/>
              <a:t>Second level</a:t>
            </a:r>
          </a:p>
          <a:p>
            <a:pPr marL="173038" lvl="2" indent="-173038"/>
            <a:r>
              <a:rPr lang="en-US"/>
              <a:t>Third level</a:t>
            </a:r>
          </a:p>
          <a:p>
            <a:pPr marL="173038" lvl="3" indent="-173038"/>
            <a:r>
              <a:rPr lang="en-US"/>
              <a:t>Fourth level</a:t>
            </a:r>
          </a:p>
          <a:p>
            <a:pPr marL="173038" lvl="4" indent="-173038"/>
            <a:r>
              <a:rPr lang="en-US"/>
              <a:t>Fifth level</a:t>
            </a:r>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Course/Lesson outline</a:t>
            </a:r>
          </a:p>
        </p:txBody>
      </p:sp>
    </p:spTree>
    <p:extLst>
      <p:ext uri="{BB962C8B-B14F-4D97-AF65-F5344CB8AC3E}">
        <p14:creationId xmlns:p14="http://schemas.microsoft.com/office/powerpoint/2010/main" val="1274907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0" name="Picture 9">
            <a:extLst>
              <a:ext uri="{FF2B5EF4-FFF2-40B4-BE49-F238E27FC236}">
                <a16:creationId xmlns:a16="http://schemas.microsoft.com/office/drawing/2014/main" id="{9563D8FB-F616-A141-BA60-05CD722139BA}"/>
              </a:ext>
            </a:extLst>
          </p:cNvPr>
          <p:cNvPicPr>
            <a:picLocks noChangeAspect="1"/>
          </p:cNvPicPr>
          <p:nvPr userDrawn="1"/>
        </p:nvPicPr>
        <p:blipFill>
          <a:blip r:embed="rId2"/>
          <a:srcRect/>
          <a:stretch/>
        </p:blipFill>
        <p:spPr>
          <a:xfrm>
            <a:off x="10210800" y="5034665"/>
            <a:ext cx="1646638" cy="1528552"/>
          </a:xfrm>
          <a:prstGeom prst="rect">
            <a:avLst/>
          </a:prstGeom>
        </p:spPr>
      </p:pic>
      <p:sp>
        <p:nvSpPr>
          <p:cNvPr id="7" name="Text Placeholder 2">
            <a:extLst>
              <a:ext uri="{FF2B5EF4-FFF2-40B4-BE49-F238E27FC236}">
                <a16:creationId xmlns:a16="http://schemas.microsoft.com/office/drawing/2014/main" id="{B85E1C47-D85D-4CE3-89CB-07B55B63FC32}"/>
              </a:ext>
            </a:extLst>
          </p:cNvPr>
          <p:cNvSpPr>
            <a:spLocks noGrp="1"/>
          </p:cNvSpPr>
          <p:nvPr>
            <p:ph type="body" sz="quarter" idx="13"/>
          </p:nvPr>
        </p:nvSpPr>
        <p:spPr>
          <a:xfrm>
            <a:off x="455900" y="1411322"/>
            <a:ext cx="11401538" cy="4869161"/>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8945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DDCDD523-54D1-CD4E-AACE-95136B63F7F6}"/>
              </a:ext>
            </a:extLst>
          </p:cNvPr>
          <p:cNvPicPr>
            <a:picLocks noChangeAspect="1"/>
          </p:cNvPicPr>
          <p:nvPr userDrawn="1"/>
        </p:nvPicPr>
        <p:blipFill>
          <a:blip r:embed="rId3"/>
          <a:srcRect/>
          <a:stretch/>
        </p:blipFill>
        <p:spPr>
          <a:xfrm>
            <a:off x="4724400" y="1817870"/>
            <a:ext cx="2743199" cy="2546476"/>
          </a:xfrm>
          <a:prstGeom prst="rect">
            <a:avLst/>
          </a:prstGeom>
        </p:spPr>
      </p:pic>
    </p:spTree>
    <p:extLst>
      <p:ext uri="{BB962C8B-B14F-4D97-AF65-F5344CB8AC3E}">
        <p14:creationId xmlns:p14="http://schemas.microsoft.com/office/powerpoint/2010/main" val="389001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1" name="Picture 10">
            <a:extLst>
              <a:ext uri="{FF2B5EF4-FFF2-40B4-BE49-F238E27FC236}">
                <a16:creationId xmlns:a16="http://schemas.microsoft.com/office/drawing/2014/main" id="{D1A4FA53-9C9D-FD41-B6C8-250E899E3689}"/>
              </a:ext>
            </a:extLst>
          </p:cNvPr>
          <p:cNvPicPr>
            <a:picLocks noChangeAspect="1"/>
          </p:cNvPicPr>
          <p:nvPr userDrawn="1"/>
        </p:nvPicPr>
        <p:blipFill>
          <a:blip r:embed="rId2"/>
          <a:srcRect/>
          <a:stretch/>
        </p:blipFill>
        <p:spPr>
          <a:xfrm>
            <a:off x="10287000" y="5029200"/>
            <a:ext cx="1523999" cy="1478843"/>
          </a:xfrm>
          <a:prstGeom prst="rect">
            <a:avLst/>
          </a:prstGeom>
        </p:spPr>
      </p:pic>
      <p:sp>
        <p:nvSpPr>
          <p:cNvPr id="9" name="Text Placeholder 2">
            <a:extLst>
              <a:ext uri="{FF2B5EF4-FFF2-40B4-BE49-F238E27FC236}">
                <a16:creationId xmlns:a16="http://schemas.microsoft.com/office/drawing/2014/main" id="{6644051F-6872-45A8-A2EA-CC8EFCDF6973}"/>
              </a:ext>
            </a:extLst>
          </p:cNvPr>
          <p:cNvSpPr>
            <a:spLocks noGrp="1"/>
          </p:cNvSpPr>
          <p:nvPr>
            <p:ph type="body" sz="quarter" idx="13"/>
          </p:nvPr>
        </p:nvSpPr>
        <p:spPr>
          <a:xfrm>
            <a:off x="455899" y="1435176"/>
            <a:ext cx="11355099" cy="4885413"/>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65784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3CF6A015-2A93-3241-99D6-E32A4EDC3364}"/>
              </a:ext>
            </a:extLst>
          </p:cNvPr>
          <p:cNvPicPr>
            <a:picLocks noChangeAspect="1"/>
          </p:cNvPicPr>
          <p:nvPr userDrawn="1"/>
        </p:nvPicPr>
        <p:blipFill>
          <a:blip r:embed="rId3"/>
          <a:srcRect/>
          <a:stretch/>
        </p:blipFill>
        <p:spPr>
          <a:xfrm>
            <a:off x="4781463" y="1828800"/>
            <a:ext cx="2629074" cy="2551175"/>
          </a:xfrm>
          <a:prstGeom prst="rect">
            <a:avLst/>
          </a:prstGeom>
        </p:spPr>
      </p:pic>
    </p:spTree>
    <p:extLst>
      <p:ext uri="{BB962C8B-B14F-4D97-AF65-F5344CB8AC3E}">
        <p14:creationId xmlns:p14="http://schemas.microsoft.com/office/powerpoint/2010/main" val="234221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8763000" y="4980200"/>
            <a:ext cx="3443722" cy="1910931"/>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455900" y="1302042"/>
            <a:ext cx="1128020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Reflective Questions</a:t>
            </a:r>
          </a:p>
        </p:txBody>
      </p:sp>
    </p:spTree>
    <p:extLst>
      <p:ext uri="{BB962C8B-B14F-4D97-AF65-F5344CB8AC3E}">
        <p14:creationId xmlns:p14="http://schemas.microsoft.com/office/powerpoint/2010/main" val="3341243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3480786"/>
            <a:ext cx="103632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963084" y="1980599"/>
            <a:ext cx="103632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
        <p:nvSpPr>
          <p:cNvPr id="5" name="Footer Placeholder 2">
            <a:extLst>
              <a:ext uri="{FF2B5EF4-FFF2-40B4-BE49-F238E27FC236}">
                <a16:creationId xmlns:a16="http://schemas.microsoft.com/office/drawing/2014/main" id="{8FDC4D2C-B4F5-41A9-ABFD-D19613EFB4E4}"/>
              </a:ext>
            </a:extLst>
          </p:cNvPr>
          <p:cNvSpPr txBox="1">
            <a:spLocks/>
          </p:cNvSpPr>
          <p:nvPr userDrawn="1"/>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2019, 2023 Logical Operations, Inc. All rights reserved.</a:t>
            </a:r>
          </a:p>
        </p:txBody>
      </p:sp>
    </p:spTree>
    <p:extLst>
      <p:ext uri="{BB962C8B-B14F-4D97-AF65-F5344CB8AC3E}">
        <p14:creationId xmlns:p14="http://schemas.microsoft.com/office/powerpoint/2010/main" val="3484482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3" name="Text Placeholder 2">
            <a:extLst>
              <a:ext uri="{FF2B5EF4-FFF2-40B4-BE49-F238E27FC236}">
                <a16:creationId xmlns:a16="http://schemas.microsoft.com/office/drawing/2014/main" id="{EA8B62E7-C423-4562-B411-0A1A1B05B80C}"/>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6826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55578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ttom Fill Sl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2CFAED9F-61EC-4BA1-98DA-C4DA6E13D216}"/>
              </a:ext>
            </a:extLst>
          </p:cNvPr>
          <p:cNvSpPr>
            <a:spLocks noGrp="1"/>
          </p:cNvSpPr>
          <p:nvPr>
            <p:ph type="body" sz="quarter" idx="13"/>
          </p:nvPr>
        </p:nvSpPr>
        <p:spPr>
          <a:xfrm>
            <a:off x="368968" y="1171074"/>
            <a:ext cx="11626516" cy="4628147"/>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sp>
        <p:nvSpPr>
          <p:cNvPr id="9"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1188616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sp>
        <p:nvSpPr>
          <p:cNvPr id="7" name="Text Placeholder 2">
            <a:extLst>
              <a:ext uri="{FF2B5EF4-FFF2-40B4-BE49-F238E27FC236}">
                <a16:creationId xmlns:a16="http://schemas.microsoft.com/office/drawing/2014/main" id="{AD6B0FE5-238E-46B9-8A5E-7CA81DC86D4E}"/>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2025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Text&#10;&#10;Description automatically generated with low confidence">
            <a:extLst>
              <a:ext uri="{FF2B5EF4-FFF2-40B4-BE49-F238E27FC236}">
                <a16:creationId xmlns:a16="http://schemas.microsoft.com/office/drawing/2014/main" id="{41E47849-FF6A-6F4D-B1D5-786219E9FD3E}"/>
              </a:ext>
            </a:extLst>
          </p:cNvPr>
          <p:cNvPicPr>
            <a:picLocks noChangeAspect="1"/>
          </p:cNvPicPr>
          <p:nvPr userDrawn="1"/>
        </p:nvPicPr>
        <p:blipFill>
          <a:blip r:embed="rId2"/>
          <a:stretch>
            <a:fillRect/>
          </a:stretch>
        </p:blipFill>
        <p:spPr>
          <a:xfrm>
            <a:off x="838200" y="990600"/>
            <a:ext cx="950641" cy="838200"/>
          </a:xfrm>
          <a:prstGeom prst="rect">
            <a:avLst/>
          </a:prstGeom>
        </p:spPr>
      </p:pic>
      <p:sp>
        <p:nvSpPr>
          <p:cNvPr id="10" name="Text Placeholder 2">
            <a:extLst>
              <a:ext uri="{FF2B5EF4-FFF2-40B4-BE49-F238E27FC236}">
                <a16:creationId xmlns:a16="http://schemas.microsoft.com/office/drawing/2014/main" id="{459080CA-9E13-4611-BA0D-9E828DAE0999}"/>
              </a:ext>
            </a:extLst>
          </p:cNvPr>
          <p:cNvSpPr>
            <a:spLocks noGrp="1"/>
          </p:cNvSpPr>
          <p:nvPr>
            <p:ph type="body" sz="quarter" idx="14"/>
          </p:nvPr>
        </p:nvSpPr>
        <p:spPr>
          <a:xfrm>
            <a:off x="455900" y="1932384"/>
            <a:ext cx="11483012" cy="438820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462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choice blocks-02.png">
            <a:extLst>
              <a:ext uri="{FF2B5EF4-FFF2-40B4-BE49-F238E27FC236}">
                <a16:creationId xmlns:a16="http://schemas.microsoft.com/office/drawing/2014/main" id="{C5845DEC-FBB0-0640-9CCE-DD53C8BFE7F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pic>
        <p:nvPicPr>
          <p:cNvPr id="12" name="Picture 11" descr="Text&#10;&#10;Description automatically generated with low confidence">
            <a:extLst>
              <a:ext uri="{FF2B5EF4-FFF2-40B4-BE49-F238E27FC236}">
                <a16:creationId xmlns:a16="http://schemas.microsoft.com/office/drawing/2014/main" id="{FDC120C7-C7AD-5B48-B43E-CEA49F2A537E}"/>
              </a:ext>
            </a:extLst>
          </p:cNvPr>
          <p:cNvPicPr>
            <a:picLocks noChangeAspect="1"/>
          </p:cNvPicPr>
          <p:nvPr userDrawn="1"/>
        </p:nvPicPr>
        <p:blipFill>
          <a:blip r:embed="rId3"/>
          <a:stretch>
            <a:fillRect/>
          </a:stretch>
        </p:blipFill>
        <p:spPr>
          <a:xfrm>
            <a:off x="838200" y="990600"/>
            <a:ext cx="950641" cy="838200"/>
          </a:xfrm>
          <a:prstGeom prst="rect">
            <a:avLst/>
          </a:prstGeom>
        </p:spPr>
      </p:pic>
      <p:sp>
        <p:nvSpPr>
          <p:cNvPr id="14" name="Text Placeholder 2">
            <a:extLst>
              <a:ext uri="{FF2B5EF4-FFF2-40B4-BE49-F238E27FC236}">
                <a16:creationId xmlns:a16="http://schemas.microsoft.com/office/drawing/2014/main" id="{65C6CE23-B42B-4F84-BA8A-1139E7B288DA}"/>
              </a:ext>
            </a:extLst>
          </p:cNvPr>
          <p:cNvSpPr>
            <a:spLocks noGrp="1"/>
          </p:cNvSpPr>
          <p:nvPr>
            <p:ph type="body" sz="quarter" idx="14"/>
          </p:nvPr>
        </p:nvSpPr>
        <p:spPr>
          <a:xfrm>
            <a:off x="521368" y="2209800"/>
            <a:ext cx="11474116" cy="4110789"/>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5626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914400" y="3429000"/>
            <a:ext cx="10363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6" name="Picture 5" descr="Text&#10;&#10;Description automatically generated with low confidence">
            <a:extLst>
              <a:ext uri="{FF2B5EF4-FFF2-40B4-BE49-F238E27FC236}">
                <a16:creationId xmlns:a16="http://schemas.microsoft.com/office/drawing/2014/main" id="{DA1BAF57-126D-0845-A733-BBE5F1C5644A}"/>
              </a:ext>
            </a:extLst>
          </p:cNvPr>
          <p:cNvPicPr>
            <a:picLocks noChangeAspect="1"/>
          </p:cNvPicPr>
          <p:nvPr userDrawn="1"/>
        </p:nvPicPr>
        <p:blipFill>
          <a:blip r:embed="rId2"/>
          <a:stretch>
            <a:fillRect/>
          </a:stretch>
        </p:blipFill>
        <p:spPr>
          <a:xfrm>
            <a:off x="5334000" y="1780459"/>
            <a:ext cx="1524000" cy="1343742"/>
          </a:xfrm>
          <a:prstGeom prst="rect">
            <a:avLst/>
          </a:prstGeom>
        </p:spPr>
      </p:pic>
    </p:spTree>
    <p:extLst>
      <p:ext uri="{BB962C8B-B14F-4D97-AF65-F5344CB8AC3E}">
        <p14:creationId xmlns:p14="http://schemas.microsoft.com/office/powerpoint/2010/main" val="1405997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94B72B-F5CD-E74F-BC5A-2B694B5D84EF}"/>
              </a:ext>
            </a:extLst>
          </p:cNvPr>
          <p:cNvPicPr>
            <a:picLocks noChangeAspect="1"/>
          </p:cNvPicPr>
          <p:nvPr userDrawn="1"/>
        </p:nvPicPr>
        <p:blipFill>
          <a:blip r:embed="rId16"/>
          <a:stretch>
            <a:fillRect/>
          </a:stretch>
        </p:blipFill>
        <p:spPr>
          <a:xfrm>
            <a:off x="0" y="0"/>
            <a:ext cx="12179300" cy="939800"/>
          </a:xfrm>
          <a:prstGeom prst="rect">
            <a:avLst/>
          </a:prstGeom>
        </p:spPr>
      </p:pic>
      <p:sp>
        <p:nvSpPr>
          <p:cNvPr id="2" name="Title Placeholder 1"/>
          <p:cNvSpPr>
            <a:spLocks noGrp="1"/>
          </p:cNvSpPr>
          <p:nvPr>
            <p:ph type="title"/>
          </p:nvPr>
        </p:nvSpPr>
        <p:spPr>
          <a:xfrm>
            <a:off x="455901" y="100270"/>
            <a:ext cx="10821699"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5900" y="1307130"/>
            <a:ext cx="11280203" cy="493540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9094112" y="6445473"/>
            <a:ext cx="28448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2019, 2023 Logical Operations, Inc. All rights reserved.</a:t>
            </a:r>
          </a:p>
        </p:txBody>
      </p:sp>
    </p:spTree>
    <p:extLst>
      <p:ext uri="{BB962C8B-B14F-4D97-AF65-F5344CB8AC3E}">
        <p14:creationId xmlns:p14="http://schemas.microsoft.com/office/powerpoint/2010/main" val="293832821"/>
      </p:ext>
    </p:extLst>
  </p:cSld>
  <p:clrMap bg1="lt1" tx1="dk1" bg2="lt2" tx2="dk2" accent1="accent1" accent2="accent2" accent3="accent3" accent4="accent4" accent5="accent5" accent6="accent6" hlink="hlink" folHlink="folHlink"/>
  <p:sldLayoutIdLst>
    <p:sldLayoutId id="2147483799" r:id="rId1"/>
    <p:sldLayoutId id="2147483825" r:id="rId2"/>
    <p:sldLayoutId id="2147483800" r:id="rId3"/>
    <p:sldLayoutId id="2147483810" r:id="rId4"/>
    <p:sldLayoutId id="2147483801" r:id="rId5"/>
    <p:sldLayoutId id="2147483802" r:id="rId6"/>
    <p:sldLayoutId id="2147483818" r:id="rId7"/>
    <p:sldLayoutId id="2147483819" r:id="rId8"/>
    <p:sldLayoutId id="2147483826" r:id="rId9"/>
    <p:sldLayoutId id="2147483816" r:id="rId10"/>
    <p:sldLayoutId id="2147483823" r:id="rId11"/>
    <p:sldLayoutId id="2147483817" r:id="rId12"/>
    <p:sldLayoutId id="2147483821" r:id="rId13"/>
    <p:sldLayoutId id="2147483804" r:id="rId14"/>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573088" indent="-231775" algn="l" defTabSz="457200" rtl="0" eaLnBrk="1" latinLnBrk="0" hangingPunct="1">
        <a:spcBef>
          <a:spcPct val="20000"/>
        </a:spcBef>
        <a:buClr>
          <a:srgbClr val="009DDC"/>
        </a:buClr>
        <a:buFont typeface="Arial"/>
        <a:buChar char="•"/>
        <a:tabLst/>
        <a:defRPr lang="en-US" sz="1600" kern="1200" dirty="0">
          <a:solidFill>
            <a:schemeClr val="tx1"/>
          </a:solidFill>
          <a:latin typeface="+mn-lt"/>
          <a:ea typeface="+mn-ea"/>
          <a:cs typeface="+mn-cs"/>
        </a:defRPr>
      </a:lvl2pPr>
      <a:lvl3pPr marL="803275" indent="-174625" algn="l" defTabSz="457200" rtl="0" eaLnBrk="1" latinLnBrk="0" hangingPunct="1">
        <a:spcBef>
          <a:spcPct val="20000"/>
        </a:spcBef>
        <a:buClr>
          <a:srgbClr val="009DDC"/>
        </a:buClr>
        <a:buFont typeface="Arial"/>
        <a:buChar char="•"/>
        <a:tabLst/>
        <a:defRPr lang="en-US" sz="1400" kern="1200" dirty="0" smtClean="0">
          <a:solidFill>
            <a:schemeClr val="tx1"/>
          </a:solidFill>
          <a:latin typeface="+mn-lt"/>
          <a:ea typeface="+mn-ea"/>
          <a:cs typeface="+mn-cs"/>
        </a:defRPr>
      </a:lvl3pPr>
      <a:lvl4pPr marL="1089025" indent="-174625" algn="l" defTabSz="457200" rtl="0" eaLnBrk="1" latinLnBrk="0" hangingPunct="1">
        <a:spcBef>
          <a:spcPct val="20000"/>
        </a:spcBef>
        <a:buClr>
          <a:srgbClr val="009DDC"/>
        </a:buClr>
        <a:buFont typeface="Arial"/>
        <a:buChar char="–"/>
        <a:defRPr lang="en-US" sz="1400" kern="1200" dirty="0">
          <a:solidFill>
            <a:schemeClr val="tx1"/>
          </a:solidFill>
          <a:latin typeface="+mn-lt"/>
          <a:ea typeface="+mn-ea"/>
          <a:cs typeface="+mn-cs"/>
        </a:defRPr>
      </a:lvl4pPr>
      <a:lvl5pPr marL="1376363" indent="-63500"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5pPr>
      <a:lvl6pPr marL="2290763" indent="-230188"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4.xml"/><Relationship Id="rId1" Type="http://schemas.openxmlformats.org/officeDocument/2006/relationships/tags" Target="../tags/tag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5" Type="http://schemas.openxmlformats.org/officeDocument/2006/relationships/image" Target="../media/image33.jpe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10.xml"/><Relationship Id="rId1" Type="http://schemas.openxmlformats.org/officeDocument/2006/relationships/tags" Target="../tags/tag3.xml"/><Relationship Id="rId5" Type="http://schemas.openxmlformats.org/officeDocument/2006/relationships/image" Target="../media/image45.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t>1</a:t>
            </a:fld>
            <a:endParaRPr lang="en-US" dirty="0"/>
          </a:p>
        </p:txBody>
      </p:sp>
      <p:sp>
        <p:nvSpPr>
          <p:cNvPr id="3" name="Content Placeholder 2"/>
          <p:cNvSpPr>
            <a:spLocks noGrp="1"/>
          </p:cNvSpPr>
          <p:nvPr>
            <p:ph idx="1"/>
          </p:nvPr>
        </p:nvSpPr>
        <p:spPr/>
        <p:txBody>
          <a:bodyPr/>
          <a:lstStyle/>
          <a:p>
            <a:r>
              <a:rPr lang="en-US" dirty="0"/>
              <a:t>Assign Permissions</a:t>
            </a:r>
          </a:p>
          <a:p>
            <a:r>
              <a:rPr lang="en-US" dirty="0"/>
              <a:t>Manage Permissions Inheritance</a:t>
            </a:r>
          </a:p>
        </p:txBody>
      </p:sp>
      <p:sp>
        <p:nvSpPr>
          <p:cNvPr id="4" name="Title 3"/>
          <p:cNvSpPr>
            <a:spLocks noGrp="1"/>
          </p:cNvSpPr>
          <p:nvPr>
            <p:ph type="title"/>
          </p:nvPr>
        </p:nvSpPr>
        <p:spPr/>
        <p:txBody>
          <a:bodyPr/>
          <a:lstStyle/>
          <a:p>
            <a:r>
              <a:rPr lang="en-US" dirty="0"/>
              <a:t>Controlling Access through Permissions</a:t>
            </a:r>
          </a:p>
        </p:txBody>
      </p:sp>
    </p:spTree>
    <p:extLst>
      <p:ext uri="{BB962C8B-B14F-4D97-AF65-F5344CB8AC3E}">
        <p14:creationId xmlns:p14="http://schemas.microsoft.com/office/powerpoint/2010/main" val="2156851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8A7444-D7F1-76A3-3178-1A04D5276FC4}"/>
              </a:ext>
            </a:extLst>
          </p:cNvPr>
          <p:cNvSpPr>
            <a:spLocks noGrp="1"/>
          </p:cNvSpPr>
          <p:nvPr>
            <p:ph type="title"/>
          </p:nvPr>
        </p:nvSpPr>
        <p:spPr/>
        <p:txBody>
          <a:bodyPr/>
          <a:lstStyle/>
          <a:p>
            <a:r>
              <a:rPr lang="en-US" dirty="0"/>
              <a:t>Tools Used to Assign Permissions and Users to Groups (Slide 3 of 3)</a:t>
            </a:r>
          </a:p>
        </p:txBody>
      </p:sp>
      <p:sp>
        <p:nvSpPr>
          <p:cNvPr id="2" name="Slide Number Placeholder 1">
            <a:extLst>
              <a:ext uri="{FF2B5EF4-FFF2-40B4-BE49-F238E27FC236}">
                <a16:creationId xmlns:a16="http://schemas.microsoft.com/office/drawing/2014/main" id="{B6DE629F-1936-A91D-A30F-C0DB6696A6F8}"/>
              </a:ext>
            </a:extLst>
          </p:cNvPr>
          <p:cNvSpPr>
            <a:spLocks noGrp="1"/>
          </p:cNvSpPr>
          <p:nvPr>
            <p:ph type="sldNum" sz="quarter" idx="12"/>
          </p:nvPr>
        </p:nvSpPr>
        <p:spPr/>
        <p:txBody>
          <a:bodyPr/>
          <a:lstStyle/>
          <a:p>
            <a:fld id="{A8160BDD-7155-D744-B749-9730458604AD}" type="slidenum">
              <a:rPr lang="en-US" smtClean="0"/>
              <a:pPr/>
              <a:t>10</a:t>
            </a:fld>
            <a:endParaRPr lang="en-US" dirty="0"/>
          </a:p>
        </p:txBody>
      </p:sp>
      <p:pic>
        <p:nvPicPr>
          <p:cNvPr id="6" name="Picture 5">
            <a:extLst>
              <a:ext uri="{FF2B5EF4-FFF2-40B4-BE49-F238E27FC236}">
                <a16:creationId xmlns:a16="http://schemas.microsoft.com/office/drawing/2014/main" id="{DBDE2A24-60D5-F949-DA1F-F720EAD8F7FD}"/>
              </a:ext>
            </a:extLst>
          </p:cNvPr>
          <p:cNvPicPr>
            <a:picLocks noChangeAspect="1"/>
          </p:cNvPicPr>
          <p:nvPr/>
        </p:nvPicPr>
        <p:blipFill>
          <a:blip r:embed="rId2"/>
          <a:stretch>
            <a:fillRect/>
          </a:stretch>
        </p:blipFill>
        <p:spPr>
          <a:xfrm>
            <a:off x="455901" y="1287236"/>
            <a:ext cx="11381772" cy="4490626"/>
          </a:xfrm>
          <a:prstGeom prst="rect">
            <a:avLst/>
          </a:prstGeom>
        </p:spPr>
      </p:pic>
      <p:sp>
        <p:nvSpPr>
          <p:cNvPr id="8" name="Rounded Rectangle 143">
            <a:extLst>
              <a:ext uri="{FF2B5EF4-FFF2-40B4-BE49-F238E27FC236}">
                <a16:creationId xmlns:a16="http://schemas.microsoft.com/office/drawing/2014/main" id="{78FFE411-F972-CF2F-889D-D4B250BC01D6}"/>
              </a:ext>
            </a:extLst>
          </p:cNvPr>
          <p:cNvSpPr/>
          <p:nvPr/>
        </p:nvSpPr>
        <p:spPr>
          <a:xfrm>
            <a:off x="455901" y="1287236"/>
            <a:ext cx="1758185" cy="408324"/>
          </a:xfrm>
          <a:prstGeom prst="roundRect">
            <a:avLst>
              <a:gd name="adj" fmla="val 19056"/>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Site Permissions</a:t>
            </a:r>
          </a:p>
        </p:txBody>
      </p:sp>
    </p:spTree>
    <p:extLst>
      <p:ext uri="{BB962C8B-B14F-4D97-AF65-F5344CB8AC3E}">
        <p14:creationId xmlns:p14="http://schemas.microsoft.com/office/powerpoint/2010/main" val="1754480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DD3DA8-A603-319B-6597-321DD6E8FED1}"/>
              </a:ext>
            </a:extLst>
          </p:cNvPr>
          <p:cNvSpPr>
            <a:spLocks noGrp="1"/>
          </p:cNvSpPr>
          <p:nvPr>
            <p:ph type="title"/>
          </p:nvPr>
        </p:nvSpPr>
        <p:spPr/>
        <p:txBody>
          <a:bodyPr/>
          <a:lstStyle/>
          <a:p>
            <a:r>
              <a:rPr lang="en-US" dirty="0"/>
              <a:t>Securable Objects</a:t>
            </a:r>
          </a:p>
        </p:txBody>
      </p:sp>
      <p:sp>
        <p:nvSpPr>
          <p:cNvPr id="2" name="Slide Number Placeholder 1">
            <a:extLst>
              <a:ext uri="{FF2B5EF4-FFF2-40B4-BE49-F238E27FC236}">
                <a16:creationId xmlns:a16="http://schemas.microsoft.com/office/drawing/2014/main" id="{F7D0CA9E-450D-2722-2E4E-ABE53C465FEF}"/>
              </a:ext>
            </a:extLst>
          </p:cNvPr>
          <p:cNvSpPr>
            <a:spLocks noGrp="1"/>
          </p:cNvSpPr>
          <p:nvPr>
            <p:ph type="sldNum" sz="quarter" idx="12"/>
          </p:nvPr>
        </p:nvSpPr>
        <p:spPr/>
        <p:txBody>
          <a:bodyPr/>
          <a:lstStyle/>
          <a:p>
            <a:fld id="{A8160BDD-7155-D744-B749-9730458604AD}" type="slidenum">
              <a:rPr lang="en-US" smtClean="0"/>
              <a:pPr/>
              <a:t>11</a:t>
            </a:fld>
            <a:endParaRPr lang="en-US" dirty="0"/>
          </a:p>
        </p:txBody>
      </p:sp>
      <p:graphicFrame>
        <p:nvGraphicFramePr>
          <p:cNvPr id="5" name="Group 64">
            <a:extLst>
              <a:ext uri="{FF2B5EF4-FFF2-40B4-BE49-F238E27FC236}">
                <a16:creationId xmlns:a16="http://schemas.microsoft.com/office/drawing/2014/main" id="{45F7C1BC-56C9-3CB1-350F-39BDF42383EA}"/>
              </a:ext>
            </a:extLst>
          </p:cNvPr>
          <p:cNvGraphicFramePr>
            <a:graphicFrameLocks noGrp="1"/>
          </p:cNvGraphicFramePr>
          <p:nvPr>
            <p:extLst>
              <p:ext uri="{D42A27DB-BD31-4B8C-83A1-F6EECF244321}">
                <p14:modId xmlns:p14="http://schemas.microsoft.com/office/powerpoint/2010/main" val="709292650"/>
              </p:ext>
            </p:extLst>
          </p:nvPr>
        </p:nvGraphicFramePr>
        <p:xfrm>
          <a:off x="1693667" y="2507469"/>
          <a:ext cx="7498252" cy="2383927"/>
        </p:xfrm>
        <a:graphic>
          <a:graphicData uri="http://schemas.openxmlformats.org/drawingml/2006/table">
            <a:tbl>
              <a:tblPr/>
              <a:tblGrid>
                <a:gridCol w="2132394">
                  <a:extLst>
                    <a:ext uri="{9D8B030D-6E8A-4147-A177-3AD203B41FA5}">
                      <a16:colId xmlns:a16="http://schemas.microsoft.com/office/drawing/2014/main" val="20000"/>
                    </a:ext>
                  </a:extLst>
                </a:gridCol>
                <a:gridCol w="5365858">
                  <a:extLst>
                    <a:ext uri="{9D8B030D-6E8A-4147-A177-3AD203B41FA5}">
                      <a16:colId xmlns:a16="http://schemas.microsoft.com/office/drawing/2014/main" val="20001"/>
                    </a:ext>
                  </a:extLst>
                </a:gridCol>
              </a:tblGrid>
              <a:tr h="463533">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Securable Object</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Parent (From Which It Inherits Permissions)</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5064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Site</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None.</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45064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List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Inherits permissions from the site.</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962166564"/>
                  </a:ext>
                </a:extLst>
              </a:tr>
              <a:tr h="45064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Library</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Inherits permissions from the site.</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758870153"/>
                  </a:ext>
                </a:extLst>
              </a:tr>
              <a:tr h="568474">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Folder, item, or document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kumimoji="0" lang="en-US" sz="1400" b="0" i="0" u="none" strike="noStrike" kern="1200" cap="none" normalizeH="0" baseline="0" dirty="0">
                          <a:ln>
                            <a:noFill/>
                          </a:ln>
                          <a:solidFill>
                            <a:schemeClr val="tx1"/>
                          </a:solidFill>
                          <a:effectLst/>
                          <a:latin typeface="+mn-lt"/>
                          <a:ea typeface="+mn-ea"/>
                          <a:cs typeface="Calibri"/>
                        </a:rPr>
                        <a:t>Inherits permissions from the list or library where they reside.</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168016816"/>
                  </a:ext>
                </a:extLst>
              </a:tr>
            </a:tbl>
          </a:graphicData>
        </a:graphic>
      </p:graphicFrame>
      <p:sp>
        <p:nvSpPr>
          <p:cNvPr id="6" name="Text Placeholder 12">
            <a:extLst>
              <a:ext uri="{FF2B5EF4-FFF2-40B4-BE49-F238E27FC236}">
                <a16:creationId xmlns:a16="http://schemas.microsoft.com/office/drawing/2014/main" id="{68685B71-7A69-03A8-7337-62DA77323EDA}"/>
              </a:ext>
            </a:extLst>
          </p:cNvPr>
          <p:cNvSpPr txBox="1">
            <a:spLocks/>
          </p:cNvSpPr>
          <p:nvPr/>
        </p:nvSpPr>
        <p:spPr>
          <a:xfrm>
            <a:off x="1042158" y="1214940"/>
            <a:ext cx="8662674" cy="533399"/>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Securable Objects:</a:t>
            </a:r>
            <a:r>
              <a:rPr lang="en-US" sz="1600" dirty="0"/>
              <a:t> Various types of items that users can specifically be granted permission to access.</a:t>
            </a:r>
          </a:p>
          <a:p>
            <a:endParaRPr lang="en-US" sz="1600" dirty="0"/>
          </a:p>
        </p:txBody>
      </p:sp>
      <p:grpSp>
        <p:nvGrpSpPr>
          <p:cNvPr id="15" name="Group 14">
            <a:extLst>
              <a:ext uri="{FF2B5EF4-FFF2-40B4-BE49-F238E27FC236}">
                <a16:creationId xmlns:a16="http://schemas.microsoft.com/office/drawing/2014/main" id="{C74F240D-F15C-D8E4-9215-8C510854EB08}"/>
              </a:ext>
            </a:extLst>
          </p:cNvPr>
          <p:cNvGrpSpPr/>
          <p:nvPr/>
        </p:nvGrpSpPr>
        <p:grpSpPr>
          <a:xfrm>
            <a:off x="8513450" y="1952742"/>
            <a:ext cx="3139712" cy="3798137"/>
            <a:chOff x="8946656" y="2908793"/>
            <a:chExt cx="3139712" cy="3798137"/>
          </a:xfrm>
        </p:grpSpPr>
        <p:pic>
          <p:nvPicPr>
            <p:cNvPr id="11" name="Picture 10">
              <a:extLst>
                <a:ext uri="{FF2B5EF4-FFF2-40B4-BE49-F238E27FC236}">
                  <a16:creationId xmlns:a16="http://schemas.microsoft.com/office/drawing/2014/main" id="{49AC6002-7287-E3E6-CB89-1B4330A1FF32}"/>
                </a:ext>
              </a:extLst>
            </p:cNvPr>
            <p:cNvPicPr>
              <a:picLocks noChangeAspect="1"/>
            </p:cNvPicPr>
            <p:nvPr/>
          </p:nvPicPr>
          <p:blipFill>
            <a:blip r:embed="rId2"/>
            <a:stretch>
              <a:fillRect/>
            </a:stretch>
          </p:blipFill>
          <p:spPr>
            <a:xfrm>
              <a:off x="8946656" y="2908793"/>
              <a:ext cx="3139712" cy="3798137"/>
            </a:xfrm>
            <a:prstGeom prst="rect">
              <a:avLst/>
            </a:prstGeom>
          </p:spPr>
        </p:pic>
        <p:sp>
          <p:nvSpPr>
            <p:cNvPr id="12" name="TextBox 11">
              <a:extLst>
                <a:ext uri="{FF2B5EF4-FFF2-40B4-BE49-F238E27FC236}">
                  <a16:creationId xmlns:a16="http://schemas.microsoft.com/office/drawing/2014/main" id="{1844ABDF-025F-4800-D87C-7EF64E70A36D}"/>
                </a:ext>
              </a:extLst>
            </p:cNvPr>
            <p:cNvSpPr txBox="1"/>
            <p:nvPr/>
          </p:nvSpPr>
          <p:spPr>
            <a:xfrm>
              <a:off x="10524974" y="3831167"/>
              <a:ext cx="1148841" cy="338554"/>
            </a:xfrm>
            <a:prstGeom prst="rect">
              <a:avLst/>
            </a:prstGeom>
            <a:noFill/>
            <a:scene3d>
              <a:camera prst="isometricOffAxis1Right">
                <a:rot lat="2280000" lon="19200000" rev="0"/>
              </a:camera>
              <a:lightRig rig="threePt" dir="t"/>
            </a:scene3d>
          </p:spPr>
          <p:txBody>
            <a:bodyPr wrap="none" rtlCol="0">
              <a:spAutoFit/>
            </a:bodyPr>
            <a:lstStyle/>
            <a:p>
              <a:r>
                <a:rPr lang="en-US" sz="1600" dirty="0">
                  <a:solidFill>
                    <a:schemeClr val="bg1">
                      <a:alpha val="50000"/>
                    </a:schemeClr>
                  </a:solidFill>
                </a:rPr>
                <a:t>SECURABLE</a:t>
              </a:r>
            </a:p>
          </p:txBody>
        </p:sp>
        <p:sp>
          <p:nvSpPr>
            <p:cNvPr id="14" name="TextBox 13">
              <a:extLst>
                <a:ext uri="{FF2B5EF4-FFF2-40B4-BE49-F238E27FC236}">
                  <a16:creationId xmlns:a16="http://schemas.microsoft.com/office/drawing/2014/main" id="{F93D443E-E825-D3D7-1646-DE91710F31C7}"/>
                </a:ext>
              </a:extLst>
            </p:cNvPr>
            <p:cNvSpPr txBox="1"/>
            <p:nvPr/>
          </p:nvSpPr>
          <p:spPr>
            <a:xfrm>
              <a:off x="10643511" y="4000682"/>
              <a:ext cx="900375" cy="338554"/>
            </a:xfrm>
            <a:prstGeom prst="rect">
              <a:avLst/>
            </a:prstGeom>
            <a:noFill/>
            <a:scene3d>
              <a:camera prst="isometricOffAxis1Right">
                <a:rot lat="2400000" lon="19200000" rev="0"/>
              </a:camera>
              <a:lightRig rig="threePt" dir="t"/>
            </a:scene3d>
          </p:spPr>
          <p:txBody>
            <a:bodyPr wrap="none" rtlCol="0">
              <a:spAutoFit/>
            </a:bodyPr>
            <a:lstStyle/>
            <a:p>
              <a:r>
                <a:rPr lang="en-US" sz="1600" dirty="0">
                  <a:solidFill>
                    <a:schemeClr val="bg1">
                      <a:alpha val="50000"/>
                    </a:schemeClr>
                  </a:solidFill>
                </a:rPr>
                <a:t>OBJECTS</a:t>
              </a:r>
            </a:p>
          </p:txBody>
        </p:sp>
      </p:grpSp>
      <p:pic>
        <p:nvPicPr>
          <p:cNvPr id="4" name="Picture 3" descr="Text&#10;&#10;Description automatically generated with low confidence">
            <a:extLst>
              <a:ext uri="{FF2B5EF4-FFF2-40B4-BE49-F238E27FC236}">
                <a16:creationId xmlns:a16="http://schemas.microsoft.com/office/drawing/2014/main" id="{419D2639-4F97-B402-BFA9-C9F51676A7EB}"/>
              </a:ext>
            </a:extLst>
          </p:cNvPr>
          <p:cNvPicPr>
            <a:picLocks noChangeAspect="1"/>
          </p:cNvPicPr>
          <p:nvPr/>
        </p:nvPicPr>
        <p:blipFill>
          <a:blip r:embed="rId3"/>
          <a:stretch>
            <a:fillRect/>
          </a:stretch>
        </p:blipFill>
        <p:spPr>
          <a:xfrm>
            <a:off x="329177" y="1167315"/>
            <a:ext cx="712981" cy="628650"/>
          </a:xfrm>
          <a:prstGeom prst="rect">
            <a:avLst/>
          </a:prstGeom>
        </p:spPr>
      </p:pic>
    </p:spTree>
    <p:extLst>
      <p:ext uri="{BB962C8B-B14F-4D97-AF65-F5344CB8AC3E}">
        <p14:creationId xmlns:p14="http://schemas.microsoft.com/office/powerpoint/2010/main" val="2576870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45AF99-4AD1-881B-E4A1-04F3A28505E6}"/>
              </a:ext>
            </a:extLst>
          </p:cNvPr>
          <p:cNvSpPr>
            <a:spLocks noGrp="1"/>
          </p:cNvSpPr>
          <p:nvPr>
            <p:ph type="sldNum" sz="quarter" idx="12"/>
          </p:nvPr>
        </p:nvSpPr>
        <p:spPr/>
        <p:txBody>
          <a:bodyPr/>
          <a:lstStyle/>
          <a:p>
            <a:fld id="{A8160BDD-7155-D744-B749-9730458604AD}" type="slidenum">
              <a:rPr lang="en-US" smtClean="0"/>
              <a:pPr/>
              <a:t>12</a:t>
            </a:fld>
            <a:endParaRPr lang="en-US" dirty="0"/>
          </a:p>
        </p:txBody>
      </p:sp>
      <p:sp>
        <p:nvSpPr>
          <p:cNvPr id="3" name="Title 2">
            <a:extLst>
              <a:ext uri="{FF2B5EF4-FFF2-40B4-BE49-F238E27FC236}">
                <a16:creationId xmlns:a16="http://schemas.microsoft.com/office/drawing/2014/main" id="{E94E195A-4139-2D6C-E154-921AF85553E1}"/>
              </a:ext>
            </a:extLst>
          </p:cNvPr>
          <p:cNvSpPr>
            <a:spLocks noGrp="1"/>
          </p:cNvSpPr>
          <p:nvPr>
            <p:ph type="title"/>
          </p:nvPr>
        </p:nvSpPr>
        <p:spPr/>
        <p:txBody>
          <a:bodyPr/>
          <a:lstStyle/>
          <a:p>
            <a:r>
              <a:rPr lang="en-US" dirty="0"/>
              <a:t>Permissions Inheritance</a:t>
            </a:r>
          </a:p>
        </p:txBody>
      </p:sp>
      <p:sp>
        <p:nvSpPr>
          <p:cNvPr id="4" name="Text Placeholder 3">
            <a:extLst>
              <a:ext uri="{FF2B5EF4-FFF2-40B4-BE49-F238E27FC236}">
                <a16:creationId xmlns:a16="http://schemas.microsoft.com/office/drawing/2014/main" id="{8C7C6F0E-61B3-D81B-6D49-F9D811E0B42D}"/>
              </a:ext>
            </a:extLst>
          </p:cNvPr>
          <p:cNvSpPr>
            <a:spLocks noGrp="1"/>
          </p:cNvSpPr>
          <p:nvPr>
            <p:ph type="body" sz="quarter" idx="13"/>
          </p:nvPr>
        </p:nvSpPr>
        <p:spPr>
          <a:xfrm>
            <a:off x="266494" y="1137470"/>
            <a:ext cx="11658600" cy="5149515"/>
          </a:xfrm>
        </p:spPr>
        <p:txBody>
          <a:bodyPr/>
          <a:lstStyle/>
          <a:p>
            <a:r>
              <a:rPr lang="en-US" dirty="0"/>
              <a:t>By default, securable objects inherit their permissions from their parent.</a:t>
            </a:r>
          </a:p>
          <a:p>
            <a:r>
              <a:rPr lang="en-US" dirty="0"/>
              <a:t>Stopping Inheritance</a:t>
            </a:r>
          </a:p>
          <a:p>
            <a:pPr lvl="1"/>
            <a:r>
              <a:rPr lang="en-US" dirty="0"/>
              <a:t>Assign new permissions to a securable object, stopping the flow</a:t>
            </a:r>
            <a:br>
              <a:rPr lang="en-US" dirty="0"/>
            </a:br>
            <a:r>
              <a:rPr lang="en-US" dirty="0"/>
              <a:t>of permissions from the parent object.</a:t>
            </a:r>
          </a:p>
          <a:p>
            <a:pPr lvl="1"/>
            <a:r>
              <a:rPr lang="en-US" dirty="0"/>
              <a:t>Can be performed by site owners and administrators.</a:t>
            </a:r>
          </a:p>
          <a:p>
            <a:pPr lvl="1"/>
            <a:r>
              <a:rPr lang="en-US" dirty="0"/>
              <a:t>Also known as "breaking inheritance," but doesn't really break anything. </a:t>
            </a:r>
            <a:br>
              <a:rPr lang="en-US" dirty="0"/>
            </a:br>
            <a:r>
              <a:rPr lang="en-US" dirty="0"/>
              <a:t>(It's just using SharePoint features as intended.)</a:t>
            </a:r>
          </a:p>
          <a:p>
            <a:pPr lvl="1"/>
            <a:r>
              <a:rPr lang="en-US" dirty="0"/>
              <a:t>Example: Putting tighter permissions on a team site's document library.</a:t>
            </a:r>
          </a:p>
          <a:p>
            <a:pPr lvl="1"/>
            <a:r>
              <a:rPr lang="en-US" dirty="0"/>
              <a:t>Makes site security slightly more complex.</a:t>
            </a:r>
          </a:p>
          <a:p>
            <a:r>
              <a:rPr lang="en-US" dirty="0"/>
              <a:t>Before you override the inheritance process:</a:t>
            </a:r>
          </a:p>
          <a:p>
            <a:pPr lvl="1"/>
            <a:r>
              <a:rPr lang="en-US" dirty="0"/>
              <a:t>Keep it simple – can you avoid creating unnecessary complexity?</a:t>
            </a:r>
          </a:p>
          <a:p>
            <a:pPr lvl="1"/>
            <a:r>
              <a:rPr lang="en-US" dirty="0"/>
              <a:t>For example, might it be simpler and more sensible to use another site </a:t>
            </a:r>
            <a:br>
              <a:rPr lang="en-US" dirty="0"/>
            </a:br>
            <a:r>
              <a:rPr lang="en-US" dirty="0"/>
              <a:t>specifically set up for items with more restrictive access?</a:t>
            </a:r>
          </a:p>
          <a:p>
            <a:pPr marL="0" indent="0">
              <a:buNone/>
            </a:pPr>
            <a:endParaRPr lang="en-US" sz="900" dirty="0"/>
          </a:p>
          <a:p>
            <a:pPr marL="0" indent="0">
              <a:buNone/>
            </a:pPr>
            <a:r>
              <a:rPr lang="en-US" dirty="0"/>
              <a:t>In some cases, when you find you need to provide numerous exceptions to inherited site permissions, </a:t>
            </a:r>
            <a:br>
              <a:rPr lang="en-US" dirty="0"/>
            </a:br>
            <a:r>
              <a:rPr lang="en-US" dirty="0"/>
              <a:t>it may be a symptom of not having divided up information across SharePoint sites in a way that reflects </a:t>
            </a:r>
            <a:br>
              <a:rPr lang="en-US" dirty="0"/>
            </a:br>
            <a:r>
              <a:rPr lang="en-US" dirty="0"/>
              <a:t>how users need to operate.</a:t>
            </a:r>
          </a:p>
        </p:txBody>
      </p:sp>
      <p:pic>
        <p:nvPicPr>
          <p:cNvPr id="9" name="Picture 8">
            <a:extLst>
              <a:ext uri="{FF2B5EF4-FFF2-40B4-BE49-F238E27FC236}">
                <a16:creationId xmlns:a16="http://schemas.microsoft.com/office/drawing/2014/main" id="{CB0DD92C-E222-7079-66E3-D1C21A2E95D0}"/>
              </a:ext>
            </a:extLst>
          </p:cNvPr>
          <p:cNvPicPr>
            <a:picLocks noChangeAspect="1"/>
          </p:cNvPicPr>
          <p:nvPr/>
        </p:nvPicPr>
        <p:blipFill>
          <a:blip r:embed="rId2"/>
          <a:stretch>
            <a:fillRect/>
          </a:stretch>
        </p:blipFill>
        <p:spPr>
          <a:xfrm>
            <a:off x="8678439" y="2771638"/>
            <a:ext cx="881089" cy="1073604"/>
          </a:xfrm>
          <a:prstGeom prst="rect">
            <a:avLst/>
          </a:prstGeom>
        </p:spPr>
      </p:pic>
      <p:pic>
        <p:nvPicPr>
          <p:cNvPr id="5" name="Picture 4">
            <a:extLst>
              <a:ext uri="{FF2B5EF4-FFF2-40B4-BE49-F238E27FC236}">
                <a16:creationId xmlns:a16="http://schemas.microsoft.com/office/drawing/2014/main" id="{1B2D4386-F31A-5FE0-460C-2C62CFCDF4F6}"/>
              </a:ext>
            </a:extLst>
          </p:cNvPr>
          <p:cNvPicPr>
            <a:picLocks noChangeAspect="1"/>
          </p:cNvPicPr>
          <p:nvPr/>
        </p:nvPicPr>
        <p:blipFill rotWithShape="1">
          <a:blip r:embed="rId3"/>
          <a:srcRect t="5609" b="8542"/>
          <a:stretch/>
        </p:blipFill>
        <p:spPr>
          <a:xfrm rot="19539605">
            <a:off x="9861339" y="3390324"/>
            <a:ext cx="875270" cy="656452"/>
          </a:xfrm>
          <a:prstGeom prst="rect">
            <a:avLst/>
          </a:prstGeom>
        </p:spPr>
      </p:pic>
      <p:pic>
        <p:nvPicPr>
          <p:cNvPr id="10" name="Picture 9">
            <a:extLst>
              <a:ext uri="{FF2B5EF4-FFF2-40B4-BE49-F238E27FC236}">
                <a16:creationId xmlns:a16="http://schemas.microsoft.com/office/drawing/2014/main" id="{9131E241-9CB4-79F8-6F9E-D392DB52D182}"/>
              </a:ext>
            </a:extLst>
          </p:cNvPr>
          <p:cNvPicPr>
            <a:picLocks noChangeAspect="1"/>
          </p:cNvPicPr>
          <p:nvPr/>
        </p:nvPicPr>
        <p:blipFill>
          <a:blip r:embed="rId4"/>
          <a:stretch>
            <a:fillRect/>
          </a:stretch>
        </p:blipFill>
        <p:spPr>
          <a:xfrm rot="965339">
            <a:off x="10875778" y="3982116"/>
            <a:ext cx="540738" cy="775804"/>
          </a:xfrm>
          <a:prstGeom prst="rect">
            <a:avLst/>
          </a:prstGeom>
          <a:effectLst>
            <a:outerShdw blurRad="50800" dist="38100" dir="2700000" algn="tl" rotWithShape="0">
              <a:prstClr val="black">
                <a:alpha val="40000"/>
              </a:prstClr>
            </a:outerShdw>
          </a:effectLst>
        </p:spPr>
      </p:pic>
      <p:pic>
        <p:nvPicPr>
          <p:cNvPr id="19" name="Picture 18">
            <a:extLst>
              <a:ext uri="{FF2B5EF4-FFF2-40B4-BE49-F238E27FC236}">
                <a16:creationId xmlns:a16="http://schemas.microsoft.com/office/drawing/2014/main" id="{F11B862D-3E93-9F61-A278-68713AC115E9}"/>
              </a:ext>
            </a:extLst>
          </p:cNvPr>
          <p:cNvPicPr>
            <a:picLocks noChangeAspect="1"/>
          </p:cNvPicPr>
          <p:nvPr/>
        </p:nvPicPr>
        <p:blipFill>
          <a:blip r:embed="rId5"/>
          <a:stretch>
            <a:fillRect/>
          </a:stretch>
        </p:blipFill>
        <p:spPr>
          <a:xfrm>
            <a:off x="7532354" y="1873300"/>
            <a:ext cx="1088730" cy="2330719"/>
          </a:xfrm>
          <a:prstGeom prst="rect">
            <a:avLst/>
          </a:prstGeom>
        </p:spPr>
      </p:pic>
      <p:pic>
        <p:nvPicPr>
          <p:cNvPr id="18" name="Picture 17">
            <a:extLst>
              <a:ext uri="{FF2B5EF4-FFF2-40B4-BE49-F238E27FC236}">
                <a16:creationId xmlns:a16="http://schemas.microsoft.com/office/drawing/2014/main" id="{82AE9998-458F-EAEB-7319-D14D757A61F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578"/>
          <a:stretch/>
        </p:blipFill>
        <p:spPr>
          <a:xfrm flipH="1">
            <a:off x="7244720" y="3478179"/>
            <a:ext cx="881088" cy="856770"/>
          </a:xfrm>
          <a:prstGeom prst="rect">
            <a:avLst/>
          </a:prstGeom>
        </p:spPr>
      </p:pic>
      <p:sp>
        <p:nvSpPr>
          <p:cNvPr id="20" name="Rounded Rectangle 143">
            <a:extLst>
              <a:ext uri="{FF2B5EF4-FFF2-40B4-BE49-F238E27FC236}">
                <a16:creationId xmlns:a16="http://schemas.microsoft.com/office/drawing/2014/main" id="{04214807-7610-2B49-0E1D-BA87EEE285A6}"/>
              </a:ext>
            </a:extLst>
          </p:cNvPr>
          <p:cNvSpPr/>
          <p:nvPr/>
        </p:nvSpPr>
        <p:spPr>
          <a:xfrm>
            <a:off x="8069099" y="1946778"/>
            <a:ext cx="883948" cy="285220"/>
          </a:xfrm>
          <a:prstGeom prst="roundRect">
            <a:avLst>
              <a:gd name="adj" fmla="val 19056"/>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Site</a:t>
            </a:r>
          </a:p>
        </p:txBody>
      </p:sp>
      <p:sp>
        <p:nvSpPr>
          <p:cNvPr id="21" name="Rounded Rectangle 143">
            <a:extLst>
              <a:ext uri="{FF2B5EF4-FFF2-40B4-BE49-F238E27FC236}">
                <a16:creationId xmlns:a16="http://schemas.microsoft.com/office/drawing/2014/main" id="{F7BE11DA-31F7-CA24-DAC0-F2D327ED7634}"/>
              </a:ext>
            </a:extLst>
          </p:cNvPr>
          <p:cNvSpPr/>
          <p:nvPr/>
        </p:nvSpPr>
        <p:spPr>
          <a:xfrm>
            <a:off x="9038905" y="2559179"/>
            <a:ext cx="883948" cy="285220"/>
          </a:xfrm>
          <a:prstGeom prst="roundRect">
            <a:avLst>
              <a:gd name="adj" fmla="val 19056"/>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Library</a:t>
            </a:r>
          </a:p>
        </p:txBody>
      </p:sp>
      <p:sp>
        <p:nvSpPr>
          <p:cNvPr id="22" name="Rounded Rectangle 143">
            <a:extLst>
              <a:ext uri="{FF2B5EF4-FFF2-40B4-BE49-F238E27FC236}">
                <a16:creationId xmlns:a16="http://schemas.microsoft.com/office/drawing/2014/main" id="{0C097610-421F-8CD5-D129-375184C307B0}"/>
              </a:ext>
            </a:extLst>
          </p:cNvPr>
          <p:cNvSpPr/>
          <p:nvPr/>
        </p:nvSpPr>
        <p:spPr>
          <a:xfrm>
            <a:off x="9972810" y="3113855"/>
            <a:ext cx="883948" cy="285220"/>
          </a:xfrm>
          <a:prstGeom prst="roundRect">
            <a:avLst>
              <a:gd name="adj" fmla="val 19056"/>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Folder</a:t>
            </a:r>
          </a:p>
        </p:txBody>
      </p:sp>
      <p:sp>
        <p:nvSpPr>
          <p:cNvPr id="23" name="Rounded Rectangle 143">
            <a:extLst>
              <a:ext uri="{FF2B5EF4-FFF2-40B4-BE49-F238E27FC236}">
                <a16:creationId xmlns:a16="http://schemas.microsoft.com/office/drawing/2014/main" id="{D183E06B-9276-2A0A-B01C-08915CD852EA}"/>
              </a:ext>
            </a:extLst>
          </p:cNvPr>
          <p:cNvSpPr/>
          <p:nvPr/>
        </p:nvSpPr>
        <p:spPr>
          <a:xfrm>
            <a:off x="10920498" y="3727801"/>
            <a:ext cx="883948" cy="285220"/>
          </a:xfrm>
          <a:prstGeom prst="roundRect">
            <a:avLst>
              <a:gd name="adj" fmla="val 19056"/>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File</a:t>
            </a:r>
          </a:p>
        </p:txBody>
      </p:sp>
      <p:pic>
        <p:nvPicPr>
          <p:cNvPr id="25" name="Picture 24">
            <a:extLst>
              <a:ext uri="{FF2B5EF4-FFF2-40B4-BE49-F238E27FC236}">
                <a16:creationId xmlns:a16="http://schemas.microsoft.com/office/drawing/2014/main" id="{835308B6-0219-7A25-F419-CC68908C4946}"/>
              </a:ext>
            </a:extLst>
          </p:cNvPr>
          <p:cNvPicPr>
            <a:picLocks noChangeAspect="1"/>
          </p:cNvPicPr>
          <p:nvPr/>
        </p:nvPicPr>
        <p:blipFill>
          <a:blip r:embed="rId7"/>
          <a:stretch>
            <a:fillRect/>
          </a:stretch>
        </p:blipFill>
        <p:spPr>
          <a:xfrm>
            <a:off x="9040211" y="2139252"/>
            <a:ext cx="554784" cy="417653"/>
          </a:xfrm>
          <a:prstGeom prst="rect">
            <a:avLst/>
          </a:prstGeom>
        </p:spPr>
      </p:pic>
      <p:sp>
        <p:nvSpPr>
          <p:cNvPr id="28" name="TextBox 27">
            <a:extLst>
              <a:ext uri="{FF2B5EF4-FFF2-40B4-BE49-F238E27FC236}">
                <a16:creationId xmlns:a16="http://schemas.microsoft.com/office/drawing/2014/main" id="{364690E7-08D9-E5AC-6CF7-3E31682C7155}"/>
              </a:ext>
            </a:extLst>
          </p:cNvPr>
          <p:cNvSpPr txBox="1"/>
          <p:nvPr/>
        </p:nvSpPr>
        <p:spPr>
          <a:xfrm>
            <a:off x="8942208" y="1893880"/>
            <a:ext cx="654346" cy="261610"/>
          </a:xfrm>
          <a:prstGeom prst="rect">
            <a:avLst/>
          </a:prstGeom>
          <a:noFill/>
        </p:spPr>
        <p:txBody>
          <a:bodyPr wrap="none" rtlCol="0">
            <a:spAutoFit/>
          </a:bodyPr>
          <a:lstStyle/>
          <a:p>
            <a:r>
              <a:rPr lang="en-US" sz="1100" dirty="0"/>
              <a:t>Can Edit</a:t>
            </a:r>
          </a:p>
        </p:txBody>
      </p:sp>
      <p:sp>
        <p:nvSpPr>
          <p:cNvPr id="29" name="TextBox 28">
            <a:extLst>
              <a:ext uri="{FF2B5EF4-FFF2-40B4-BE49-F238E27FC236}">
                <a16:creationId xmlns:a16="http://schemas.microsoft.com/office/drawing/2014/main" id="{38D18553-3098-CB80-199A-774A11E86CE4}"/>
              </a:ext>
            </a:extLst>
          </p:cNvPr>
          <p:cNvSpPr txBox="1"/>
          <p:nvPr/>
        </p:nvSpPr>
        <p:spPr>
          <a:xfrm>
            <a:off x="9887922" y="2491678"/>
            <a:ext cx="654346" cy="261610"/>
          </a:xfrm>
          <a:prstGeom prst="rect">
            <a:avLst/>
          </a:prstGeom>
          <a:noFill/>
        </p:spPr>
        <p:txBody>
          <a:bodyPr wrap="none" rtlCol="0">
            <a:spAutoFit/>
          </a:bodyPr>
          <a:lstStyle/>
          <a:p>
            <a:r>
              <a:rPr lang="en-US" sz="1100" dirty="0"/>
              <a:t>Can Edit</a:t>
            </a:r>
          </a:p>
        </p:txBody>
      </p:sp>
      <p:sp>
        <p:nvSpPr>
          <p:cNvPr id="30" name="TextBox 29">
            <a:extLst>
              <a:ext uri="{FF2B5EF4-FFF2-40B4-BE49-F238E27FC236}">
                <a16:creationId xmlns:a16="http://schemas.microsoft.com/office/drawing/2014/main" id="{0411DE05-52D7-1457-A141-9B2F351FE628}"/>
              </a:ext>
            </a:extLst>
          </p:cNvPr>
          <p:cNvSpPr txBox="1"/>
          <p:nvPr/>
        </p:nvSpPr>
        <p:spPr>
          <a:xfrm>
            <a:off x="10808672" y="3042704"/>
            <a:ext cx="654346" cy="261610"/>
          </a:xfrm>
          <a:prstGeom prst="rect">
            <a:avLst/>
          </a:prstGeom>
          <a:noFill/>
        </p:spPr>
        <p:txBody>
          <a:bodyPr wrap="none" rtlCol="0">
            <a:spAutoFit/>
          </a:bodyPr>
          <a:lstStyle/>
          <a:p>
            <a:r>
              <a:rPr lang="en-US" sz="1100" dirty="0"/>
              <a:t>Can Edit</a:t>
            </a:r>
          </a:p>
        </p:txBody>
      </p:sp>
      <p:sp>
        <p:nvSpPr>
          <p:cNvPr id="31" name="TextBox 30">
            <a:extLst>
              <a:ext uri="{FF2B5EF4-FFF2-40B4-BE49-F238E27FC236}">
                <a16:creationId xmlns:a16="http://schemas.microsoft.com/office/drawing/2014/main" id="{332A3F07-C107-2B1F-C32E-E0D29B296A25}"/>
              </a:ext>
            </a:extLst>
          </p:cNvPr>
          <p:cNvSpPr txBox="1"/>
          <p:nvPr/>
        </p:nvSpPr>
        <p:spPr>
          <a:xfrm>
            <a:off x="11442403" y="4068242"/>
            <a:ext cx="654346" cy="261610"/>
          </a:xfrm>
          <a:prstGeom prst="rect">
            <a:avLst/>
          </a:prstGeom>
          <a:noFill/>
        </p:spPr>
        <p:txBody>
          <a:bodyPr wrap="none" rtlCol="0">
            <a:spAutoFit/>
          </a:bodyPr>
          <a:lstStyle/>
          <a:p>
            <a:r>
              <a:rPr lang="en-US" sz="1100" dirty="0"/>
              <a:t>Can Edit</a:t>
            </a:r>
          </a:p>
        </p:txBody>
      </p:sp>
      <p:pic>
        <p:nvPicPr>
          <p:cNvPr id="6" name="Picture 5">
            <a:extLst>
              <a:ext uri="{FF2B5EF4-FFF2-40B4-BE49-F238E27FC236}">
                <a16:creationId xmlns:a16="http://schemas.microsoft.com/office/drawing/2014/main" id="{2A71DF26-49C1-D8B2-D1B0-C0ECEDC3ADD6}"/>
              </a:ext>
            </a:extLst>
          </p:cNvPr>
          <p:cNvPicPr>
            <a:picLocks noChangeAspect="1"/>
          </p:cNvPicPr>
          <p:nvPr/>
        </p:nvPicPr>
        <p:blipFill>
          <a:blip r:embed="rId7"/>
          <a:stretch>
            <a:fillRect/>
          </a:stretch>
        </p:blipFill>
        <p:spPr>
          <a:xfrm>
            <a:off x="9990340" y="2726004"/>
            <a:ext cx="554784" cy="417653"/>
          </a:xfrm>
          <a:prstGeom prst="rect">
            <a:avLst/>
          </a:prstGeom>
        </p:spPr>
      </p:pic>
      <p:pic>
        <p:nvPicPr>
          <p:cNvPr id="7" name="Picture 6">
            <a:extLst>
              <a:ext uri="{FF2B5EF4-FFF2-40B4-BE49-F238E27FC236}">
                <a16:creationId xmlns:a16="http://schemas.microsoft.com/office/drawing/2014/main" id="{E6BE85F7-2656-2097-A626-03B0178EA0CB}"/>
              </a:ext>
            </a:extLst>
          </p:cNvPr>
          <p:cNvPicPr>
            <a:picLocks noChangeAspect="1"/>
          </p:cNvPicPr>
          <p:nvPr/>
        </p:nvPicPr>
        <p:blipFill>
          <a:blip r:embed="rId7"/>
          <a:stretch>
            <a:fillRect/>
          </a:stretch>
        </p:blipFill>
        <p:spPr>
          <a:xfrm>
            <a:off x="10911541" y="3331503"/>
            <a:ext cx="554784" cy="417653"/>
          </a:xfrm>
          <a:prstGeom prst="rect">
            <a:avLst/>
          </a:prstGeom>
        </p:spPr>
      </p:pic>
    </p:spTree>
    <p:extLst>
      <p:ext uri="{BB962C8B-B14F-4D97-AF65-F5344CB8AC3E}">
        <p14:creationId xmlns:p14="http://schemas.microsoft.com/office/powerpoint/2010/main" val="4236034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B8B8A0-78FB-85A4-685F-18C20A6DE1C0}"/>
              </a:ext>
            </a:extLst>
          </p:cNvPr>
          <p:cNvSpPr>
            <a:spLocks noGrp="1"/>
          </p:cNvSpPr>
          <p:nvPr>
            <p:ph type="title"/>
          </p:nvPr>
        </p:nvSpPr>
        <p:spPr/>
        <p:txBody>
          <a:bodyPr/>
          <a:lstStyle/>
          <a:p>
            <a:r>
              <a:rPr lang="en-US" dirty="0"/>
              <a:t>Active Directory Groups</a:t>
            </a:r>
          </a:p>
        </p:txBody>
      </p:sp>
      <p:sp>
        <p:nvSpPr>
          <p:cNvPr id="2" name="Slide Number Placeholder 1">
            <a:extLst>
              <a:ext uri="{FF2B5EF4-FFF2-40B4-BE49-F238E27FC236}">
                <a16:creationId xmlns:a16="http://schemas.microsoft.com/office/drawing/2014/main" id="{F00D8FCF-8E43-6BD3-B87F-3BAEB07B5D72}"/>
              </a:ext>
            </a:extLst>
          </p:cNvPr>
          <p:cNvSpPr>
            <a:spLocks noGrp="1"/>
          </p:cNvSpPr>
          <p:nvPr>
            <p:ph type="sldNum" sz="quarter" idx="12"/>
          </p:nvPr>
        </p:nvSpPr>
        <p:spPr/>
        <p:txBody>
          <a:bodyPr/>
          <a:lstStyle/>
          <a:p>
            <a:fld id="{A8160BDD-7155-D744-B749-9730458604AD}" type="slidenum">
              <a:rPr lang="en-US" smtClean="0"/>
              <a:pPr/>
              <a:t>13</a:t>
            </a:fld>
            <a:endParaRPr lang="en-US" dirty="0"/>
          </a:p>
        </p:txBody>
      </p:sp>
      <p:pic>
        <p:nvPicPr>
          <p:cNvPr id="8" name="Picture 7">
            <a:extLst>
              <a:ext uri="{FF2B5EF4-FFF2-40B4-BE49-F238E27FC236}">
                <a16:creationId xmlns:a16="http://schemas.microsoft.com/office/drawing/2014/main" id="{309CAA8F-5386-0C9D-36C4-FEB397E6202C}"/>
              </a:ext>
            </a:extLst>
          </p:cNvPr>
          <p:cNvPicPr>
            <a:picLocks noChangeAspect="1"/>
          </p:cNvPicPr>
          <p:nvPr/>
        </p:nvPicPr>
        <p:blipFill rotWithShape="1">
          <a:blip r:embed="rId3"/>
          <a:srcRect b="20521"/>
          <a:stretch/>
        </p:blipFill>
        <p:spPr>
          <a:xfrm>
            <a:off x="2690224" y="1825830"/>
            <a:ext cx="7256051" cy="4213020"/>
          </a:xfrm>
          <a:prstGeom prst="rect">
            <a:avLst/>
          </a:prstGeom>
        </p:spPr>
      </p:pic>
      <p:sp>
        <p:nvSpPr>
          <p:cNvPr id="6" name="Text Placeholder 12">
            <a:extLst>
              <a:ext uri="{FF2B5EF4-FFF2-40B4-BE49-F238E27FC236}">
                <a16:creationId xmlns:a16="http://schemas.microsoft.com/office/drawing/2014/main" id="{24D24125-0FA7-7C66-0C70-4C32DB2FA843}"/>
              </a:ext>
            </a:extLst>
          </p:cNvPr>
          <p:cNvSpPr txBox="1">
            <a:spLocks/>
          </p:cNvSpPr>
          <p:nvPr/>
        </p:nvSpPr>
        <p:spPr>
          <a:xfrm>
            <a:off x="976397" y="1111632"/>
            <a:ext cx="8606007" cy="61675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Active Directory (AD):</a:t>
            </a:r>
            <a:r>
              <a:rPr lang="en-US" sz="1600" dirty="0"/>
              <a:t> The service that Microsoft provides to control users' access to a network and the resources on that network. </a:t>
            </a:r>
          </a:p>
        </p:txBody>
      </p:sp>
      <p:grpSp>
        <p:nvGrpSpPr>
          <p:cNvPr id="13" name="BORDERS_AND_FADERS">
            <a:extLst>
              <a:ext uri="{FF2B5EF4-FFF2-40B4-BE49-F238E27FC236}">
                <a16:creationId xmlns:a16="http://schemas.microsoft.com/office/drawing/2014/main" id="{A9FCEFAC-51D2-3568-944D-329504FD6A6A}"/>
              </a:ext>
            </a:extLst>
          </p:cNvPr>
          <p:cNvGrpSpPr/>
          <p:nvPr/>
        </p:nvGrpSpPr>
        <p:grpSpPr>
          <a:xfrm>
            <a:off x="2677524" y="1813130"/>
            <a:ext cx="7281451" cy="4238420"/>
            <a:chOff x="2455274" y="1990930"/>
            <a:chExt cx="7281451" cy="4238420"/>
          </a:xfrm>
        </p:grpSpPr>
        <p:sp>
          <p:nvSpPr>
            <p:cNvPr id="9" name="BORDER_TOP">
              <a:extLst>
                <a:ext uri="{FF2B5EF4-FFF2-40B4-BE49-F238E27FC236}">
                  <a16:creationId xmlns:a16="http://schemas.microsoft.com/office/drawing/2014/main" id="{AD2862E3-9F01-E405-5987-6DED89DC3666}"/>
                </a:ext>
              </a:extLst>
            </p:cNvPr>
            <p:cNvSpPr/>
            <p:nvPr/>
          </p:nvSpPr>
          <p:spPr>
            <a:xfrm>
              <a:off x="2455274" y="1990930"/>
              <a:ext cx="7281451"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 name="BORDER_LEFT">
              <a:extLst>
                <a:ext uri="{FF2B5EF4-FFF2-40B4-BE49-F238E27FC236}">
                  <a16:creationId xmlns:a16="http://schemas.microsoft.com/office/drawing/2014/main" id="{E011E510-D45C-E584-F0E1-E0D75C85CF6F}"/>
                </a:ext>
              </a:extLst>
            </p:cNvPr>
            <p:cNvSpPr/>
            <p:nvPr/>
          </p:nvSpPr>
          <p:spPr>
            <a:xfrm>
              <a:off x="2455274" y="1990930"/>
              <a:ext cx="12700" cy="423842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2" name="BORDER_RIGHT">
              <a:extLst>
                <a:ext uri="{FF2B5EF4-FFF2-40B4-BE49-F238E27FC236}">
                  <a16:creationId xmlns:a16="http://schemas.microsoft.com/office/drawing/2014/main" id="{6851A277-78F6-BC44-9981-8AED32056ED1}"/>
                </a:ext>
              </a:extLst>
            </p:cNvPr>
            <p:cNvSpPr/>
            <p:nvPr/>
          </p:nvSpPr>
          <p:spPr>
            <a:xfrm>
              <a:off x="9724025" y="1990930"/>
              <a:ext cx="12700" cy="423842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1" name="FADER_BOTTOM">
              <a:extLst>
                <a:ext uri="{FF2B5EF4-FFF2-40B4-BE49-F238E27FC236}">
                  <a16:creationId xmlns:a16="http://schemas.microsoft.com/office/drawing/2014/main" id="{08648502-A685-CFAF-E628-74AB8E5112BC}"/>
                </a:ext>
              </a:extLst>
            </p:cNvPr>
            <p:cNvSpPr/>
            <p:nvPr/>
          </p:nvSpPr>
          <p:spPr>
            <a:xfrm>
              <a:off x="2455274" y="6003924"/>
              <a:ext cx="7281451" cy="225426"/>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sp>
        <p:nvSpPr>
          <p:cNvPr id="14" name="Rectangle 13">
            <a:extLst>
              <a:ext uri="{FF2B5EF4-FFF2-40B4-BE49-F238E27FC236}">
                <a16:creationId xmlns:a16="http://schemas.microsoft.com/office/drawing/2014/main" id="{6C0A61C2-01FD-6F99-DFB1-241F506C64FC}"/>
              </a:ext>
            </a:extLst>
          </p:cNvPr>
          <p:cNvSpPr/>
          <p:nvPr/>
        </p:nvSpPr>
        <p:spPr>
          <a:xfrm>
            <a:off x="6438604" y="4265614"/>
            <a:ext cx="119359" cy="118269"/>
          </a:xfrm>
          <a:prstGeom prst="rect">
            <a:avLst/>
          </a:prstGeom>
          <a:solidFill>
            <a:srgbClr val="FFFFF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Line 300">
            <a:extLst>
              <a:ext uri="{FF2B5EF4-FFF2-40B4-BE49-F238E27FC236}">
                <a16:creationId xmlns:a16="http://schemas.microsoft.com/office/drawing/2014/main" id="{E455F748-C1FC-3DF0-67E2-DC9105C63AE1}"/>
              </a:ext>
            </a:extLst>
          </p:cNvPr>
          <p:cNvSpPr>
            <a:spLocks noChangeShapeType="1"/>
          </p:cNvSpPr>
          <p:nvPr/>
        </p:nvSpPr>
        <p:spPr bwMode="auto">
          <a:xfrm flipH="1">
            <a:off x="6554174" y="4326142"/>
            <a:ext cx="1856000" cy="0"/>
          </a:xfrm>
          <a:prstGeom prst="line">
            <a:avLst/>
          </a:prstGeom>
          <a:noFill/>
          <a:ln w="19050" cap="rnd">
            <a:solidFill>
              <a:srgbClr val="000000"/>
            </a:solidFill>
            <a:round/>
            <a:headEnd/>
            <a:tailEnd type="triangle" w="med" len="med"/>
          </a:ln>
          <a:effectLst>
            <a:glow rad="25400">
              <a:schemeClr val="bg1"/>
            </a:glow>
          </a:effectLst>
          <a:extLst>
            <a:ext uri="{909E8E84-426E-40dd-AFC4-6F175D3DCCD1}">
              <a14:hiddenFill xmlns="" xmlns:a14="http://schemas.microsoft.com/office/drawing/2010/main">
                <a:noFill/>
              </a14:hiddenFill>
            </a:ext>
          </a:extLst>
        </p:spPr>
        <p:txBody>
          <a:bodyPr/>
          <a:lstStyle/>
          <a:p>
            <a:pPr defTabSz="914400"/>
            <a:endParaRPr lang="en-US" kern="0" dirty="0">
              <a:solidFill>
                <a:sysClr val="windowText" lastClr="000000"/>
              </a:solidFill>
            </a:endParaRPr>
          </a:p>
        </p:txBody>
      </p:sp>
      <p:sp>
        <p:nvSpPr>
          <p:cNvPr id="16" name="Rounded Rectangle 143">
            <a:extLst>
              <a:ext uri="{FF2B5EF4-FFF2-40B4-BE49-F238E27FC236}">
                <a16:creationId xmlns:a16="http://schemas.microsoft.com/office/drawing/2014/main" id="{2146C1B0-2E1E-E82F-F750-76A0ED1E1833}"/>
              </a:ext>
            </a:extLst>
          </p:cNvPr>
          <p:cNvSpPr/>
          <p:nvPr/>
        </p:nvSpPr>
        <p:spPr>
          <a:xfrm>
            <a:off x="8350034" y="4016372"/>
            <a:ext cx="2779115" cy="616752"/>
          </a:xfrm>
          <a:prstGeom prst="roundRect">
            <a:avLst>
              <a:gd name="adj" fmla="val 15738"/>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FFFFFF"/>
                </a:solidFill>
                <a:effectLst/>
                <a:uLnTx/>
                <a:uFillTx/>
                <a:latin typeface="Calibri"/>
                <a:ea typeface="+mn-ea"/>
                <a:cs typeface="Calibri"/>
              </a:rPr>
              <a:t>Adding an Active Directory Group to a SharePoint Group</a:t>
            </a:r>
          </a:p>
        </p:txBody>
      </p:sp>
      <p:pic>
        <p:nvPicPr>
          <p:cNvPr id="4" name="Picture 3" descr="Text&#10;&#10;Description automatically generated with low confidence">
            <a:extLst>
              <a:ext uri="{FF2B5EF4-FFF2-40B4-BE49-F238E27FC236}">
                <a16:creationId xmlns:a16="http://schemas.microsoft.com/office/drawing/2014/main" id="{6CF10755-5B5F-062E-953D-DEBB2E160E73}"/>
              </a:ext>
            </a:extLst>
          </p:cNvPr>
          <p:cNvPicPr>
            <a:picLocks noChangeAspect="1"/>
          </p:cNvPicPr>
          <p:nvPr/>
        </p:nvPicPr>
        <p:blipFill>
          <a:blip r:embed="rId4"/>
          <a:stretch>
            <a:fillRect/>
          </a:stretch>
        </p:blipFill>
        <p:spPr>
          <a:xfrm>
            <a:off x="253088" y="1114150"/>
            <a:ext cx="712981" cy="628650"/>
          </a:xfrm>
          <a:prstGeom prst="rect">
            <a:avLst/>
          </a:prstGeom>
        </p:spPr>
      </p:pic>
    </p:spTree>
    <p:custDataLst>
      <p:tags r:id="rId1"/>
    </p:custDataLst>
    <p:extLst>
      <p:ext uri="{BB962C8B-B14F-4D97-AF65-F5344CB8AC3E}">
        <p14:creationId xmlns:p14="http://schemas.microsoft.com/office/powerpoint/2010/main" val="121131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Rounded Corners 36">
            <a:extLst>
              <a:ext uri="{FF2B5EF4-FFF2-40B4-BE49-F238E27FC236}">
                <a16:creationId xmlns:a16="http://schemas.microsoft.com/office/drawing/2014/main" id="{D5F822C7-7E63-2CC2-D589-755E2796C245}"/>
              </a:ext>
            </a:extLst>
          </p:cNvPr>
          <p:cNvSpPr/>
          <p:nvPr/>
        </p:nvSpPr>
        <p:spPr>
          <a:xfrm>
            <a:off x="617680" y="1031631"/>
            <a:ext cx="10907570" cy="1466126"/>
          </a:xfrm>
          <a:prstGeom prst="roundRect">
            <a:avLst>
              <a:gd name="adj" fmla="val 8438"/>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 name="Slide Number Placeholder 1">
            <a:extLst>
              <a:ext uri="{FF2B5EF4-FFF2-40B4-BE49-F238E27FC236}">
                <a16:creationId xmlns:a16="http://schemas.microsoft.com/office/drawing/2014/main" id="{53A3B6B0-E688-C534-02B8-195D58132A47}"/>
              </a:ext>
            </a:extLst>
          </p:cNvPr>
          <p:cNvSpPr>
            <a:spLocks noGrp="1"/>
          </p:cNvSpPr>
          <p:nvPr>
            <p:ph type="sldNum" sz="quarter" idx="12"/>
          </p:nvPr>
        </p:nvSpPr>
        <p:spPr/>
        <p:txBody>
          <a:bodyPr/>
          <a:lstStyle/>
          <a:p>
            <a:fld id="{A8160BDD-7155-D744-B749-9730458604AD}" type="slidenum">
              <a:rPr lang="en-US" smtClean="0"/>
              <a:pPr/>
              <a:t>14</a:t>
            </a:fld>
            <a:endParaRPr lang="en-US" dirty="0"/>
          </a:p>
        </p:txBody>
      </p:sp>
      <p:sp>
        <p:nvSpPr>
          <p:cNvPr id="3" name="Title 2">
            <a:extLst>
              <a:ext uri="{FF2B5EF4-FFF2-40B4-BE49-F238E27FC236}">
                <a16:creationId xmlns:a16="http://schemas.microsoft.com/office/drawing/2014/main" id="{9EE7B225-DFC1-21DB-07C5-BFFEE403F2D1}"/>
              </a:ext>
            </a:extLst>
          </p:cNvPr>
          <p:cNvSpPr>
            <a:spLocks noGrp="1"/>
          </p:cNvSpPr>
          <p:nvPr>
            <p:ph type="title"/>
          </p:nvPr>
        </p:nvSpPr>
        <p:spPr/>
        <p:txBody>
          <a:bodyPr/>
          <a:lstStyle/>
          <a:p>
            <a:r>
              <a:rPr lang="en-US" dirty="0"/>
              <a:t>What to Use Permissions For</a:t>
            </a:r>
          </a:p>
        </p:txBody>
      </p:sp>
      <p:sp>
        <p:nvSpPr>
          <p:cNvPr id="4" name="Text Placeholder 3">
            <a:extLst>
              <a:ext uri="{FF2B5EF4-FFF2-40B4-BE49-F238E27FC236}">
                <a16:creationId xmlns:a16="http://schemas.microsoft.com/office/drawing/2014/main" id="{CE5FFB9C-83FA-111A-00B3-C2215CFF0EA2}"/>
              </a:ext>
            </a:extLst>
          </p:cNvPr>
          <p:cNvSpPr>
            <a:spLocks noGrp="1"/>
          </p:cNvSpPr>
          <p:nvPr>
            <p:ph type="body" sz="quarter" idx="13"/>
          </p:nvPr>
        </p:nvSpPr>
        <p:spPr>
          <a:xfrm>
            <a:off x="617680" y="989856"/>
            <a:ext cx="7462259" cy="1515902"/>
          </a:xfrm>
        </p:spPr>
        <p:txBody>
          <a:bodyPr/>
          <a:lstStyle/>
          <a:p>
            <a:r>
              <a:rPr lang="en-US" b="1" dirty="0"/>
              <a:t>Make information available to everyone</a:t>
            </a:r>
            <a:r>
              <a:rPr lang="en-US" dirty="0"/>
              <a:t>.</a:t>
            </a:r>
          </a:p>
          <a:p>
            <a:pPr lvl="1"/>
            <a:r>
              <a:rPr lang="en-US" dirty="0"/>
              <a:t>Example: Publishing site for company holiday schedules, cafeteria menus </a:t>
            </a:r>
            <a:br>
              <a:rPr lang="en-US" dirty="0"/>
            </a:br>
            <a:r>
              <a:rPr lang="en-US" dirty="0"/>
              <a:t>and prices, employee handbook, etc.</a:t>
            </a:r>
          </a:p>
          <a:p>
            <a:pPr lvl="2"/>
            <a:r>
              <a:rPr lang="en-US" dirty="0"/>
              <a:t>Visitors group includes Everyone. Then entire organization can access.</a:t>
            </a:r>
          </a:p>
          <a:p>
            <a:pPr lvl="2"/>
            <a:r>
              <a:rPr lang="en-US" dirty="0"/>
              <a:t>Members group in publishing sites typically has few users (limits who can revise content).</a:t>
            </a:r>
          </a:p>
        </p:txBody>
      </p:sp>
      <p:grpSp>
        <p:nvGrpSpPr>
          <p:cNvPr id="49" name="Group 48">
            <a:extLst>
              <a:ext uri="{FF2B5EF4-FFF2-40B4-BE49-F238E27FC236}">
                <a16:creationId xmlns:a16="http://schemas.microsoft.com/office/drawing/2014/main" id="{F2829188-78F2-45BF-840D-A2B0E4027CD2}"/>
              </a:ext>
            </a:extLst>
          </p:cNvPr>
          <p:cNvGrpSpPr/>
          <p:nvPr/>
        </p:nvGrpSpPr>
        <p:grpSpPr>
          <a:xfrm>
            <a:off x="8290598" y="1076533"/>
            <a:ext cx="3158131" cy="1410440"/>
            <a:chOff x="7018055" y="-1881268"/>
            <a:chExt cx="3230845" cy="1442915"/>
          </a:xfrm>
        </p:grpSpPr>
        <p:grpSp>
          <p:nvGrpSpPr>
            <p:cNvPr id="48" name="Group 47">
              <a:extLst>
                <a:ext uri="{FF2B5EF4-FFF2-40B4-BE49-F238E27FC236}">
                  <a16:creationId xmlns:a16="http://schemas.microsoft.com/office/drawing/2014/main" id="{67FA314A-279B-B66C-801D-F91D79668F13}"/>
                </a:ext>
              </a:extLst>
            </p:cNvPr>
            <p:cNvGrpSpPr/>
            <p:nvPr/>
          </p:nvGrpSpPr>
          <p:grpSpPr>
            <a:xfrm>
              <a:off x="7018055" y="-1816588"/>
              <a:ext cx="3230845" cy="1378235"/>
              <a:chOff x="7018055" y="-1816588"/>
              <a:chExt cx="3230845" cy="1378235"/>
            </a:xfrm>
          </p:grpSpPr>
          <p:pic>
            <p:nvPicPr>
              <p:cNvPr id="19" name="Picture 18">
                <a:extLst>
                  <a:ext uri="{FF2B5EF4-FFF2-40B4-BE49-F238E27FC236}">
                    <a16:creationId xmlns:a16="http://schemas.microsoft.com/office/drawing/2014/main" id="{6DBE5AEA-0B21-4080-874D-79E531ADBA2A}"/>
                  </a:ext>
                </a:extLst>
              </p:cNvPr>
              <p:cNvPicPr>
                <a:picLocks noChangeAspect="1"/>
              </p:cNvPicPr>
              <p:nvPr/>
            </p:nvPicPr>
            <p:blipFill>
              <a:blip r:embed="rId2"/>
              <a:stretch>
                <a:fillRect/>
              </a:stretch>
            </p:blipFill>
            <p:spPr>
              <a:xfrm flipH="1">
                <a:off x="8486583" y="-1799822"/>
                <a:ext cx="1762317" cy="1361469"/>
              </a:xfrm>
              <a:prstGeom prst="rect">
                <a:avLst/>
              </a:prstGeom>
            </p:spPr>
          </p:pic>
          <p:sp>
            <p:nvSpPr>
              <p:cNvPr id="20" name="Rectangle 19">
                <a:extLst>
                  <a:ext uri="{FF2B5EF4-FFF2-40B4-BE49-F238E27FC236}">
                    <a16:creationId xmlns:a16="http://schemas.microsoft.com/office/drawing/2014/main" id="{8BDD3515-D9FB-3A88-4DB6-7D4AA82C1342}"/>
                  </a:ext>
                </a:extLst>
              </p:cNvPr>
              <p:cNvSpPr/>
              <p:nvPr/>
            </p:nvSpPr>
            <p:spPr>
              <a:xfrm rot="200480" flipH="1">
                <a:off x="7018055" y="-1816588"/>
                <a:ext cx="1530381" cy="297366"/>
              </a:xfrm>
              <a:prstGeom prst="rect">
                <a:avLst/>
              </a:prstGeom>
            </p:spPr>
            <p:txBody>
              <a:bodyPr wrap="none">
                <a:spAutoFit/>
              </a:bodyPr>
              <a:lstStyle/>
              <a:p>
                <a:r>
                  <a:rPr lang="en-US" sz="1050" dirty="0">
                    <a:solidFill>
                      <a:srgbClr val="000000"/>
                    </a:solidFill>
                    <a:effectLst>
                      <a:glow rad="25400">
                        <a:schemeClr val="tx2">
                          <a:alpha val="16000"/>
                        </a:schemeClr>
                      </a:glow>
                    </a:effectLst>
                    <a:latin typeface="Courier New" panose="02070309020205020404" pitchFamily="49" charset="0"/>
                    <a:cs typeface="Courier New" panose="02070309020205020404" pitchFamily="49" charset="0"/>
                  </a:rPr>
                  <a:t>Hey, Everyone!</a:t>
                </a:r>
              </a:p>
            </p:txBody>
          </p:sp>
        </p:grpSp>
        <p:cxnSp>
          <p:nvCxnSpPr>
            <p:cNvPr id="16" name="Straight Connector 15">
              <a:extLst>
                <a:ext uri="{FF2B5EF4-FFF2-40B4-BE49-F238E27FC236}">
                  <a16:creationId xmlns:a16="http://schemas.microsoft.com/office/drawing/2014/main" id="{306D44FA-2355-D7B3-6F03-F916B4540972}"/>
                </a:ext>
              </a:extLst>
            </p:cNvPr>
            <p:cNvCxnSpPr/>
            <p:nvPr/>
          </p:nvCxnSpPr>
          <p:spPr>
            <a:xfrm flipH="1" flipV="1">
              <a:off x="7927688" y="-1881268"/>
              <a:ext cx="690090" cy="188206"/>
            </a:xfrm>
            <a:prstGeom prst="line">
              <a:avLst/>
            </a:prstGeom>
            <a:ln w="19050">
              <a:solidFill>
                <a:srgbClr val="FF812A"/>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7A1D64C3-8C24-5BFF-E79B-8F6ED7C1384C}"/>
                </a:ext>
              </a:extLst>
            </p:cNvPr>
            <p:cNvCxnSpPr>
              <a:cxnSpLocks/>
            </p:cNvCxnSpPr>
            <p:nvPr/>
          </p:nvCxnSpPr>
          <p:spPr>
            <a:xfrm flipH="1">
              <a:off x="7864954" y="-1320377"/>
              <a:ext cx="751358" cy="87319"/>
            </a:xfrm>
            <a:prstGeom prst="line">
              <a:avLst/>
            </a:prstGeom>
            <a:ln w="19050">
              <a:solidFill>
                <a:srgbClr val="FF812A"/>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2B77D347-7FD3-9EBE-ADDE-19B1574FEFE7}"/>
                </a:ext>
              </a:extLst>
            </p:cNvPr>
            <p:cNvCxnSpPr>
              <a:cxnSpLocks/>
            </p:cNvCxnSpPr>
            <p:nvPr/>
          </p:nvCxnSpPr>
          <p:spPr>
            <a:xfrm flipH="1" flipV="1">
              <a:off x="7333401" y="-1567115"/>
              <a:ext cx="1251296" cy="61879"/>
            </a:xfrm>
            <a:prstGeom prst="line">
              <a:avLst/>
            </a:prstGeom>
            <a:ln w="19050">
              <a:solidFill>
                <a:srgbClr val="FF812A"/>
              </a:solidFill>
            </a:ln>
            <a:effectLst/>
          </p:spPr>
          <p:style>
            <a:lnRef idx="2">
              <a:schemeClr val="accent1"/>
            </a:lnRef>
            <a:fillRef idx="0">
              <a:schemeClr val="accent1"/>
            </a:fillRef>
            <a:effectRef idx="1">
              <a:schemeClr val="accent1"/>
            </a:effectRef>
            <a:fontRef idx="minor">
              <a:schemeClr val="tx1"/>
            </a:fontRef>
          </p:style>
        </p:cxnSp>
      </p:grpSp>
      <p:grpSp>
        <p:nvGrpSpPr>
          <p:cNvPr id="46" name="Group 45">
            <a:extLst>
              <a:ext uri="{FF2B5EF4-FFF2-40B4-BE49-F238E27FC236}">
                <a16:creationId xmlns:a16="http://schemas.microsoft.com/office/drawing/2014/main" id="{416D692D-F918-464B-B728-D2DC63B0D03B}"/>
              </a:ext>
            </a:extLst>
          </p:cNvPr>
          <p:cNvGrpSpPr/>
          <p:nvPr/>
        </p:nvGrpSpPr>
        <p:grpSpPr>
          <a:xfrm>
            <a:off x="633940" y="4975407"/>
            <a:ext cx="10984379" cy="1496765"/>
            <a:chOff x="773640" y="5052045"/>
            <a:chExt cx="10984379" cy="1496765"/>
          </a:xfrm>
        </p:grpSpPr>
        <p:sp>
          <p:nvSpPr>
            <p:cNvPr id="45" name="Rectangle: Rounded Corners 44">
              <a:extLst>
                <a:ext uri="{FF2B5EF4-FFF2-40B4-BE49-F238E27FC236}">
                  <a16:creationId xmlns:a16="http://schemas.microsoft.com/office/drawing/2014/main" id="{D1BAFA0D-FBCB-31E0-3965-551F20ACA3EF}"/>
                </a:ext>
              </a:extLst>
            </p:cNvPr>
            <p:cNvSpPr/>
            <p:nvPr/>
          </p:nvSpPr>
          <p:spPr>
            <a:xfrm>
              <a:off x="774700" y="5069966"/>
              <a:ext cx="10890251" cy="1466126"/>
            </a:xfrm>
            <a:prstGeom prst="roundRect">
              <a:avLst>
                <a:gd name="adj" fmla="val 8438"/>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8" name="TextBox 27">
              <a:extLst>
                <a:ext uri="{FF2B5EF4-FFF2-40B4-BE49-F238E27FC236}">
                  <a16:creationId xmlns:a16="http://schemas.microsoft.com/office/drawing/2014/main" id="{D431F90D-EDAA-F75B-7CE5-BA581E056BB4}"/>
                </a:ext>
              </a:extLst>
            </p:cNvPr>
            <p:cNvSpPr txBox="1"/>
            <p:nvPr/>
          </p:nvSpPr>
          <p:spPr>
            <a:xfrm>
              <a:off x="1874107" y="5800938"/>
              <a:ext cx="857158" cy="338554"/>
            </a:xfrm>
            <a:prstGeom prst="rect">
              <a:avLst/>
            </a:prstGeom>
            <a:noFill/>
          </p:spPr>
          <p:txBody>
            <a:bodyPr wrap="none" rtlCol="0">
              <a:spAutoFit/>
            </a:bodyPr>
            <a:lstStyle/>
            <a:p>
              <a:r>
                <a:rPr lang="en-US" sz="1600" b="1" dirty="0">
                  <a:solidFill>
                    <a:schemeClr val="tx1">
                      <a:alpha val="44000"/>
                    </a:schemeClr>
                  </a:solidFill>
                </a:rPr>
                <a:t>SEARCH</a:t>
              </a:r>
            </a:p>
          </p:txBody>
        </p:sp>
        <p:sp>
          <p:nvSpPr>
            <p:cNvPr id="24" name="Text Placeholder 3">
              <a:extLst>
                <a:ext uri="{FF2B5EF4-FFF2-40B4-BE49-F238E27FC236}">
                  <a16:creationId xmlns:a16="http://schemas.microsoft.com/office/drawing/2014/main" id="{57884A24-6B14-459A-64B1-C2593AFF5605}"/>
                </a:ext>
              </a:extLst>
            </p:cNvPr>
            <p:cNvSpPr txBox="1">
              <a:spLocks/>
            </p:cNvSpPr>
            <p:nvPr/>
          </p:nvSpPr>
          <p:spPr>
            <a:xfrm>
              <a:off x="2575919" y="5052045"/>
              <a:ext cx="9182100" cy="1379140"/>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Limit what shows up in a user's search results</a:t>
              </a:r>
              <a:r>
                <a:rPr lang="en-US" dirty="0"/>
                <a:t>. </a:t>
              </a:r>
            </a:p>
            <a:p>
              <a:pPr lvl="1"/>
              <a:r>
                <a:rPr lang="en-US" dirty="0"/>
                <a:t>SharePoint search results only show items a user can access.</a:t>
              </a:r>
            </a:p>
            <a:p>
              <a:pPr lvl="1"/>
              <a:r>
                <a:rPr lang="en-US" dirty="0"/>
                <a:t>Even if it's not necessary to keep some documents private, there is a benefit to limiting access to them.</a:t>
              </a:r>
            </a:p>
            <a:p>
              <a:pPr lvl="2"/>
              <a:r>
                <a:rPr lang="en-US" dirty="0"/>
                <a:t>Users won't have to wade through extraneous documents they don't use or </a:t>
              </a:r>
              <a:br>
                <a:rPr lang="en-US" dirty="0"/>
              </a:br>
              <a:r>
                <a:rPr lang="en-US" dirty="0"/>
                <a:t>need to see when they're searching for documents they do need to see.</a:t>
              </a:r>
            </a:p>
          </p:txBody>
        </p:sp>
        <p:pic>
          <p:nvPicPr>
            <p:cNvPr id="30" name="Picture 29">
              <a:extLst>
                <a:ext uri="{FF2B5EF4-FFF2-40B4-BE49-F238E27FC236}">
                  <a16:creationId xmlns:a16="http://schemas.microsoft.com/office/drawing/2014/main" id="{2057861E-77C8-B983-872B-543CE173759C}"/>
                </a:ext>
              </a:extLst>
            </p:cNvPr>
            <p:cNvPicPr>
              <a:picLocks noChangeAspect="1"/>
            </p:cNvPicPr>
            <p:nvPr/>
          </p:nvPicPr>
          <p:blipFill>
            <a:blip r:embed="rId3"/>
            <a:stretch>
              <a:fillRect/>
            </a:stretch>
          </p:blipFill>
          <p:spPr>
            <a:xfrm rot="520698">
              <a:off x="773640" y="5108725"/>
              <a:ext cx="2112124" cy="1440085"/>
            </a:xfrm>
            <a:prstGeom prst="rect">
              <a:avLst/>
            </a:prstGeom>
          </p:spPr>
        </p:pic>
      </p:grpSp>
      <p:grpSp>
        <p:nvGrpSpPr>
          <p:cNvPr id="40" name="Group 39">
            <a:extLst>
              <a:ext uri="{FF2B5EF4-FFF2-40B4-BE49-F238E27FC236}">
                <a16:creationId xmlns:a16="http://schemas.microsoft.com/office/drawing/2014/main" id="{781B1242-8134-2D34-4B6C-8F56F4C9989E}"/>
              </a:ext>
            </a:extLst>
          </p:cNvPr>
          <p:cNvGrpSpPr/>
          <p:nvPr/>
        </p:nvGrpSpPr>
        <p:grpSpPr>
          <a:xfrm>
            <a:off x="617680" y="2587003"/>
            <a:ext cx="10907570" cy="1515902"/>
            <a:chOff x="415417" y="2644153"/>
            <a:chExt cx="10907570" cy="1515902"/>
          </a:xfrm>
        </p:grpSpPr>
        <p:sp>
          <p:nvSpPr>
            <p:cNvPr id="38" name="Rectangle: Rounded Corners 37">
              <a:extLst>
                <a:ext uri="{FF2B5EF4-FFF2-40B4-BE49-F238E27FC236}">
                  <a16:creationId xmlns:a16="http://schemas.microsoft.com/office/drawing/2014/main" id="{AF893FD6-6EDF-1D9B-EE48-A92DCF4AE177}"/>
                </a:ext>
              </a:extLst>
            </p:cNvPr>
            <p:cNvSpPr/>
            <p:nvPr/>
          </p:nvSpPr>
          <p:spPr>
            <a:xfrm>
              <a:off x="415417" y="2673350"/>
              <a:ext cx="10907570" cy="1409700"/>
            </a:xfrm>
            <a:prstGeom prst="roundRect">
              <a:avLst>
                <a:gd name="adj" fmla="val 8438"/>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13" name="Picture 12">
              <a:extLst>
                <a:ext uri="{FF2B5EF4-FFF2-40B4-BE49-F238E27FC236}">
                  <a16:creationId xmlns:a16="http://schemas.microsoft.com/office/drawing/2014/main" id="{7BA63374-3948-8F57-B1C8-1F814BA4EBFF}"/>
                </a:ext>
              </a:extLst>
            </p:cNvPr>
            <p:cNvPicPr>
              <a:picLocks noChangeAspect="1"/>
            </p:cNvPicPr>
            <p:nvPr/>
          </p:nvPicPr>
          <p:blipFill>
            <a:blip r:embed="rId4"/>
            <a:stretch>
              <a:fillRect/>
            </a:stretch>
          </p:blipFill>
          <p:spPr>
            <a:xfrm>
              <a:off x="690034" y="2728723"/>
              <a:ext cx="1165103" cy="1248324"/>
            </a:xfrm>
            <a:prstGeom prst="rect">
              <a:avLst/>
            </a:prstGeom>
            <a:solidFill>
              <a:srgbClr val="FFFFFF">
                <a:shade val="85000"/>
              </a:srgbClr>
            </a:solidFill>
            <a:ln w="9842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2" name="Text Placeholder 3">
              <a:extLst>
                <a:ext uri="{FF2B5EF4-FFF2-40B4-BE49-F238E27FC236}">
                  <a16:creationId xmlns:a16="http://schemas.microsoft.com/office/drawing/2014/main" id="{0D033FED-12C1-0B88-5582-D47B1DFF01AF}"/>
                </a:ext>
              </a:extLst>
            </p:cNvPr>
            <p:cNvSpPr txBox="1">
              <a:spLocks/>
            </p:cNvSpPr>
            <p:nvPr/>
          </p:nvSpPr>
          <p:spPr>
            <a:xfrm>
              <a:off x="1854200" y="2644153"/>
              <a:ext cx="8661400" cy="1515902"/>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Limit information to a select few</a:t>
              </a:r>
              <a:r>
                <a:rPr lang="en-US" dirty="0"/>
                <a:t>. </a:t>
              </a:r>
            </a:p>
            <a:p>
              <a:pPr lvl="1"/>
              <a:r>
                <a:rPr lang="en-US" dirty="0"/>
                <a:t>Example: Team site for a project team to see and modify resources used within the project.</a:t>
              </a:r>
            </a:p>
            <a:p>
              <a:pPr lvl="2"/>
              <a:r>
                <a:rPr lang="en-US" dirty="0"/>
                <a:t>Members group includes only the people working on a particular project.</a:t>
              </a:r>
            </a:p>
            <a:p>
              <a:pPr lvl="2"/>
              <a:r>
                <a:rPr lang="en-US" dirty="0"/>
                <a:t>As project team members change, use site permissions to adjust who can access project resources.</a:t>
              </a:r>
            </a:p>
            <a:p>
              <a:pPr lvl="2"/>
              <a:r>
                <a:rPr lang="en-US" dirty="0"/>
                <a:t>Team sites often have no Visitors.</a:t>
              </a:r>
            </a:p>
          </p:txBody>
        </p:sp>
      </p:grpSp>
      <p:grpSp>
        <p:nvGrpSpPr>
          <p:cNvPr id="43" name="Group 42">
            <a:extLst>
              <a:ext uri="{FF2B5EF4-FFF2-40B4-BE49-F238E27FC236}">
                <a16:creationId xmlns:a16="http://schemas.microsoft.com/office/drawing/2014/main" id="{D18DA5CF-C10E-5A2E-6CDB-62650213304F}"/>
              </a:ext>
            </a:extLst>
          </p:cNvPr>
          <p:cNvGrpSpPr/>
          <p:nvPr/>
        </p:nvGrpSpPr>
        <p:grpSpPr>
          <a:xfrm>
            <a:off x="635000" y="4120155"/>
            <a:ext cx="10890250" cy="743946"/>
            <a:chOff x="1982232" y="4139205"/>
            <a:chExt cx="10890250" cy="743946"/>
          </a:xfrm>
        </p:grpSpPr>
        <p:sp>
          <p:nvSpPr>
            <p:cNvPr id="41" name="Rectangle: Rounded Corners 40">
              <a:extLst>
                <a:ext uri="{FF2B5EF4-FFF2-40B4-BE49-F238E27FC236}">
                  <a16:creationId xmlns:a16="http://schemas.microsoft.com/office/drawing/2014/main" id="{2D868750-B910-5338-936F-8968D26357D6}"/>
                </a:ext>
              </a:extLst>
            </p:cNvPr>
            <p:cNvSpPr/>
            <p:nvPr/>
          </p:nvSpPr>
          <p:spPr>
            <a:xfrm>
              <a:off x="1982232" y="4153707"/>
              <a:ext cx="10890250" cy="729444"/>
            </a:xfrm>
            <a:prstGeom prst="roundRect">
              <a:avLst>
                <a:gd name="adj" fmla="val 13435"/>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3" name="Text Placeholder 3">
              <a:extLst>
                <a:ext uri="{FF2B5EF4-FFF2-40B4-BE49-F238E27FC236}">
                  <a16:creationId xmlns:a16="http://schemas.microsoft.com/office/drawing/2014/main" id="{B95D640F-3AD6-96A0-0F8D-804DAEDD59EF}"/>
                </a:ext>
              </a:extLst>
            </p:cNvPr>
            <p:cNvSpPr txBox="1">
              <a:spLocks/>
            </p:cNvSpPr>
            <p:nvPr/>
          </p:nvSpPr>
          <p:spPr>
            <a:xfrm>
              <a:off x="1996447" y="4322082"/>
              <a:ext cx="10280650" cy="460854"/>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Hide draft information in a list or library</a:t>
              </a:r>
              <a:r>
                <a:rPr lang="en-US" dirty="0"/>
                <a:t> so it can only be seen by those who need to create and review it.</a:t>
              </a:r>
            </a:p>
          </p:txBody>
        </p:sp>
        <p:pic>
          <p:nvPicPr>
            <p:cNvPr id="2052" name="Picture 4">
              <a:extLst>
                <a:ext uri="{FF2B5EF4-FFF2-40B4-BE49-F238E27FC236}">
                  <a16:creationId xmlns:a16="http://schemas.microsoft.com/office/drawing/2014/main" id="{AE9115E1-A784-6480-B281-7FEC25C2039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158" t="10352" r="28133" b="23289"/>
            <a:stretch/>
          </p:blipFill>
          <p:spPr bwMode="auto">
            <a:xfrm rot="280219">
              <a:off x="12267355" y="4139205"/>
              <a:ext cx="479796" cy="691348"/>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58195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7AF146-1601-6500-EF9B-4004B27C18BE}"/>
              </a:ext>
            </a:extLst>
          </p:cNvPr>
          <p:cNvSpPr>
            <a:spLocks noGrp="1"/>
          </p:cNvSpPr>
          <p:nvPr>
            <p:ph type="sldNum" sz="quarter" idx="12"/>
          </p:nvPr>
        </p:nvSpPr>
        <p:spPr/>
        <p:txBody>
          <a:bodyPr/>
          <a:lstStyle/>
          <a:p>
            <a:fld id="{A8160BDD-7155-D744-B749-9730458604AD}" type="slidenum">
              <a:rPr lang="en-US" smtClean="0"/>
              <a:pPr/>
              <a:t>15</a:t>
            </a:fld>
            <a:endParaRPr lang="en-US" dirty="0"/>
          </a:p>
        </p:txBody>
      </p:sp>
      <p:sp>
        <p:nvSpPr>
          <p:cNvPr id="3" name="Title 2">
            <a:extLst>
              <a:ext uri="{FF2B5EF4-FFF2-40B4-BE49-F238E27FC236}">
                <a16:creationId xmlns:a16="http://schemas.microsoft.com/office/drawing/2014/main" id="{FB4E94E0-544A-F146-AD2F-D2A674968E0A}"/>
              </a:ext>
            </a:extLst>
          </p:cNvPr>
          <p:cNvSpPr>
            <a:spLocks noGrp="1"/>
          </p:cNvSpPr>
          <p:nvPr>
            <p:ph type="title"/>
          </p:nvPr>
        </p:nvSpPr>
        <p:spPr/>
        <p:txBody>
          <a:bodyPr/>
          <a:lstStyle/>
          <a:p>
            <a:r>
              <a:rPr lang="en-US" dirty="0"/>
              <a:t>Assign Permissions and Roles</a:t>
            </a:r>
          </a:p>
        </p:txBody>
      </p:sp>
      <p:sp>
        <p:nvSpPr>
          <p:cNvPr id="4" name="Text Placeholder 3">
            <a:extLst>
              <a:ext uri="{FF2B5EF4-FFF2-40B4-BE49-F238E27FC236}">
                <a16:creationId xmlns:a16="http://schemas.microsoft.com/office/drawing/2014/main" id="{2E6A64B1-76DF-620E-5321-37B70D7CA720}"/>
              </a:ext>
            </a:extLst>
          </p:cNvPr>
          <p:cNvSpPr>
            <a:spLocks noGrp="1"/>
          </p:cNvSpPr>
          <p:nvPr>
            <p:ph type="body" sz="quarter" idx="13"/>
          </p:nvPr>
        </p:nvSpPr>
        <p:spPr/>
        <p:txBody>
          <a:bodyPr/>
          <a:lstStyle/>
          <a:p>
            <a:r>
              <a:rPr lang="en-US" dirty="0"/>
              <a:t>When assigning permissions and roles: </a:t>
            </a:r>
          </a:p>
          <a:p>
            <a:pPr lvl="1"/>
            <a:r>
              <a:rPr lang="en-US" b="1" dirty="0"/>
              <a:t>Take advantage of the Owners, Members, and Visitors groups</a:t>
            </a:r>
            <a:r>
              <a:rPr lang="en-US" dirty="0"/>
              <a:t>.</a:t>
            </a:r>
          </a:p>
          <a:p>
            <a:pPr lvl="2"/>
            <a:r>
              <a:rPr lang="en-US" dirty="0"/>
              <a:t>They often provide adequate flexibility for controlling access.</a:t>
            </a:r>
          </a:p>
          <a:p>
            <a:pPr lvl="2"/>
            <a:r>
              <a:rPr lang="en-US" dirty="0"/>
              <a:t>It’s a common pattern, familiar to other SharePoint site owners and administrators.</a:t>
            </a:r>
          </a:p>
          <a:p>
            <a:pPr lvl="2"/>
            <a:r>
              <a:rPr lang="en-US" dirty="0"/>
              <a:t>If you do need to change the default permissions assigned to these groups, do so cautiously and with good reason.</a:t>
            </a:r>
          </a:p>
          <a:p>
            <a:pPr lvl="3"/>
            <a:r>
              <a:rPr lang="en-US" dirty="0"/>
              <a:t>Example: Members group has “Edit” access by default.</a:t>
            </a:r>
          </a:p>
          <a:p>
            <a:pPr lvl="4"/>
            <a:r>
              <a:rPr lang="en-US" dirty="0"/>
              <a:t>To prevent Members group from modifying the structure of lists or libraries, you could change </a:t>
            </a:r>
            <a:br>
              <a:rPr lang="en-US" dirty="0"/>
            </a:br>
            <a:r>
              <a:rPr lang="en-US" dirty="0"/>
              <a:t>Member access to "Contribute".</a:t>
            </a:r>
          </a:p>
          <a:p>
            <a:pPr lvl="4"/>
            <a:r>
              <a:rPr lang="en-US" dirty="0"/>
              <a:t>Members will be able to contribute content but not change the structure of lists or libraries.</a:t>
            </a:r>
          </a:p>
          <a:p>
            <a:pPr lvl="1"/>
            <a:r>
              <a:rPr lang="en-US" b="1" dirty="0"/>
              <a:t>Consider assigning one or two other users who you trust to the Owner group for your sites</a:t>
            </a:r>
            <a:r>
              <a:rPr lang="en-US" dirty="0"/>
              <a:t>.</a:t>
            </a:r>
          </a:p>
          <a:p>
            <a:pPr lvl="2"/>
            <a:r>
              <a:rPr lang="en-US" dirty="0"/>
              <a:t>Enables others in your organization to fill in for you, when you're not available.</a:t>
            </a:r>
          </a:p>
          <a:p>
            <a:pPr lvl="2"/>
            <a:r>
              <a:rPr lang="en-US" dirty="0"/>
              <a:t>Don't assign too many owners as it can create confusion.</a:t>
            </a:r>
          </a:p>
          <a:p>
            <a:pPr lvl="2"/>
            <a:r>
              <a:rPr lang="en-US" dirty="0"/>
              <a:t>SharePoint administrators are not automatically in Owners, although they can assign </a:t>
            </a:r>
            <a:br>
              <a:rPr lang="en-US" dirty="0"/>
            </a:br>
            <a:r>
              <a:rPr lang="en-US" dirty="0"/>
              <a:t>themselves or another user to the Owners group for any site.</a:t>
            </a:r>
          </a:p>
          <a:p>
            <a:pPr lvl="1"/>
            <a:r>
              <a:rPr lang="en-US" b="1" dirty="0"/>
              <a:t>Consider assigning the Owners group to be the owner of the Owners, Members, and Visitors groups</a:t>
            </a:r>
            <a:r>
              <a:rPr lang="en-US" dirty="0"/>
              <a:t>.</a:t>
            </a:r>
          </a:p>
          <a:p>
            <a:pPr lvl="2"/>
            <a:r>
              <a:rPr lang="en-US" dirty="0"/>
              <a:t>By default, SharePoint assigns the person who actually created the site to be the owner for these groups. </a:t>
            </a:r>
          </a:p>
          <a:p>
            <a:pPr lvl="2"/>
            <a:r>
              <a:rPr lang="en-US" dirty="0"/>
              <a:t>If the original site owner leaves, the remaining members of Site Owners won't be able to change settings for these groups.</a:t>
            </a:r>
          </a:p>
          <a:p>
            <a:pPr lvl="2"/>
            <a:r>
              <a:rPr lang="en-US" dirty="0"/>
              <a:t>They would have to involve the SharePoint Administrator or Global Administrator. </a:t>
            </a:r>
          </a:p>
          <a:p>
            <a:pPr lvl="2"/>
            <a:r>
              <a:rPr lang="en-US" dirty="0"/>
              <a:t>By assigning the Owners group to be the owner of these groups, anyone in the Owners group will be able to change settings of the groups themselves.</a:t>
            </a:r>
          </a:p>
        </p:txBody>
      </p:sp>
      <p:grpSp>
        <p:nvGrpSpPr>
          <p:cNvPr id="10" name="Group 9">
            <a:extLst>
              <a:ext uri="{FF2B5EF4-FFF2-40B4-BE49-F238E27FC236}">
                <a16:creationId xmlns:a16="http://schemas.microsoft.com/office/drawing/2014/main" id="{1638DAD7-7988-4B85-486D-D7DB75D9BAA0}"/>
              </a:ext>
            </a:extLst>
          </p:cNvPr>
          <p:cNvGrpSpPr/>
          <p:nvPr/>
        </p:nvGrpSpPr>
        <p:grpSpPr>
          <a:xfrm>
            <a:off x="9516721" y="1272674"/>
            <a:ext cx="2422191" cy="4160582"/>
            <a:chOff x="9602926" y="1171074"/>
            <a:chExt cx="2422191" cy="4160582"/>
          </a:xfrm>
        </p:grpSpPr>
        <p:pic>
          <p:nvPicPr>
            <p:cNvPr id="1026" name="Picture 2">
              <a:extLst>
                <a:ext uri="{FF2B5EF4-FFF2-40B4-BE49-F238E27FC236}">
                  <a16:creationId xmlns:a16="http://schemas.microsoft.com/office/drawing/2014/main" id="{CFAFED20-1E7E-C964-B606-28E308FC0A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02926" y="1171074"/>
              <a:ext cx="2422191" cy="4160582"/>
            </a:xfrm>
            <a:prstGeom prst="ellipse">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117CE4F-AAF8-B1A7-6BFB-93E86A98471E}"/>
                </a:ext>
              </a:extLst>
            </p:cNvPr>
            <p:cNvSpPr txBox="1"/>
            <p:nvPr/>
          </p:nvSpPr>
          <p:spPr>
            <a:xfrm rot="2847914">
              <a:off x="10924324" y="3331290"/>
              <a:ext cx="933269" cy="246221"/>
            </a:xfrm>
            <a:prstGeom prst="rect">
              <a:avLst/>
            </a:prstGeom>
            <a:noFill/>
          </p:spPr>
          <p:txBody>
            <a:bodyPr wrap="none" rtlCol="0">
              <a:spAutoFit/>
            </a:bodyPr>
            <a:lstStyle/>
            <a:p>
              <a:r>
                <a:rPr lang="en-US" sz="1000" spc="70" dirty="0">
                  <a:solidFill>
                    <a:schemeClr val="bg1">
                      <a:alpha val="72000"/>
                    </a:schemeClr>
                  </a:solidFill>
                  <a:effectLst>
                    <a:glow rad="127000">
                      <a:schemeClr val="tx1">
                        <a:alpha val="48000"/>
                      </a:schemeClr>
                    </a:glow>
                  </a:effectLst>
                </a:rPr>
                <a:t>SITE OWNER</a:t>
              </a:r>
            </a:p>
          </p:txBody>
        </p:sp>
      </p:grpSp>
    </p:spTree>
    <p:extLst>
      <p:ext uri="{BB962C8B-B14F-4D97-AF65-F5344CB8AC3E}">
        <p14:creationId xmlns:p14="http://schemas.microsoft.com/office/powerpoint/2010/main" val="31569563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921CC9-F2E0-92BB-03B1-BBF49D86C971}"/>
              </a:ext>
            </a:extLst>
          </p:cNvPr>
          <p:cNvSpPr>
            <a:spLocks noGrp="1"/>
          </p:cNvSpPr>
          <p:nvPr>
            <p:ph type="sldNum" sz="quarter" idx="12"/>
          </p:nvPr>
        </p:nvSpPr>
        <p:spPr/>
        <p:txBody>
          <a:bodyPr/>
          <a:lstStyle/>
          <a:p>
            <a:fld id="{A8160BDD-7155-D744-B749-9730458604AD}" type="slidenum">
              <a:rPr lang="en-US" smtClean="0"/>
              <a:pPr/>
              <a:t>16</a:t>
            </a:fld>
            <a:endParaRPr lang="en-US" dirty="0"/>
          </a:p>
        </p:txBody>
      </p:sp>
      <p:sp>
        <p:nvSpPr>
          <p:cNvPr id="5" name="Title 4">
            <a:extLst>
              <a:ext uri="{FF2B5EF4-FFF2-40B4-BE49-F238E27FC236}">
                <a16:creationId xmlns:a16="http://schemas.microsoft.com/office/drawing/2014/main" id="{902EA104-88FD-3723-15E0-D84EB2416BA2}"/>
              </a:ext>
            </a:extLst>
          </p:cNvPr>
          <p:cNvSpPr>
            <a:spLocks noGrp="1"/>
          </p:cNvSpPr>
          <p:nvPr>
            <p:ph type="title"/>
          </p:nvPr>
        </p:nvSpPr>
        <p:spPr/>
        <p:txBody>
          <a:bodyPr/>
          <a:lstStyle/>
          <a:p>
            <a:r>
              <a:rPr lang="en-US" dirty="0"/>
              <a:t>Activity: Change Permissions for Your Site's Members Group</a:t>
            </a:r>
          </a:p>
        </p:txBody>
      </p:sp>
      <p:sp>
        <p:nvSpPr>
          <p:cNvPr id="6" name="Text Placeholder 5">
            <a:extLst>
              <a:ext uri="{FF2B5EF4-FFF2-40B4-BE49-F238E27FC236}">
                <a16:creationId xmlns:a16="http://schemas.microsoft.com/office/drawing/2014/main" id="{255D10D4-543E-0A85-2113-1741E1BFBEF4}"/>
              </a:ext>
            </a:extLst>
          </p:cNvPr>
          <p:cNvSpPr>
            <a:spLocks noGrp="1"/>
          </p:cNvSpPr>
          <p:nvPr>
            <p:ph type="body" sz="quarter" idx="13"/>
          </p:nvPr>
        </p:nvSpPr>
        <p:spPr/>
        <p:txBody>
          <a:bodyPr/>
          <a:lstStyle/>
          <a:p>
            <a:r>
              <a:rPr lang="en-US" dirty="0"/>
              <a:t>You are the site owner for one of the product line communication sites.</a:t>
            </a:r>
          </a:p>
          <a:p>
            <a:r>
              <a:rPr lang="en-US" dirty="0"/>
              <a:t>You've spent a lot of time setting up various lists and libraries on the site.</a:t>
            </a:r>
          </a:p>
          <a:p>
            <a:r>
              <a:rPr lang="en-US" dirty="0"/>
              <a:t>You would prefer that Members </a:t>
            </a:r>
            <a:r>
              <a:rPr lang="en-US" i="1" dirty="0"/>
              <a:t>not</a:t>
            </a:r>
            <a:r>
              <a:rPr lang="en-US" dirty="0"/>
              <a:t> have the ability to modify the design of the lists and libraries on the site.</a:t>
            </a:r>
          </a:p>
          <a:p>
            <a:r>
              <a:rPr lang="en-US" dirty="0"/>
              <a:t>You will modify the permission level of Members to enforce this.</a:t>
            </a:r>
          </a:p>
        </p:txBody>
      </p:sp>
    </p:spTree>
    <p:extLst>
      <p:ext uri="{BB962C8B-B14F-4D97-AF65-F5344CB8AC3E}">
        <p14:creationId xmlns:p14="http://schemas.microsoft.com/office/powerpoint/2010/main" val="1211115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 Permissions Inheritance</a:t>
            </a:r>
          </a:p>
        </p:txBody>
      </p:sp>
      <p:sp>
        <p:nvSpPr>
          <p:cNvPr id="3" name="Text Placeholder 2"/>
          <p:cNvSpPr>
            <a:spLocks noGrp="1"/>
          </p:cNvSpPr>
          <p:nvPr>
            <p:ph type="body" idx="1"/>
          </p:nvPr>
        </p:nvSpPr>
        <p:spPr/>
        <p:txBody>
          <a:bodyPr/>
          <a:lstStyle/>
          <a:p>
            <a:r>
              <a:rPr lang="en-US" dirty="0"/>
              <a:t>Topic B</a:t>
            </a:r>
          </a:p>
        </p:txBody>
      </p:sp>
      <p:sp>
        <p:nvSpPr>
          <p:cNvPr id="4" name="Slide Number Placeholder 3"/>
          <p:cNvSpPr>
            <a:spLocks noGrp="1"/>
          </p:cNvSpPr>
          <p:nvPr>
            <p:ph type="sldNum" sz="quarter" idx="12"/>
          </p:nvPr>
        </p:nvSpPr>
        <p:spPr/>
        <p:txBody>
          <a:bodyPr/>
          <a:lstStyle/>
          <a:p>
            <a:fld id="{A8160BDD-7155-D744-B749-9730458604AD}" type="slidenum">
              <a:rPr lang="en-US" smtClean="0"/>
              <a:t>17</a:t>
            </a:fld>
            <a:endParaRPr lang="en-US" dirty="0"/>
          </a:p>
        </p:txBody>
      </p:sp>
    </p:spTree>
    <p:extLst>
      <p:ext uri="{BB962C8B-B14F-4D97-AF65-F5344CB8AC3E}">
        <p14:creationId xmlns:p14="http://schemas.microsoft.com/office/powerpoint/2010/main" val="280495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DA68397-95AC-3171-7A4F-FCF91D4B41C2}"/>
              </a:ext>
            </a:extLst>
          </p:cNvPr>
          <p:cNvPicPr>
            <a:picLocks noChangeAspect="1"/>
          </p:cNvPicPr>
          <p:nvPr/>
        </p:nvPicPr>
        <p:blipFill rotWithShape="1">
          <a:blip r:embed="rId2"/>
          <a:srcRect l="13416" t="13445" r="13416" b="13445"/>
          <a:stretch/>
        </p:blipFill>
        <p:spPr>
          <a:xfrm>
            <a:off x="7794670" y="1252488"/>
            <a:ext cx="3849642" cy="3846532"/>
          </a:xfrm>
          <a:prstGeom prst="rect">
            <a:avLst/>
          </a:prstGeom>
        </p:spPr>
      </p:pic>
      <p:sp>
        <p:nvSpPr>
          <p:cNvPr id="8" name="Oval 7">
            <a:extLst>
              <a:ext uri="{FF2B5EF4-FFF2-40B4-BE49-F238E27FC236}">
                <a16:creationId xmlns:a16="http://schemas.microsoft.com/office/drawing/2014/main" id="{F258592D-DEA8-7697-4C44-4B13F3574BA7}"/>
              </a:ext>
            </a:extLst>
          </p:cNvPr>
          <p:cNvSpPr/>
          <p:nvPr/>
        </p:nvSpPr>
        <p:spPr>
          <a:xfrm>
            <a:off x="9110166" y="2556908"/>
            <a:ext cx="1218650" cy="1218650"/>
          </a:xfrm>
          <a:prstGeom prst="ellipse">
            <a:avLst/>
          </a:prstGeom>
          <a:solidFill>
            <a:schemeClr val="bg1"/>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 name="Slide Number Placeholder 1">
            <a:extLst>
              <a:ext uri="{FF2B5EF4-FFF2-40B4-BE49-F238E27FC236}">
                <a16:creationId xmlns:a16="http://schemas.microsoft.com/office/drawing/2014/main" id="{038AD1FD-C5DE-DD4C-0F30-EF1B8ED564BC}"/>
              </a:ext>
            </a:extLst>
          </p:cNvPr>
          <p:cNvSpPr>
            <a:spLocks noGrp="1"/>
          </p:cNvSpPr>
          <p:nvPr>
            <p:ph type="sldNum" sz="quarter" idx="12"/>
          </p:nvPr>
        </p:nvSpPr>
        <p:spPr/>
        <p:txBody>
          <a:bodyPr/>
          <a:lstStyle/>
          <a:p>
            <a:fld id="{A8160BDD-7155-D744-B749-9730458604AD}" type="slidenum">
              <a:rPr lang="en-US" smtClean="0"/>
              <a:pPr/>
              <a:t>18</a:t>
            </a:fld>
            <a:endParaRPr lang="en-US" dirty="0"/>
          </a:p>
        </p:txBody>
      </p:sp>
      <p:sp>
        <p:nvSpPr>
          <p:cNvPr id="3" name="Title 2">
            <a:extLst>
              <a:ext uri="{FF2B5EF4-FFF2-40B4-BE49-F238E27FC236}">
                <a16:creationId xmlns:a16="http://schemas.microsoft.com/office/drawing/2014/main" id="{856B8176-4279-1618-4B3B-F9839658A32C}"/>
              </a:ext>
            </a:extLst>
          </p:cNvPr>
          <p:cNvSpPr>
            <a:spLocks noGrp="1"/>
          </p:cNvSpPr>
          <p:nvPr>
            <p:ph type="title"/>
          </p:nvPr>
        </p:nvSpPr>
        <p:spPr/>
        <p:txBody>
          <a:bodyPr/>
          <a:lstStyle/>
          <a:p>
            <a:r>
              <a:rPr lang="en-US" dirty="0"/>
              <a:t>Potential Complexity in the Permissions Model</a:t>
            </a:r>
          </a:p>
        </p:txBody>
      </p:sp>
      <p:sp>
        <p:nvSpPr>
          <p:cNvPr id="4" name="Text Placeholder 3">
            <a:extLst>
              <a:ext uri="{FF2B5EF4-FFF2-40B4-BE49-F238E27FC236}">
                <a16:creationId xmlns:a16="http://schemas.microsoft.com/office/drawing/2014/main" id="{A03D3A74-CEC2-98A4-CD43-6D3F9B2F4BC9}"/>
              </a:ext>
            </a:extLst>
          </p:cNvPr>
          <p:cNvSpPr>
            <a:spLocks noGrp="1"/>
          </p:cNvSpPr>
          <p:nvPr>
            <p:ph type="body" sz="quarter" idx="13"/>
          </p:nvPr>
        </p:nvSpPr>
        <p:spPr>
          <a:xfrm>
            <a:off x="336884" y="1171074"/>
            <a:ext cx="6514272" cy="5149515"/>
          </a:xfrm>
        </p:spPr>
        <p:txBody>
          <a:bodyPr/>
          <a:lstStyle/>
          <a:p>
            <a:r>
              <a:rPr lang="en-US" dirty="0"/>
              <a:t>Determining who has access to a particular resource on a site:</a:t>
            </a:r>
          </a:p>
          <a:p>
            <a:pPr lvl="1"/>
            <a:r>
              <a:rPr lang="en-US" dirty="0"/>
              <a:t>Is relatively straightforward when access is controlled simply by assigning members to the site's Owners, Visitors, or Members group. </a:t>
            </a:r>
          </a:p>
          <a:p>
            <a:pPr lvl="1"/>
            <a:r>
              <a:rPr lang="en-US" dirty="0"/>
              <a:t>But can be complicated when you:</a:t>
            </a:r>
          </a:p>
          <a:p>
            <a:pPr lvl="2"/>
            <a:r>
              <a:rPr lang="en-US" dirty="0"/>
              <a:t>Assign direct permissions to specific objects, overriding inheritance.</a:t>
            </a:r>
          </a:p>
          <a:p>
            <a:pPr lvl="2"/>
            <a:r>
              <a:rPr lang="en-US" dirty="0"/>
              <a:t>Use sharing links to provide access separately from the permissions model.</a:t>
            </a:r>
          </a:p>
          <a:p>
            <a:pPr lvl="2"/>
            <a:r>
              <a:rPr lang="en-US" dirty="0"/>
              <a:t>Customize SharePoint groups on a particular site, changing their permissions level or creating additional groups.</a:t>
            </a:r>
          </a:p>
          <a:p>
            <a:pPr lvl="2"/>
            <a:r>
              <a:rPr lang="en-US" dirty="0"/>
              <a:t>Assign permissions through Active Directory groups in addition to the SharePoint groups.</a:t>
            </a:r>
          </a:p>
          <a:p>
            <a:r>
              <a:rPr lang="en-US" dirty="0"/>
              <a:t>There are good reasons for using these methods, but they can make it harder to determine who has access.</a:t>
            </a:r>
          </a:p>
        </p:txBody>
      </p:sp>
      <p:sp>
        <p:nvSpPr>
          <p:cNvPr id="7" name="TextBox 6">
            <a:extLst>
              <a:ext uri="{FF2B5EF4-FFF2-40B4-BE49-F238E27FC236}">
                <a16:creationId xmlns:a16="http://schemas.microsoft.com/office/drawing/2014/main" id="{1031038E-C2E0-FC39-25D8-CD122ACCEC8A}"/>
              </a:ext>
            </a:extLst>
          </p:cNvPr>
          <p:cNvSpPr txBox="1"/>
          <p:nvPr/>
        </p:nvSpPr>
        <p:spPr>
          <a:xfrm>
            <a:off x="9047228" y="2719239"/>
            <a:ext cx="1373104" cy="923330"/>
          </a:xfrm>
          <a:prstGeom prst="rect">
            <a:avLst/>
          </a:prstGeom>
          <a:noFill/>
        </p:spPr>
        <p:txBody>
          <a:bodyPr wrap="square" rtlCol="0">
            <a:spAutoFit/>
          </a:bodyPr>
          <a:lstStyle/>
          <a:p>
            <a:pPr algn="ctr"/>
            <a:r>
              <a:rPr lang="en-US" dirty="0">
                <a:solidFill>
                  <a:srgbClr val="1C3764"/>
                </a:solidFill>
                <a:effectLst/>
              </a:rPr>
              <a:t>Access to</a:t>
            </a:r>
            <a:br>
              <a:rPr lang="en-US" dirty="0">
                <a:solidFill>
                  <a:srgbClr val="1C3764"/>
                </a:solidFill>
                <a:effectLst/>
              </a:rPr>
            </a:br>
            <a:r>
              <a:rPr lang="en-US" dirty="0">
                <a:solidFill>
                  <a:srgbClr val="1C3764"/>
                </a:solidFill>
                <a:effectLst/>
              </a:rPr>
              <a:t>Securable Objects</a:t>
            </a:r>
          </a:p>
        </p:txBody>
      </p:sp>
      <p:sp>
        <p:nvSpPr>
          <p:cNvPr id="9" name="Arrow: Down 8">
            <a:extLst>
              <a:ext uri="{FF2B5EF4-FFF2-40B4-BE49-F238E27FC236}">
                <a16:creationId xmlns:a16="http://schemas.microsoft.com/office/drawing/2014/main" id="{6D0E9314-190B-123C-7525-D7FAFDC22580}"/>
              </a:ext>
            </a:extLst>
          </p:cNvPr>
          <p:cNvSpPr/>
          <p:nvPr/>
        </p:nvSpPr>
        <p:spPr>
          <a:xfrm rot="13747929">
            <a:off x="8127323" y="4377710"/>
            <a:ext cx="142661" cy="457203"/>
          </a:xfrm>
          <a:prstGeom prst="downArrow">
            <a:avLst>
              <a:gd name="adj1" fmla="val 50000"/>
              <a:gd name="adj2" fmla="val 71600"/>
            </a:avLst>
          </a:prstGeom>
          <a:solidFill>
            <a:srgbClr val="00A0E0"/>
          </a:solidFill>
          <a:ln w="28575" cap="flat" cmpd="sng" algn="ctr">
            <a:noFill/>
            <a:prstDash val="solid"/>
          </a:ln>
          <a:effectLst/>
        </p:spPr>
        <p:txBody>
          <a:bodyPr vert="vert" rtlCol="0" anchor="ctr"/>
          <a:lstStyle/>
          <a:p>
            <a:pPr algn="ctr" defTabSz="914400"/>
            <a:endParaRPr lang="en-US" sz="1100" b="1" kern="0" dirty="0">
              <a:solidFill>
                <a:schemeClr val="bg1"/>
              </a:solidFill>
              <a:latin typeface="Arial"/>
            </a:endParaRPr>
          </a:p>
        </p:txBody>
      </p:sp>
      <p:pic>
        <p:nvPicPr>
          <p:cNvPr id="10" name="Picture 9">
            <a:extLst>
              <a:ext uri="{FF2B5EF4-FFF2-40B4-BE49-F238E27FC236}">
                <a16:creationId xmlns:a16="http://schemas.microsoft.com/office/drawing/2014/main" id="{86FC6484-980D-3372-60F2-A19265F682B1}"/>
              </a:ext>
            </a:extLst>
          </p:cNvPr>
          <p:cNvPicPr>
            <a:picLocks noChangeAspect="1"/>
          </p:cNvPicPr>
          <p:nvPr/>
        </p:nvPicPr>
        <p:blipFill>
          <a:blip r:embed="rId3"/>
          <a:stretch>
            <a:fillRect/>
          </a:stretch>
        </p:blipFill>
        <p:spPr>
          <a:xfrm>
            <a:off x="7131175" y="4588659"/>
            <a:ext cx="1269841" cy="1549206"/>
          </a:xfrm>
          <a:prstGeom prst="rect">
            <a:avLst/>
          </a:prstGeom>
        </p:spPr>
      </p:pic>
      <p:sp>
        <p:nvSpPr>
          <p:cNvPr id="13" name="TextBox 12">
            <a:extLst>
              <a:ext uri="{FF2B5EF4-FFF2-40B4-BE49-F238E27FC236}">
                <a16:creationId xmlns:a16="http://schemas.microsoft.com/office/drawing/2014/main" id="{0B38EA6F-1D48-4A3E-44E5-8F70A31050C7}"/>
              </a:ext>
            </a:extLst>
          </p:cNvPr>
          <p:cNvSpPr txBox="1"/>
          <p:nvPr/>
        </p:nvSpPr>
        <p:spPr>
          <a:xfrm>
            <a:off x="7583006" y="4166703"/>
            <a:ext cx="364202" cy="523220"/>
          </a:xfrm>
          <a:prstGeom prst="rect">
            <a:avLst/>
          </a:prstGeom>
          <a:noFill/>
        </p:spPr>
        <p:txBody>
          <a:bodyPr wrap="none" rtlCol="0">
            <a:spAutoFit/>
          </a:bodyPr>
          <a:lstStyle/>
          <a:p>
            <a:r>
              <a:rPr lang="en-US" sz="2800" b="1" dirty="0">
                <a:solidFill>
                  <a:srgbClr val="C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709108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3848A0-AD94-0C20-FE18-6C573C4A5997}"/>
              </a:ext>
            </a:extLst>
          </p:cNvPr>
          <p:cNvSpPr>
            <a:spLocks noGrp="1"/>
          </p:cNvSpPr>
          <p:nvPr>
            <p:ph type="title"/>
          </p:nvPr>
        </p:nvSpPr>
        <p:spPr/>
        <p:txBody>
          <a:bodyPr/>
          <a:lstStyle/>
          <a:p>
            <a:r>
              <a:rPr lang="en-US" dirty="0"/>
              <a:t>Stopped Inheritance</a:t>
            </a:r>
          </a:p>
        </p:txBody>
      </p:sp>
      <p:sp>
        <p:nvSpPr>
          <p:cNvPr id="2" name="Slide Number Placeholder 1">
            <a:extLst>
              <a:ext uri="{FF2B5EF4-FFF2-40B4-BE49-F238E27FC236}">
                <a16:creationId xmlns:a16="http://schemas.microsoft.com/office/drawing/2014/main" id="{0C03AD91-5BBE-112C-2A3D-A42F8846776A}"/>
              </a:ext>
            </a:extLst>
          </p:cNvPr>
          <p:cNvSpPr>
            <a:spLocks noGrp="1"/>
          </p:cNvSpPr>
          <p:nvPr>
            <p:ph type="sldNum" sz="quarter" idx="12"/>
          </p:nvPr>
        </p:nvSpPr>
        <p:spPr/>
        <p:txBody>
          <a:bodyPr/>
          <a:lstStyle/>
          <a:p>
            <a:fld id="{A8160BDD-7155-D744-B749-9730458604AD}" type="slidenum">
              <a:rPr lang="en-US" smtClean="0"/>
              <a:pPr/>
              <a:t>19</a:t>
            </a:fld>
            <a:endParaRPr lang="en-US" dirty="0"/>
          </a:p>
        </p:txBody>
      </p:sp>
      <p:pic>
        <p:nvPicPr>
          <p:cNvPr id="7" name="Picture 6">
            <a:extLst>
              <a:ext uri="{FF2B5EF4-FFF2-40B4-BE49-F238E27FC236}">
                <a16:creationId xmlns:a16="http://schemas.microsoft.com/office/drawing/2014/main" id="{BA2CC154-D694-02CC-DE00-2BCFC80F7A84}"/>
              </a:ext>
            </a:extLst>
          </p:cNvPr>
          <p:cNvPicPr>
            <a:picLocks noChangeAspect="1"/>
          </p:cNvPicPr>
          <p:nvPr/>
        </p:nvPicPr>
        <p:blipFill>
          <a:blip r:embed="rId2"/>
          <a:stretch>
            <a:fillRect/>
          </a:stretch>
        </p:blipFill>
        <p:spPr>
          <a:xfrm>
            <a:off x="549275" y="1427255"/>
            <a:ext cx="11093450" cy="3400421"/>
          </a:xfrm>
          <a:prstGeom prst="rect">
            <a:avLst/>
          </a:prstGeom>
        </p:spPr>
      </p:pic>
    </p:spTree>
    <p:extLst>
      <p:ext uri="{BB962C8B-B14F-4D97-AF65-F5344CB8AC3E}">
        <p14:creationId xmlns:p14="http://schemas.microsoft.com/office/powerpoint/2010/main" val="3023381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 Permissions</a:t>
            </a:r>
          </a:p>
        </p:txBody>
      </p:sp>
      <p:sp>
        <p:nvSpPr>
          <p:cNvPr id="3" name="Text Placeholder 2"/>
          <p:cNvSpPr>
            <a:spLocks noGrp="1"/>
          </p:cNvSpPr>
          <p:nvPr>
            <p:ph type="body" idx="1"/>
          </p:nvPr>
        </p:nvSpPr>
        <p:spPr/>
        <p:txBody>
          <a:bodyPr/>
          <a:lstStyle/>
          <a:p>
            <a:r>
              <a:rPr lang="en-US" dirty="0"/>
              <a:t>Topic A</a:t>
            </a:r>
          </a:p>
        </p:txBody>
      </p:sp>
      <p:sp>
        <p:nvSpPr>
          <p:cNvPr id="4" name="Slide Number Placeholder 3"/>
          <p:cNvSpPr>
            <a:spLocks noGrp="1"/>
          </p:cNvSpPr>
          <p:nvPr>
            <p:ph type="sldNum" sz="quarter" idx="12"/>
          </p:nvPr>
        </p:nvSpPr>
        <p:spPr/>
        <p:txBody>
          <a:bodyPr/>
          <a:lstStyle/>
          <a:p>
            <a:fld id="{A8160BDD-7155-D744-B749-9730458604AD}" type="slidenum">
              <a:rPr lang="en-US" smtClean="0"/>
              <a:t>2</a:t>
            </a:fld>
            <a:endParaRPr lang="en-US" dirty="0"/>
          </a:p>
        </p:txBody>
      </p:sp>
    </p:spTree>
    <p:extLst>
      <p:ext uri="{BB962C8B-B14F-4D97-AF65-F5344CB8AC3E}">
        <p14:creationId xmlns:p14="http://schemas.microsoft.com/office/powerpoint/2010/main" val="21570667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408D5-F75D-39B2-7ED3-2AE25B136223}"/>
              </a:ext>
            </a:extLst>
          </p:cNvPr>
          <p:cNvSpPr>
            <a:spLocks noGrp="1"/>
          </p:cNvSpPr>
          <p:nvPr>
            <p:ph type="sldNum" sz="quarter" idx="12"/>
          </p:nvPr>
        </p:nvSpPr>
        <p:spPr/>
        <p:txBody>
          <a:bodyPr/>
          <a:lstStyle/>
          <a:p>
            <a:fld id="{A8160BDD-7155-D744-B749-9730458604AD}" type="slidenum">
              <a:rPr lang="en-US" smtClean="0"/>
              <a:t>20</a:t>
            </a:fld>
            <a:endParaRPr lang="en-US" dirty="0"/>
          </a:p>
        </p:txBody>
      </p:sp>
      <p:sp>
        <p:nvSpPr>
          <p:cNvPr id="2" name="Title 1">
            <a:extLst>
              <a:ext uri="{FF2B5EF4-FFF2-40B4-BE49-F238E27FC236}">
                <a16:creationId xmlns:a16="http://schemas.microsoft.com/office/drawing/2014/main" id="{B64B6506-7F8F-4239-60A3-48B674DA7DB8}"/>
              </a:ext>
            </a:extLst>
          </p:cNvPr>
          <p:cNvSpPr>
            <a:spLocks noGrp="1"/>
          </p:cNvSpPr>
          <p:nvPr>
            <p:ph type="title"/>
          </p:nvPr>
        </p:nvSpPr>
        <p:spPr/>
        <p:txBody>
          <a:bodyPr/>
          <a:lstStyle/>
          <a:p>
            <a:r>
              <a:rPr lang="en-US" dirty="0"/>
              <a:t>Unique Permissions</a:t>
            </a:r>
          </a:p>
        </p:txBody>
      </p:sp>
      <p:sp>
        <p:nvSpPr>
          <p:cNvPr id="4" name="Text Placeholder 3">
            <a:extLst>
              <a:ext uri="{FF2B5EF4-FFF2-40B4-BE49-F238E27FC236}">
                <a16:creationId xmlns:a16="http://schemas.microsoft.com/office/drawing/2014/main" id="{D96218D9-5E2B-CBC8-9381-02B88C420792}"/>
              </a:ext>
            </a:extLst>
          </p:cNvPr>
          <p:cNvSpPr>
            <a:spLocks noGrp="1"/>
          </p:cNvSpPr>
          <p:nvPr>
            <p:ph type="body" sz="quarter" idx="13"/>
          </p:nvPr>
        </p:nvSpPr>
        <p:spPr>
          <a:xfrm>
            <a:off x="280312" y="2106254"/>
            <a:ext cx="11658600" cy="1241333"/>
          </a:xfrm>
        </p:spPr>
        <p:txBody>
          <a:bodyPr/>
          <a:lstStyle/>
          <a:p>
            <a:r>
              <a:rPr lang="en-US" dirty="0"/>
              <a:t>A securable object that inherits permissions from its parent will have the same permissions as the parent. </a:t>
            </a:r>
          </a:p>
          <a:p>
            <a:r>
              <a:rPr lang="en-US" dirty="0"/>
              <a:t>However, an object is said to have unique permissions if users are directly assigned with permissions for that object. </a:t>
            </a:r>
          </a:p>
          <a:p>
            <a:r>
              <a:rPr lang="en-US" dirty="0"/>
              <a:t>An object may also get unique permissions by being shared through a link.</a:t>
            </a:r>
          </a:p>
          <a:p>
            <a:pPr marL="0" indent="0">
              <a:buNone/>
            </a:pPr>
            <a:endParaRPr lang="en-US" dirty="0"/>
          </a:p>
        </p:txBody>
      </p:sp>
      <p:sp>
        <p:nvSpPr>
          <p:cNvPr id="6" name="Text Placeholder 12">
            <a:extLst>
              <a:ext uri="{FF2B5EF4-FFF2-40B4-BE49-F238E27FC236}">
                <a16:creationId xmlns:a16="http://schemas.microsoft.com/office/drawing/2014/main" id="{F7C2DE59-7AE3-0A71-308A-B1044F9E4635}"/>
              </a:ext>
            </a:extLst>
          </p:cNvPr>
          <p:cNvSpPr txBox="1">
            <a:spLocks/>
          </p:cNvSpPr>
          <p:nvPr/>
        </p:nvSpPr>
        <p:spPr>
          <a:xfrm>
            <a:off x="1097731" y="1292572"/>
            <a:ext cx="10179869" cy="61675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Unique Permissions</a:t>
            </a:r>
            <a:r>
              <a:rPr lang="en-US" sz="1600" dirty="0"/>
              <a:t>: When an object doesn’t get its permissions through the normal flow of inheritance, but rather through a direct assignment that overrides the inherited permissions.</a:t>
            </a:r>
          </a:p>
        </p:txBody>
      </p:sp>
      <p:grpSp>
        <p:nvGrpSpPr>
          <p:cNvPr id="11" name="Group 10">
            <a:extLst>
              <a:ext uri="{FF2B5EF4-FFF2-40B4-BE49-F238E27FC236}">
                <a16:creationId xmlns:a16="http://schemas.microsoft.com/office/drawing/2014/main" id="{C3A7D4A0-7CCC-C8D0-12E6-D1AD0057D962}"/>
              </a:ext>
            </a:extLst>
          </p:cNvPr>
          <p:cNvGrpSpPr/>
          <p:nvPr/>
        </p:nvGrpSpPr>
        <p:grpSpPr>
          <a:xfrm>
            <a:off x="1799910" y="4042767"/>
            <a:ext cx="8421742" cy="1395642"/>
            <a:chOff x="1768160" y="4401670"/>
            <a:chExt cx="8421742" cy="1395642"/>
          </a:xfrm>
        </p:grpSpPr>
        <p:pic>
          <p:nvPicPr>
            <p:cNvPr id="17" name="Picture 16" descr="A close up of a fish&#10;&#10;Description automatically generated">
              <a:extLst>
                <a:ext uri="{FF2B5EF4-FFF2-40B4-BE49-F238E27FC236}">
                  <a16:creationId xmlns:a16="http://schemas.microsoft.com/office/drawing/2014/main" id="{515E4EDF-9FEA-8C50-AB96-53009A21A2C6}"/>
                </a:ext>
              </a:extLst>
            </p:cNvPr>
            <p:cNvPicPr>
              <a:picLocks noChangeAspect="1"/>
            </p:cNvPicPr>
            <p:nvPr/>
          </p:nvPicPr>
          <p:blipFill>
            <a:blip r:embed="rId2">
              <a:alphaModFix amt="68000"/>
            </a:blip>
            <a:stretch>
              <a:fillRect/>
            </a:stretch>
          </p:blipFill>
          <p:spPr>
            <a:xfrm flipH="1">
              <a:off x="1768160" y="5092966"/>
              <a:ext cx="1450258" cy="440728"/>
            </a:xfrm>
            <a:prstGeom prst="rect">
              <a:avLst/>
            </a:prstGeom>
          </p:spPr>
        </p:pic>
        <p:pic>
          <p:nvPicPr>
            <p:cNvPr id="18" name="Picture 17" descr="A close up of a fish&#10;&#10;Description automatically generated">
              <a:extLst>
                <a:ext uri="{FF2B5EF4-FFF2-40B4-BE49-F238E27FC236}">
                  <a16:creationId xmlns:a16="http://schemas.microsoft.com/office/drawing/2014/main" id="{22E44098-4667-7043-FB8A-68D2B0215C03}"/>
                </a:ext>
              </a:extLst>
            </p:cNvPr>
            <p:cNvPicPr>
              <a:picLocks noChangeAspect="1"/>
            </p:cNvPicPr>
            <p:nvPr/>
          </p:nvPicPr>
          <p:blipFill>
            <a:blip r:embed="rId2">
              <a:alphaModFix amt="68000"/>
            </a:blip>
            <a:stretch>
              <a:fillRect/>
            </a:stretch>
          </p:blipFill>
          <p:spPr>
            <a:xfrm flipH="1">
              <a:off x="2344968" y="4563812"/>
              <a:ext cx="1131922" cy="343987"/>
            </a:xfrm>
            <a:prstGeom prst="rect">
              <a:avLst/>
            </a:prstGeom>
          </p:spPr>
        </p:pic>
        <p:pic>
          <p:nvPicPr>
            <p:cNvPr id="19" name="Picture 18" descr="A close up of a fish&#10;&#10;Description automatically generated">
              <a:extLst>
                <a:ext uri="{FF2B5EF4-FFF2-40B4-BE49-F238E27FC236}">
                  <a16:creationId xmlns:a16="http://schemas.microsoft.com/office/drawing/2014/main" id="{82D4D3B0-0787-F099-81BC-903075B680AD}"/>
                </a:ext>
              </a:extLst>
            </p:cNvPr>
            <p:cNvPicPr>
              <a:picLocks noChangeAspect="1"/>
            </p:cNvPicPr>
            <p:nvPr/>
          </p:nvPicPr>
          <p:blipFill>
            <a:blip r:embed="rId2">
              <a:alphaModFix amt="68000"/>
            </a:blip>
            <a:stretch>
              <a:fillRect/>
            </a:stretch>
          </p:blipFill>
          <p:spPr>
            <a:xfrm flipH="1">
              <a:off x="3135543" y="4913065"/>
              <a:ext cx="1131922" cy="343987"/>
            </a:xfrm>
            <a:prstGeom prst="rect">
              <a:avLst/>
            </a:prstGeom>
          </p:spPr>
        </p:pic>
        <p:pic>
          <p:nvPicPr>
            <p:cNvPr id="20" name="Picture 19" descr="A close up of a fish&#10;&#10;Description automatically generated">
              <a:extLst>
                <a:ext uri="{FF2B5EF4-FFF2-40B4-BE49-F238E27FC236}">
                  <a16:creationId xmlns:a16="http://schemas.microsoft.com/office/drawing/2014/main" id="{4A1E43CE-D197-0AB6-85E4-EC080FD73E57}"/>
                </a:ext>
              </a:extLst>
            </p:cNvPr>
            <p:cNvPicPr>
              <a:picLocks noChangeAspect="1"/>
            </p:cNvPicPr>
            <p:nvPr/>
          </p:nvPicPr>
          <p:blipFill>
            <a:blip r:embed="rId2">
              <a:alphaModFix amt="68000"/>
            </a:blip>
            <a:stretch>
              <a:fillRect/>
            </a:stretch>
          </p:blipFill>
          <p:spPr>
            <a:xfrm flipH="1">
              <a:off x="3914680" y="5356584"/>
              <a:ext cx="1450258" cy="440728"/>
            </a:xfrm>
            <a:prstGeom prst="rect">
              <a:avLst/>
            </a:prstGeom>
          </p:spPr>
        </p:pic>
        <p:pic>
          <p:nvPicPr>
            <p:cNvPr id="21" name="Picture 20" descr="A close up of a fish&#10;&#10;Description automatically generated">
              <a:extLst>
                <a:ext uri="{FF2B5EF4-FFF2-40B4-BE49-F238E27FC236}">
                  <a16:creationId xmlns:a16="http://schemas.microsoft.com/office/drawing/2014/main" id="{70204EAB-B1DC-5349-C3EA-81A4529E3E53}"/>
                </a:ext>
              </a:extLst>
            </p:cNvPr>
            <p:cNvPicPr>
              <a:picLocks noChangeAspect="1"/>
            </p:cNvPicPr>
            <p:nvPr/>
          </p:nvPicPr>
          <p:blipFill>
            <a:blip r:embed="rId2">
              <a:alphaModFix amt="68000"/>
            </a:blip>
            <a:stretch>
              <a:fillRect/>
            </a:stretch>
          </p:blipFill>
          <p:spPr>
            <a:xfrm flipH="1">
              <a:off x="4491488" y="4827430"/>
              <a:ext cx="1131922" cy="343987"/>
            </a:xfrm>
            <a:prstGeom prst="rect">
              <a:avLst/>
            </a:prstGeom>
          </p:spPr>
        </p:pic>
        <p:pic>
          <p:nvPicPr>
            <p:cNvPr id="22" name="Picture 21" descr="A close up of a fish&#10;&#10;Description automatically generated">
              <a:extLst>
                <a:ext uri="{FF2B5EF4-FFF2-40B4-BE49-F238E27FC236}">
                  <a16:creationId xmlns:a16="http://schemas.microsoft.com/office/drawing/2014/main" id="{5DB20993-6BF8-FADE-0175-B84A6D2A90B6}"/>
                </a:ext>
              </a:extLst>
            </p:cNvPr>
            <p:cNvPicPr>
              <a:picLocks noChangeAspect="1"/>
            </p:cNvPicPr>
            <p:nvPr/>
          </p:nvPicPr>
          <p:blipFill>
            <a:blip r:embed="rId2">
              <a:alphaModFix amt="68000"/>
            </a:blip>
            <a:stretch>
              <a:fillRect/>
            </a:stretch>
          </p:blipFill>
          <p:spPr>
            <a:xfrm flipH="1">
              <a:off x="5447018" y="5237384"/>
              <a:ext cx="1131922" cy="343987"/>
            </a:xfrm>
            <a:prstGeom prst="rect">
              <a:avLst/>
            </a:prstGeom>
          </p:spPr>
        </p:pic>
        <p:pic>
          <p:nvPicPr>
            <p:cNvPr id="23" name="Picture 22" descr="A close up of a fish&#10;&#10;Description automatically generated">
              <a:extLst>
                <a:ext uri="{FF2B5EF4-FFF2-40B4-BE49-F238E27FC236}">
                  <a16:creationId xmlns:a16="http://schemas.microsoft.com/office/drawing/2014/main" id="{FF938EBB-2B38-4470-7C0E-9031F9788409}"/>
                </a:ext>
              </a:extLst>
            </p:cNvPr>
            <p:cNvPicPr>
              <a:picLocks noChangeAspect="1"/>
            </p:cNvPicPr>
            <p:nvPr/>
          </p:nvPicPr>
          <p:blipFill>
            <a:blip r:embed="rId2">
              <a:alphaModFix amt="68000"/>
            </a:blip>
            <a:stretch>
              <a:fillRect/>
            </a:stretch>
          </p:blipFill>
          <p:spPr>
            <a:xfrm flipH="1">
              <a:off x="3984189" y="4462791"/>
              <a:ext cx="894035" cy="271694"/>
            </a:xfrm>
            <a:prstGeom prst="rect">
              <a:avLst/>
            </a:prstGeom>
          </p:spPr>
        </p:pic>
        <p:pic>
          <p:nvPicPr>
            <p:cNvPr id="24" name="Picture 23" descr="A close up of a fish&#10;&#10;Description automatically generated">
              <a:extLst>
                <a:ext uri="{FF2B5EF4-FFF2-40B4-BE49-F238E27FC236}">
                  <a16:creationId xmlns:a16="http://schemas.microsoft.com/office/drawing/2014/main" id="{FCD8A803-8AA9-85D5-F292-3184BF18913D}"/>
                </a:ext>
              </a:extLst>
            </p:cNvPr>
            <p:cNvPicPr>
              <a:picLocks noChangeAspect="1"/>
            </p:cNvPicPr>
            <p:nvPr/>
          </p:nvPicPr>
          <p:blipFill>
            <a:blip r:embed="rId3">
              <a:alphaModFix amt="68000"/>
            </a:blip>
            <a:stretch>
              <a:fillRect/>
            </a:stretch>
          </p:blipFill>
          <p:spPr>
            <a:xfrm>
              <a:off x="8752135" y="4972445"/>
              <a:ext cx="1437767" cy="436932"/>
            </a:xfrm>
            <a:prstGeom prst="rect">
              <a:avLst/>
            </a:prstGeom>
          </p:spPr>
        </p:pic>
        <p:sp>
          <p:nvSpPr>
            <p:cNvPr id="25" name="Oval 24">
              <a:extLst>
                <a:ext uri="{FF2B5EF4-FFF2-40B4-BE49-F238E27FC236}">
                  <a16:creationId xmlns:a16="http://schemas.microsoft.com/office/drawing/2014/main" id="{4086634E-9B5A-BBB3-DA97-2666E0D5A7FA}"/>
                </a:ext>
              </a:extLst>
            </p:cNvPr>
            <p:cNvSpPr/>
            <p:nvPr/>
          </p:nvSpPr>
          <p:spPr>
            <a:xfrm flipH="1">
              <a:off x="8754396" y="4820961"/>
              <a:ext cx="177800" cy="177800"/>
            </a:xfrm>
            <a:prstGeom prst="ellipse">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6" name="Oval 25">
              <a:extLst>
                <a:ext uri="{FF2B5EF4-FFF2-40B4-BE49-F238E27FC236}">
                  <a16:creationId xmlns:a16="http://schemas.microsoft.com/office/drawing/2014/main" id="{3D12F50A-FBE8-EC38-AD75-51546BB374B1}"/>
                </a:ext>
              </a:extLst>
            </p:cNvPr>
            <p:cNvSpPr/>
            <p:nvPr/>
          </p:nvSpPr>
          <p:spPr>
            <a:xfrm>
              <a:off x="8773615" y="5103388"/>
              <a:ext cx="53652" cy="53652"/>
            </a:xfrm>
            <a:prstGeom prst="ellipse">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7" name="Oval 26">
              <a:extLst>
                <a:ext uri="{FF2B5EF4-FFF2-40B4-BE49-F238E27FC236}">
                  <a16:creationId xmlns:a16="http://schemas.microsoft.com/office/drawing/2014/main" id="{70377475-31F2-E70F-9071-4C8FEFD19570}"/>
                </a:ext>
              </a:extLst>
            </p:cNvPr>
            <p:cNvSpPr/>
            <p:nvPr/>
          </p:nvSpPr>
          <p:spPr>
            <a:xfrm flipH="1">
              <a:off x="8682402" y="4561432"/>
              <a:ext cx="110956" cy="110956"/>
            </a:xfrm>
            <a:prstGeom prst="ellipse">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9" name="Oval 8">
              <a:extLst>
                <a:ext uri="{FF2B5EF4-FFF2-40B4-BE49-F238E27FC236}">
                  <a16:creationId xmlns:a16="http://schemas.microsoft.com/office/drawing/2014/main" id="{D9CE5031-8303-72D6-3D24-54E260B10E5F}"/>
                </a:ext>
              </a:extLst>
            </p:cNvPr>
            <p:cNvSpPr/>
            <p:nvPr/>
          </p:nvSpPr>
          <p:spPr>
            <a:xfrm>
              <a:off x="8872363" y="4680833"/>
              <a:ext cx="53652" cy="53652"/>
            </a:xfrm>
            <a:prstGeom prst="ellipse">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 name="Oval 9">
              <a:extLst>
                <a:ext uri="{FF2B5EF4-FFF2-40B4-BE49-F238E27FC236}">
                  <a16:creationId xmlns:a16="http://schemas.microsoft.com/office/drawing/2014/main" id="{FC896706-4ECC-D6A8-2DE7-BF08FFA58483}"/>
                </a:ext>
              </a:extLst>
            </p:cNvPr>
            <p:cNvSpPr/>
            <p:nvPr/>
          </p:nvSpPr>
          <p:spPr>
            <a:xfrm>
              <a:off x="8816470" y="4401670"/>
              <a:ext cx="53652" cy="53652"/>
            </a:xfrm>
            <a:prstGeom prst="ellipse">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pic>
        <p:nvPicPr>
          <p:cNvPr id="5" name="Picture 4" descr="Text&#10;&#10;Description automatically generated with low confidence">
            <a:extLst>
              <a:ext uri="{FF2B5EF4-FFF2-40B4-BE49-F238E27FC236}">
                <a16:creationId xmlns:a16="http://schemas.microsoft.com/office/drawing/2014/main" id="{0507E95D-A6ED-AD82-922C-1663BDBA546E}"/>
              </a:ext>
            </a:extLst>
          </p:cNvPr>
          <p:cNvPicPr>
            <a:picLocks noChangeAspect="1"/>
          </p:cNvPicPr>
          <p:nvPr/>
        </p:nvPicPr>
        <p:blipFill>
          <a:blip r:embed="rId4"/>
          <a:stretch>
            <a:fillRect/>
          </a:stretch>
        </p:blipFill>
        <p:spPr>
          <a:xfrm>
            <a:off x="390281" y="1211242"/>
            <a:ext cx="712981" cy="628650"/>
          </a:xfrm>
          <a:prstGeom prst="rect">
            <a:avLst/>
          </a:prstGeom>
        </p:spPr>
      </p:pic>
    </p:spTree>
    <p:extLst>
      <p:ext uri="{BB962C8B-B14F-4D97-AF65-F5344CB8AC3E}">
        <p14:creationId xmlns:p14="http://schemas.microsoft.com/office/powerpoint/2010/main" val="23868164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CDFF36-55A8-CD5D-8286-08E9CF2B2FC1}"/>
              </a:ext>
            </a:extLst>
          </p:cNvPr>
          <p:cNvSpPr>
            <a:spLocks noGrp="1"/>
          </p:cNvSpPr>
          <p:nvPr>
            <p:ph type="sldNum" sz="quarter" idx="12"/>
          </p:nvPr>
        </p:nvSpPr>
        <p:spPr/>
        <p:txBody>
          <a:bodyPr/>
          <a:lstStyle/>
          <a:p>
            <a:fld id="{A8160BDD-7155-D744-B749-9730458604AD}" type="slidenum">
              <a:rPr lang="en-US" smtClean="0"/>
              <a:pPr/>
              <a:t>21</a:t>
            </a:fld>
            <a:endParaRPr lang="en-US" dirty="0"/>
          </a:p>
        </p:txBody>
      </p:sp>
      <p:sp>
        <p:nvSpPr>
          <p:cNvPr id="3" name="Title 2">
            <a:extLst>
              <a:ext uri="{FF2B5EF4-FFF2-40B4-BE49-F238E27FC236}">
                <a16:creationId xmlns:a16="http://schemas.microsoft.com/office/drawing/2014/main" id="{8AAE5E55-4E38-B0A9-33C4-3A29F9680AF3}"/>
              </a:ext>
            </a:extLst>
          </p:cNvPr>
          <p:cNvSpPr>
            <a:spLocks noGrp="1"/>
          </p:cNvSpPr>
          <p:nvPr>
            <p:ph type="title"/>
          </p:nvPr>
        </p:nvSpPr>
        <p:spPr/>
        <p:txBody>
          <a:bodyPr/>
          <a:lstStyle/>
          <a:p>
            <a:r>
              <a:rPr lang="en-US" dirty="0"/>
              <a:t>Check Permissions</a:t>
            </a:r>
          </a:p>
        </p:txBody>
      </p:sp>
      <p:sp>
        <p:nvSpPr>
          <p:cNvPr id="4" name="Text Placeholder 3">
            <a:extLst>
              <a:ext uri="{FF2B5EF4-FFF2-40B4-BE49-F238E27FC236}">
                <a16:creationId xmlns:a16="http://schemas.microsoft.com/office/drawing/2014/main" id="{5BD26311-28DA-1A7F-8324-6B67D91EE198}"/>
              </a:ext>
            </a:extLst>
          </p:cNvPr>
          <p:cNvSpPr>
            <a:spLocks noGrp="1"/>
          </p:cNvSpPr>
          <p:nvPr>
            <p:ph type="body" sz="quarter" idx="13"/>
          </p:nvPr>
        </p:nvSpPr>
        <p:spPr/>
        <p:txBody>
          <a:bodyPr/>
          <a:lstStyle/>
          <a:p>
            <a:r>
              <a:rPr lang="en-US" dirty="0"/>
              <a:t>The Site Permissions page, under Site Settings, provides various options for managing permissions of users and groups.</a:t>
            </a:r>
          </a:p>
          <a:p>
            <a:pPr lvl="1"/>
            <a:r>
              <a:rPr lang="en-US" dirty="0"/>
              <a:t>Example:</a:t>
            </a:r>
          </a:p>
          <a:p>
            <a:pPr lvl="2"/>
            <a:r>
              <a:rPr lang="en-US" dirty="0"/>
              <a:t>Check Permissions dialog box.</a:t>
            </a:r>
          </a:p>
          <a:p>
            <a:pPr lvl="2"/>
            <a:r>
              <a:rPr lang="en-US" dirty="0"/>
              <a:t>Enables you to see site permissions for a particular user or group and the way the permissions were obtained.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This may be useful if you use Active Directory groups to assign SharePoint permissions.</a:t>
            </a:r>
          </a:p>
          <a:p>
            <a:pPr lvl="1"/>
            <a:r>
              <a:rPr lang="en-US" dirty="0"/>
              <a:t>Permissions gained through both SharePoint groups and AD groups are shown here.</a:t>
            </a:r>
          </a:p>
          <a:p>
            <a:pPr lvl="1"/>
            <a:r>
              <a:rPr lang="en-US" dirty="0"/>
              <a:t>Unfortunately, you can check access for only one site at a time. You have to navigate to another site to check site permissions there.</a:t>
            </a:r>
          </a:p>
        </p:txBody>
      </p:sp>
      <p:pic>
        <p:nvPicPr>
          <p:cNvPr id="6" name="Picture 5">
            <a:extLst>
              <a:ext uri="{FF2B5EF4-FFF2-40B4-BE49-F238E27FC236}">
                <a16:creationId xmlns:a16="http://schemas.microsoft.com/office/drawing/2014/main" id="{BFDB2A70-F0B5-BD18-38E4-7ECD491DF57E}"/>
              </a:ext>
            </a:extLst>
          </p:cNvPr>
          <p:cNvPicPr>
            <a:picLocks noChangeAspect="1"/>
          </p:cNvPicPr>
          <p:nvPr/>
        </p:nvPicPr>
        <p:blipFill>
          <a:blip r:embed="rId2"/>
          <a:stretch>
            <a:fillRect/>
          </a:stretch>
        </p:blipFill>
        <p:spPr>
          <a:xfrm>
            <a:off x="889633" y="2405238"/>
            <a:ext cx="5473067" cy="2376578"/>
          </a:xfrm>
          <a:prstGeom prst="rect">
            <a:avLst/>
          </a:prstGeom>
        </p:spPr>
      </p:pic>
    </p:spTree>
    <p:extLst>
      <p:ext uri="{BB962C8B-B14F-4D97-AF65-F5344CB8AC3E}">
        <p14:creationId xmlns:p14="http://schemas.microsoft.com/office/powerpoint/2010/main" val="579906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BEA908B-F0BA-88AC-2385-89BDA16C2C90}"/>
              </a:ext>
            </a:extLst>
          </p:cNvPr>
          <p:cNvSpPr>
            <a:spLocks noGrp="1"/>
          </p:cNvSpPr>
          <p:nvPr>
            <p:ph type="sldNum" sz="quarter" idx="12"/>
          </p:nvPr>
        </p:nvSpPr>
        <p:spPr/>
        <p:txBody>
          <a:bodyPr/>
          <a:lstStyle/>
          <a:p>
            <a:fld id="{A8160BDD-7155-D744-B749-9730458604AD}" type="slidenum">
              <a:rPr lang="en-US" smtClean="0"/>
              <a:pPr/>
              <a:t>22</a:t>
            </a:fld>
            <a:endParaRPr lang="en-US" dirty="0"/>
          </a:p>
        </p:txBody>
      </p:sp>
      <p:sp>
        <p:nvSpPr>
          <p:cNvPr id="3" name="Title 2">
            <a:extLst>
              <a:ext uri="{FF2B5EF4-FFF2-40B4-BE49-F238E27FC236}">
                <a16:creationId xmlns:a16="http://schemas.microsoft.com/office/drawing/2014/main" id="{AF32FFFA-822A-94C2-E0A1-882680699F15}"/>
              </a:ext>
            </a:extLst>
          </p:cNvPr>
          <p:cNvSpPr>
            <a:spLocks noGrp="1"/>
          </p:cNvSpPr>
          <p:nvPr>
            <p:ph type="title"/>
          </p:nvPr>
        </p:nvSpPr>
        <p:spPr/>
        <p:txBody>
          <a:bodyPr/>
          <a:lstStyle/>
          <a:p>
            <a:r>
              <a:rPr lang="en-US" dirty="0"/>
              <a:t>Find Unique Permission Assignments</a:t>
            </a:r>
          </a:p>
        </p:txBody>
      </p:sp>
      <p:sp>
        <p:nvSpPr>
          <p:cNvPr id="4" name="Text Placeholder 3">
            <a:extLst>
              <a:ext uri="{FF2B5EF4-FFF2-40B4-BE49-F238E27FC236}">
                <a16:creationId xmlns:a16="http://schemas.microsoft.com/office/drawing/2014/main" id="{5FD49C1C-871F-0509-3A02-EFDBD84D5FCB}"/>
              </a:ext>
            </a:extLst>
          </p:cNvPr>
          <p:cNvSpPr>
            <a:spLocks noGrp="1"/>
          </p:cNvSpPr>
          <p:nvPr>
            <p:ph type="body" sz="quarter" idx="13"/>
          </p:nvPr>
        </p:nvSpPr>
        <p:spPr>
          <a:xfrm>
            <a:off x="280774" y="4580916"/>
            <a:ext cx="7069756" cy="1592580"/>
          </a:xfrm>
        </p:spPr>
        <p:txBody>
          <a:bodyPr/>
          <a:lstStyle/>
          <a:p>
            <a:r>
              <a:rPr lang="en-US" dirty="0"/>
              <a:t>The Site Permissions page:</a:t>
            </a:r>
          </a:p>
          <a:p>
            <a:pPr lvl="1"/>
            <a:r>
              <a:rPr lang="en-US" dirty="0"/>
              <a:t>Shows the effective permission levels for the site.</a:t>
            </a:r>
          </a:p>
          <a:p>
            <a:pPr lvl="1"/>
            <a:r>
              <a:rPr lang="en-US" dirty="0"/>
              <a:t>May show other custom assignments, if any have been made.</a:t>
            </a:r>
          </a:p>
          <a:p>
            <a:pPr lvl="1"/>
            <a:r>
              <a:rPr lang="en-US" dirty="0"/>
              <a:t>May show a message saying that the site has unique permissions, controlled outside of the Members/Owners/Visitors mechanism.</a:t>
            </a:r>
          </a:p>
        </p:txBody>
      </p:sp>
      <p:pic>
        <p:nvPicPr>
          <p:cNvPr id="8" name="Picture 7">
            <a:extLst>
              <a:ext uri="{FF2B5EF4-FFF2-40B4-BE49-F238E27FC236}">
                <a16:creationId xmlns:a16="http://schemas.microsoft.com/office/drawing/2014/main" id="{86C350C3-ACE7-6FC4-4835-E561741E0C49}"/>
              </a:ext>
            </a:extLst>
          </p:cNvPr>
          <p:cNvPicPr>
            <a:picLocks noChangeAspect="1"/>
          </p:cNvPicPr>
          <p:nvPr/>
        </p:nvPicPr>
        <p:blipFill>
          <a:blip r:embed="rId2"/>
          <a:stretch>
            <a:fillRect/>
          </a:stretch>
        </p:blipFill>
        <p:spPr>
          <a:xfrm>
            <a:off x="1481434" y="1074524"/>
            <a:ext cx="9229131" cy="3164872"/>
          </a:xfrm>
          <a:prstGeom prst="rect">
            <a:avLst/>
          </a:prstGeom>
        </p:spPr>
      </p:pic>
      <p:pic>
        <p:nvPicPr>
          <p:cNvPr id="6" name="Picture 5">
            <a:extLst>
              <a:ext uri="{FF2B5EF4-FFF2-40B4-BE49-F238E27FC236}">
                <a16:creationId xmlns:a16="http://schemas.microsoft.com/office/drawing/2014/main" id="{6D7774C0-6A15-E397-B08C-69D64D86D6F1}"/>
              </a:ext>
            </a:extLst>
          </p:cNvPr>
          <p:cNvPicPr>
            <a:picLocks noChangeAspect="1"/>
          </p:cNvPicPr>
          <p:nvPr/>
        </p:nvPicPr>
        <p:blipFill>
          <a:blip r:embed="rId3"/>
          <a:stretch>
            <a:fillRect/>
          </a:stretch>
        </p:blipFill>
        <p:spPr>
          <a:xfrm>
            <a:off x="8079699" y="2888047"/>
            <a:ext cx="3366840" cy="1522109"/>
          </a:xfrm>
          <a:prstGeom prst="rect">
            <a:avLst/>
          </a:prstGeom>
        </p:spPr>
      </p:pic>
      <p:sp>
        <p:nvSpPr>
          <p:cNvPr id="9" name="Arc 8">
            <a:extLst>
              <a:ext uri="{FF2B5EF4-FFF2-40B4-BE49-F238E27FC236}">
                <a16:creationId xmlns:a16="http://schemas.microsoft.com/office/drawing/2014/main" id="{A4EE2DEB-2CE2-6357-A41C-0EBE85C4B56B}"/>
              </a:ext>
            </a:extLst>
          </p:cNvPr>
          <p:cNvSpPr/>
          <p:nvPr/>
        </p:nvSpPr>
        <p:spPr>
          <a:xfrm>
            <a:off x="6226950" y="2599509"/>
            <a:ext cx="1950399" cy="1358537"/>
          </a:xfrm>
          <a:prstGeom prst="arc">
            <a:avLst>
              <a:gd name="adj1" fmla="val 16200000"/>
              <a:gd name="adj2" fmla="val 20247770"/>
            </a:avLst>
          </a:prstGeom>
          <a:ln w="57150" cap="rnd">
            <a:solidFill>
              <a:srgbClr val="00A0E0">
                <a:alpha val="66000"/>
              </a:srgb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9435660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C92C7A-B56F-ADB6-B53F-1920FF9058BC}"/>
              </a:ext>
            </a:extLst>
          </p:cNvPr>
          <p:cNvSpPr>
            <a:spLocks noGrp="1"/>
          </p:cNvSpPr>
          <p:nvPr>
            <p:ph type="sldNum" sz="quarter" idx="12"/>
          </p:nvPr>
        </p:nvSpPr>
        <p:spPr/>
        <p:txBody>
          <a:bodyPr/>
          <a:lstStyle/>
          <a:p>
            <a:fld id="{A8160BDD-7155-D744-B749-9730458604AD}" type="slidenum">
              <a:rPr lang="en-US" smtClean="0"/>
              <a:pPr/>
              <a:t>23</a:t>
            </a:fld>
            <a:endParaRPr lang="en-US" dirty="0"/>
          </a:p>
        </p:txBody>
      </p:sp>
      <p:sp>
        <p:nvSpPr>
          <p:cNvPr id="5" name="Title 4">
            <a:extLst>
              <a:ext uri="{FF2B5EF4-FFF2-40B4-BE49-F238E27FC236}">
                <a16:creationId xmlns:a16="http://schemas.microsoft.com/office/drawing/2014/main" id="{6E5CC912-6719-BC56-3C11-7894D3A6B388}"/>
              </a:ext>
            </a:extLst>
          </p:cNvPr>
          <p:cNvSpPr>
            <a:spLocks noGrp="1"/>
          </p:cNvSpPr>
          <p:nvPr>
            <p:ph type="title"/>
          </p:nvPr>
        </p:nvSpPr>
        <p:spPr/>
        <p:txBody>
          <a:bodyPr/>
          <a:lstStyle/>
          <a:p>
            <a:r>
              <a:rPr lang="en-US" dirty="0"/>
              <a:t>Activity: Assigning Direct Permissions for a Library</a:t>
            </a:r>
          </a:p>
        </p:txBody>
      </p:sp>
      <p:sp>
        <p:nvSpPr>
          <p:cNvPr id="6" name="Text Placeholder 5">
            <a:extLst>
              <a:ext uri="{FF2B5EF4-FFF2-40B4-BE49-F238E27FC236}">
                <a16:creationId xmlns:a16="http://schemas.microsoft.com/office/drawing/2014/main" id="{3E6828F6-C532-5537-60CD-E4B1AD461D9F}"/>
              </a:ext>
            </a:extLst>
          </p:cNvPr>
          <p:cNvSpPr>
            <a:spLocks noGrp="1"/>
          </p:cNvSpPr>
          <p:nvPr>
            <p:ph type="body" sz="quarter" idx="13"/>
          </p:nvPr>
        </p:nvSpPr>
        <p:spPr>
          <a:xfrm>
            <a:off x="455901" y="4969687"/>
            <a:ext cx="9036051" cy="1128131"/>
          </a:xfrm>
        </p:spPr>
        <p:txBody>
          <a:bodyPr/>
          <a:lstStyle/>
          <a:p>
            <a:r>
              <a:rPr lang="en-US" dirty="0"/>
              <a:t>You plan to add a new Product Proposals document library.</a:t>
            </a:r>
          </a:p>
          <a:p>
            <a:r>
              <a:rPr lang="en-US" dirty="0"/>
              <a:t>It should be available only to site Owners, but not site Members or Visitors.</a:t>
            </a:r>
          </a:p>
          <a:p>
            <a:r>
              <a:rPr lang="en-US" dirty="0"/>
              <a:t>You will assign more restrictive permissions directly to the Product Proposals library.</a:t>
            </a:r>
          </a:p>
        </p:txBody>
      </p:sp>
      <p:pic>
        <p:nvPicPr>
          <p:cNvPr id="10" name="Picture 9">
            <a:extLst>
              <a:ext uri="{FF2B5EF4-FFF2-40B4-BE49-F238E27FC236}">
                <a16:creationId xmlns:a16="http://schemas.microsoft.com/office/drawing/2014/main" id="{9C4FA7F5-74A2-B1A9-C9A2-71135CF8B58C}"/>
              </a:ext>
            </a:extLst>
          </p:cNvPr>
          <p:cNvPicPr>
            <a:picLocks noChangeAspect="1"/>
          </p:cNvPicPr>
          <p:nvPr/>
        </p:nvPicPr>
        <p:blipFill>
          <a:blip r:embed="rId3"/>
          <a:stretch>
            <a:fillRect/>
          </a:stretch>
        </p:blipFill>
        <p:spPr>
          <a:xfrm>
            <a:off x="767050" y="3403917"/>
            <a:ext cx="5190977" cy="1424615"/>
          </a:xfrm>
          <a:prstGeom prst="rect">
            <a:avLst/>
          </a:prstGeom>
        </p:spPr>
      </p:pic>
      <p:pic>
        <p:nvPicPr>
          <p:cNvPr id="12" name="Picture 11">
            <a:extLst>
              <a:ext uri="{FF2B5EF4-FFF2-40B4-BE49-F238E27FC236}">
                <a16:creationId xmlns:a16="http://schemas.microsoft.com/office/drawing/2014/main" id="{BB4B3793-DD5B-6280-5813-BEFB2119A5E0}"/>
              </a:ext>
            </a:extLst>
          </p:cNvPr>
          <p:cNvPicPr>
            <a:picLocks noChangeAspect="1"/>
          </p:cNvPicPr>
          <p:nvPr/>
        </p:nvPicPr>
        <p:blipFill>
          <a:blip r:embed="rId4"/>
          <a:stretch>
            <a:fillRect/>
          </a:stretch>
        </p:blipFill>
        <p:spPr>
          <a:xfrm>
            <a:off x="6992148" y="3403010"/>
            <a:ext cx="4491168" cy="1568444"/>
          </a:xfrm>
          <a:prstGeom prst="rect">
            <a:avLst/>
          </a:prstGeom>
        </p:spPr>
      </p:pic>
      <p:grpSp>
        <p:nvGrpSpPr>
          <p:cNvPr id="22" name="BORDERS_AND_FADERS">
            <a:extLst>
              <a:ext uri="{FF2B5EF4-FFF2-40B4-BE49-F238E27FC236}">
                <a16:creationId xmlns:a16="http://schemas.microsoft.com/office/drawing/2014/main" id="{047A1B26-C07B-C353-FD8D-2CC3D42228BE}"/>
              </a:ext>
            </a:extLst>
          </p:cNvPr>
          <p:cNvGrpSpPr/>
          <p:nvPr/>
        </p:nvGrpSpPr>
        <p:grpSpPr>
          <a:xfrm>
            <a:off x="754350" y="3391217"/>
            <a:ext cx="5216377" cy="1450015"/>
            <a:chOff x="830550" y="3020494"/>
            <a:chExt cx="5216377" cy="1450015"/>
          </a:xfrm>
        </p:grpSpPr>
        <p:sp>
          <p:nvSpPr>
            <p:cNvPr id="18" name="BORDER_TOP">
              <a:extLst>
                <a:ext uri="{FF2B5EF4-FFF2-40B4-BE49-F238E27FC236}">
                  <a16:creationId xmlns:a16="http://schemas.microsoft.com/office/drawing/2014/main" id="{996C6C2B-6D11-869E-EDED-691CC59F52CF}"/>
                </a:ext>
              </a:extLst>
            </p:cNvPr>
            <p:cNvSpPr/>
            <p:nvPr/>
          </p:nvSpPr>
          <p:spPr>
            <a:xfrm>
              <a:off x="830550" y="3020494"/>
              <a:ext cx="5216377"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BORDER_LEFT">
              <a:extLst>
                <a:ext uri="{FF2B5EF4-FFF2-40B4-BE49-F238E27FC236}">
                  <a16:creationId xmlns:a16="http://schemas.microsoft.com/office/drawing/2014/main" id="{32D025E9-9A72-1D6C-0DC1-B2921E3329B3}"/>
                </a:ext>
              </a:extLst>
            </p:cNvPr>
            <p:cNvSpPr/>
            <p:nvPr/>
          </p:nvSpPr>
          <p:spPr>
            <a:xfrm>
              <a:off x="830550" y="3020494"/>
              <a:ext cx="12700" cy="1450015"/>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1" name="BORDER_RIGHT">
              <a:extLst>
                <a:ext uri="{FF2B5EF4-FFF2-40B4-BE49-F238E27FC236}">
                  <a16:creationId xmlns:a16="http://schemas.microsoft.com/office/drawing/2014/main" id="{D38675EE-37E1-C818-A40C-B20292CF0C38}"/>
                </a:ext>
              </a:extLst>
            </p:cNvPr>
            <p:cNvSpPr/>
            <p:nvPr/>
          </p:nvSpPr>
          <p:spPr>
            <a:xfrm>
              <a:off x="6034227" y="3020494"/>
              <a:ext cx="12700" cy="1450015"/>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0" name="FADER_BOTTOM">
              <a:extLst>
                <a:ext uri="{FF2B5EF4-FFF2-40B4-BE49-F238E27FC236}">
                  <a16:creationId xmlns:a16="http://schemas.microsoft.com/office/drawing/2014/main" id="{16ECD280-1551-4CF5-4E9F-AC22DA2D656C}"/>
                </a:ext>
              </a:extLst>
            </p:cNvPr>
            <p:cNvSpPr/>
            <p:nvPr/>
          </p:nvSpPr>
          <p:spPr>
            <a:xfrm>
              <a:off x="830550" y="4076809"/>
              <a:ext cx="5216377" cy="3937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grpSp>
        <p:nvGrpSpPr>
          <p:cNvPr id="27" name="BORDERS_AND_FADERS">
            <a:extLst>
              <a:ext uri="{FF2B5EF4-FFF2-40B4-BE49-F238E27FC236}">
                <a16:creationId xmlns:a16="http://schemas.microsoft.com/office/drawing/2014/main" id="{20E27182-F1DD-3E7A-8030-C29BB58D986B}"/>
              </a:ext>
            </a:extLst>
          </p:cNvPr>
          <p:cNvGrpSpPr/>
          <p:nvPr/>
        </p:nvGrpSpPr>
        <p:grpSpPr>
          <a:xfrm>
            <a:off x="6979448" y="3390310"/>
            <a:ext cx="4516569" cy="1593844"/>
            <a:chOff x="6646733" y="2987837"/>
            <a:chExt cx="4516569" cy="1593844"/>
          </a:xfrm>
        </p:grpSpPr>
        <p:sp>
          <p:nvSpPr>
            <p:cNvPr id="23" name="BORDER_TOP">
              <a:extLst>
                <a:ext uri="{FF2B5EF4-FFF2-40B4-BE49-F238E27FC236}">
                  <a16:creationId xmlns:a16="http://schemas.microsoft.com/office/drawing/2014/main" id="{20F5721A-A1E7-B98D-1625-F2067B297130}"/>
                </a:ext>
              </a:extLst>
            </p:cNvPr>
            <p:cNvSpPr/>
            <p:nvPr/>
          </p:nvSpPr>
          <p:spPr>
            <a:xfrm>
              <a:off x="6646733" y="2987837"/>
              <a:ext cx="4516569"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4" name="BORDER_LEFT">
              <a:extLst>
                <a:ext uri="{FF2B5EF4-FFF2-40B4-BE49-F238E27FC236}">
                  <a16:creationId xmlns:a16="http://schemas.microsoft.com/office/drawing/2014/main" id="{89954032-61C8-9657-FD88-7169FAC51D12}"/>
                </a:ext>
              </a:extLst>
            </p:cNvPr>
            <p:cNvSpPr/>
            <p:nvPr/>
          </p:nvSpPr>
          <p:spPr>
            <a:xfrm>
              <a:off x="6646733" y="2987837"/>
              <a:ext cx="12700" cy="1593844"/>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6" name="BORDER_RIGHT">
              <a:extLst>
                <a:ext uri="{FF2B5EF4-FFF2-40B4-BE49-F238E27FC236}">
                  <a16:creationId xmlns:a16="http://schemas.microsoft.com/office/drawing/2014/main" id="{42FFABC7-1E3E-4DF5-EA87-C7B875E873E7}"/>
                </a:ext>
              </a:extLst>
            </p:cNvPr>
            <p:cNvSpPr/>
            <p:nvPr/>
          </p:nvSpPr>
          <p:spPr>
            <a:xfrm>
              <a:off x="11150602" y="2987837"/>
              <a:ext cx="12700" cy="1593844"/>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5" name="FADER_BOTTOM">
              <a:extLst>
                <a:ext uri="{FF2B5EF4-FFF2-40B4-BE49-F238E27FC236}">
                  <a16:creationId xmlns:a16="http://schemas.microsoft.com/office/drawing/2014/main" id="{3590E257-DFEA-09AE-3E26-4F7A86C52F8B}"/>
                </a:ext>
              </a:extLst>
            </p:cNvPr>
            <p:cNvSpPr/>
            <p:nvPr/>
          </p:nvSpPr>
          <p:spPr>
            <a:xfrm>
              <a:off x="6646733" y="4187981"/>
              <a:ext cx="4516569" cy="3937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sp>
        <p:nvSpPr>
          <p:cNvPr id="47" name="Rounded Rectangle 143">
            <a:extLst>
              <a:ext uri="{FF2B5EF4-FFF2-40B4-BE49-F238E27FC236}">
                <a16:creationId xmlns:a16="http://schemas.microsoft.com/office/drawing/2014/main" id="{AE117B79-5546-F9AB-3DA5-7A7B10282B54}"/>
              </a:ext>
            </a:extLst>
          </p:cNvPr>
          <p:cNvSpPr/>
          <p:nvPr/>
        </p:nvSpPr>
        <p:spPr>
          <a:xfrm>
            <a:off x="2750383" y="3485714"/>
            <a:ext cx="1429348"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Existing Library</a:t>
            </a:r>
          </a:p>
        </p:txBody>
      </p:sp>
      <p:sp>
        <p:nvSpPr>
          <p:cNvPr id="50" name="Text Box 306">
            <a:extLst>
              <a:ext uri="{FF2B5EF4-FFF2-40B4-BE49-F238E27FC236}">
                <a16:creationId xmlns:a16="http://schemas.microsoft.com/office/drawing/2014/main" id="{F9740BE3-3428-BA82-ED5B-5CF34AA15C6E}"/>
              </a:ext>
            </a:extLst>
          </p:cNvPr>
          <p:cNvSpPr txBox="1">
            <a:spLocks noChangeArrowheads="1"/>
          </p:cNvSpPr>
          <p:nvPr/>
        </p:nvSpPr>
        <p:spPr bwMode="auto">
          <a:xfrm>
            <a:off x="2203920" y="2895903"/>
            <a:ext cx="3395361"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9DDC"/>
                </a:solidFill>
                <a:latin typeface="Calibri"/>
                <a:cs typeface="Calibri"/>
              </a:rPr>
              <a:t>Permissions inherited from site allow </a:t>
            </a:r>
            <a:br>
              <a:rPr lang="en-US" sz="1300" b="1" kern="0" dirty="0">
                <a:solidFill>
                  <a:srgbClr val="009DDC"/>
                </a:solidFill>
                <a:latin typeface="Calibri"/>
                <a:cs typeface="Calibri"/>
              </a:rPr>
            </a:br>
            <a:r>
              <a:rPr lang="en-US" sz="1300" b="1" kern="0" dirty="0">
                <a:solidFill>
                  <a:srgbClr val="009DDC"/>
                </a:solidFill>
                <a:latin typeface="Calibri"/>
                <a:cs typeface="Calibri"/>
              </a:rPr>
              <a:t>Owners, Members, and Visitors to view.</a:t>
            </a:r>
          </a:p>
        </p:txBody>
      </p:sp>
      <p:sp>
        <p:nvSpPr>
          <p:cNvPr id="53" name="Text Box 306">
            <a:extLst>
              <a:ext uri="{FF2B5EF4-FFF2-40B4-BE49-F238E27FC236}">
                <a16:creationId xmlns:a16="http://schemas.microsoft.com/office/drawing/2014/main" id="{5C2C0C16-CD5D-78B1-B11E-44FAC54291ED}"/>
              </a:ext>
            </a:extLst>
          </p:cNvPr>
          <p:cNvSpPr txBox="1">
            <a:spLocks noChangeArrowheads="1"/>
          </p:cNvSpPr>
          <p:nvPr/>
        </p:nvSpPr>
        <p:spPr bwMode="auto">
          <a:xfrm>
            <a:off x="8591165" y="2858197"/>
            <a:ext cx="2435270"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9DDC"/>
                </a:solidFill>
                <a:latin typeface="Calibri"/>
                <a:cs typeface="Calibri"/>
              </a:rPr>
              <a:t>Unique permissions applied here so only Owners can view.</a:t>
            </a:r>
          </a:p>
        </p:txBody>
      </p:sp>
      <p:grpSp>
        <p:nvGrpSpPr>
          <p:cNvPr id="64" name="Group 63">
            <a:extLst>
              <a:ext uri="{FF2B5EF4-FFF2-40B4-BE49-F238E27FC236}">
                <a16:creationId xmlns:a16="http://schemas.microsoft.com/office/drawing/2014/main" id="{87D233E5-5BBB-0B42-C1F4-6AD0D2BC27F4}"/>
              </a:ext>
            </a:extLst>
          </p:cNvPr>
          <p:cNvGrpSpPr/>
          <p:nvPr/>
        </p:nvGrpSpPr>
        <p:grpSpPr>
          <a:xfrm>
            <a:off x="1824797" y="1045539"/>
            <a:ext cx="8105515" cy="1229141"/>
            <a:chOff x="1850197" y="1223339"/>
            <a:chExt cx="8105515" cy="1229141"/>
          </a:xfrm>
        </p:grpSpPr>
        <p:grpSp>
          <p:nvGrpSpPr>
            <p:cNvPr id="46" name="Group 45">
              <a:extLst>
                <a:ext uri="{FF2B5EF4-FFF2-40B4-BE49-F238E27FC236}">
                  <a16:creationId xmlns:a16="http://schemas.microsoft.com/office/drawing/2014/main" id="{ACB7D6F8-F572-16E9-D084-CBFFAECEDCC7}"/>
                </a:ext>
              </a:extLst>
            </p:cNvPr>
            <p:cNvGrpSpPr/>
            <p:nvPr/>
          </p:nvGrpSpPr>
          <p:grpSpPr>
            <a:xfrm>
              <a:off x="1850197" y="1223339"/>
              <a:ext cx="8058150" cy="1193444"/>
              <a:chOff x="1715364" y="1106217"/>
              <a:chExt cx="8058150" cy="1193444"/>
            </a:xfrm>
          </p:grpSpPr>
          <p:grpSp>
            <p:nvGrpSpPr>
              <p:cNvPr id="36" name="Group 35">
                <a:extLst>
                  <a:ext uri="{FF2B5EF4-FFF2-40B4-BE49-F238E27FC236}">
                    <a16:creationId xmlns:a16="http://schemas.microsoft.com/office/drawing/2014/main" id="{8C963524-45ED-2768-042C-04CF9615A471}"/>
                  </a:ext>
                </a:extLst>
              </p:cNvPr>
              <p:cNvGrpSpPr/>
              <p:nvPr/>
            </p:nvGrpSpPr>
            <p:grpSpPr>
              <a:xfrm>
                <a:off x="1715364" y="1106217"/>
                <a:ext cx="8058150" cy="1193444"/>
                <a:chOff x="1837675" y="1109957"/>
                <a:chExt cx="8058150" cy="1193444"/>
              </a:xfrm>
            </p:grpSpPr>
            <p:pic>
              <p:nvPicPr>
                <p:cNvPr id="8" name="Picture 7">
                  <a:extLst>
                    <a:ext uri="{FF2B5EF4-FFF2-40B4-BE49-F238E27FC236}">
                      <a16:creationId xmlns:a16="http://schemas.microsoft.com/office/drawing/2014/main" id="{BB1FECFD-1F58-5C54-F7EA-06DEEDE4FCD7}"/>
                    </a:ext>
                  </a:extLst>
                </p:cNvPr>
                <p:cNvPicPr>
                  <a:picLocks noChangeAspect="1"/>
                </p:cNvPicPr>
                <p:nvPr/>
              </p:nvPicPr>
              <p:blipFill rotWithShape="1">
                <a:blip r:embed="rId5"/>
                <a:srcRect l="339" t="10834" r="573" b="30646"/>
                <a:stretch/>
              </p:blipFill>
              <p:spPr>
                <a:xfrm>
                  <a:off x="1850375" y="1122657"/>
                  <a:ext cx="8032750" cy="1168044"/>
                </a:xfrm>
                <a:prstGeom prst="rect">
                  <a:avLst/>
                </a:prstGeom>
              </p:spPr>
            </p:pic>
            <p:grpSp>
              <p:nvGrpSpPr>
                <p:cNvPr id="17" name="BORDERS_AND_FADERS">
                  <a:extLst>
                    <a:ext uri="{FF2B5EF4-FFF2-40B4-BE49-F238E27FC236}">
                      <a16:creationId xmlns:a16="http://schemas.microsoft.com/office/drawing/2014/main" id="{FB2604D1-8CED-0450-C330-10C0101C1491}"/>
                    </a:ext>
                  </a:extLst>
                </p:cNvPr>
                <p:cNvGrpSpPr/>
                <p:nvPr/>
              </p:nvGrpSpPr>
              <p:grpSpPr>
                <a:xfrm>
                  <a:off x="1837675" y="1109957"/>
                  <a:ext cx="8058150" cy="1193444"/>
                  <a:chOff x="2127594" y="1117956"/>
                  <a:chExt cx="8058150" cy="1193444"/>
                </a:xfrm>
              </p:grpSpPr>
              <p:sp>
                <p:nvSpPr>
                  <p:cNvPr id="13" name="BORDER_TOP">
                    <a:extLst>
                      <a:ext uri="{FF2B5EF4-FFF2-40B4-BE49-F238E27FC236}">
                        <a16:creationId xmlns:a16="http://schemas.microsoft.com/office/drawing/2014/main" id="{F250E5FB-A67D-4AD8-408F-563664077B1C}"/>
                      </a:ext>
                    </a:extLst>
                  </p:cNvPr>
                  <p:cNvSpPr/>
                  <p:nvPr/>
                </p:nvSpPr>
                <p:spPr>
                  <a:xfrm>
                    <a:off x="2127594" y="1117956"/>
                    <a:ext cx="8058150"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4" name="BORDER_LEFT">
                    <a:extLst>
                      <a:ext uri="{FF2B5EF4-FFF2-40B4-BE49-F238E27FC236}">
                        <a16:creationId xmlns:a16="http://schemas.microsoft.com/office/drawing/2014/main" id="{5F122CB8-0729-AEC1-85B5-19CDCB327A49}"/>
                      </a:ext>
                    </a:extLst>
                  </p:cNvPr>
                  <p:cNvSpPr/>
                  <p:nvPr/>
                </p:nvSpPr>
                <p:spPr>
                  <a:xfrm>
                    <a:off x="2127594" y="1117956"/>
                    <a:ext cx="12700" cy="1193444"/>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BORDER_RIGHT">
                    <a:extLst>
                      <a:ext uri="{FF2B5EF4-FFF2-40B4-BE49-F238E27FC236}">
                        <a16:creationId xmlns:a16="http://schemas.microsoft.com/office/drawing/2014/main" id="{F49CF5D6-5A4C-53E8-5958-84FB0ADB92FE}"/>
                      </a:ext>
                    </a:extLst>
                  </p:cNvPr>
                  <p:cNvSpPr/>
                  <p:nvPr/>
                </p:nvSpPr>
                <p:spPr>
                  <a:xfrm>
                    <a:off x="10173044" y="1117956"/>
                    <a:ext cx="12700" cy="1193444"/>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FADER_BOTTOM">
                    <a:extLst>
                      <a:ext uri="{FF2B5EF4-FFF2-40B4-BE49-F238E27FC236}">
                        <a16:creationId xmlns:a16="http://schemas.microsoft.com/office/drawing/2014/main" id="{947C3DF4-714E-BC09-52B0-7CD49C004DD5}"/>
                      </a:ext>
                    </a:extLst>
                  </p:cNvPr>
                  <p:cNvSpPr/>
                  <p:nvPr/>
                </p:nvSpPr>
                <p:spPr>
                  <a:xfrm>
                    <a:off x="2127594" y="1892454"/>
                    <a:ext cx="8058150" cy="418946"/>
                  </a:xfrm>
                  <a:prstGeom prst="rect">
                    <a:avLst/>
                  </a:prstGeom>
                  <a:gradFill flip="none" rotWithShape="1">
                    <a:gsLst>
                      <a:gs pos="0">
                        <a:srgbClr val="FFFFFF">
                          <a:alpha val="0"/>
                        </a:srgbClr>
                      </a:gs>
                      <a:gs pos="84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grpSp>
          <p:sp>
            <p:nvSpPr>
              <p:cNvPr id="45" name="Rectangle 44">
                <a:extLst>
                  <a:ext uri="{FF2B5EF4-FFF2-40B4-BE49-F238E27FC236}">
                    <a16:creationId xmlns:a16="http://schemas.microsoft.com/office/drawing/2014/main" id="{72864612-3D14-AE16-BF8D-E641F5C57150}"/>
                  </a:ext>
                </a:extLst>
              </p:cNvPr>
              <p:cNvSpPr/>
              <p:nvPr/>
            </p:nvSpPr>
            <p:spPr>
              <a:xfrm>
                <a:off x="2200341" y="1994776"/>
                <a:ext cx="7430876" cy="292185"/>
              </a:xfrm>
              <a:prstGeom prst="rect">
                <a:avLst/>
              </a:prstGeom>
              <a:solidFill>
                <a:schemeClr val="bg1"/>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sp>
          <p:nvSpPr>
            <p:cNvPr id="56" name="FADER_BOTTOM">
              <a:extLst>
                <a:ext uri="{FF2B5EF4-FFF2-40B4-BE49-F238E27FC236}">
                  <a16:creationId xmlns:a16="http://schemas.microsoft.com/office/drawing/2014/main" id="{71D379BE-9979-1308-FAB2-253352AF8A09}"/>
                </a:ext>
              </a:extLst>
            </p:cNvPr>
            <p:cNvSpPr/>
            <p:nvPr/>
          </p:nvSpPr>
          <p:spPr>
            <a:xfrm>
              <a:off x="8693150" y="1836708"/>
              <a:ext cx="1262562" cy="615772"/>
            </a:xfrm>
            <a:prstGeom prst="rect">
              <a:avLst/>
            </a:prstGeom>
            <a:gradFill flip="none" rotWithShape="1">
              <a:gsLst>
                <a:gs pos="0">
                  <a:srgbClr val="FFFFFF">
                    <a:alpha val="0"/>
                  </a:srgbClr>
                </a:gs>
                <a:gs pos="84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sp>
        <p:nvSpPr>
          <p:cNvPr id="44" name="Rounded Rectangle 143">
            <a:extLst>
              <a:ext uri="{FF2B5EF4-FFF2-40B4-BE49-F238E27FC236}">
                <a16:creationId xmlns:a16="http://schemas.microsoft.com/office/drawing/2014/main" id="{C1E3B92D-BDE5-CAC5-FAF3-B9B4390E20F4}"/>
              </a:ext>
            </a:extLst>
          </p:cNvPr>
          <p:cNvSpPr/>
          <p:nvPr/>
        </p:nvSpPr>
        <p:spPr>
          <a:xfrm>
            <a:off x="8679852" y="3482349"/>
            <a:ext cx="1429348"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New Library</a:t>
            </a:r>
          </a:p>
        </p:txBody>
      </p:sp>
      <p:sp>
        <p:nvSpPr>
          <p:cNvPr id="57" name="TextBox 56">
            <a:extLst>
              <a:ext uri="{FF2B5EF4-FFF2-40B4-BE49-F238E27FC236}">
                <a16:creationId xmlns:a16="http://schemas.microsoft.com/office/drawing/2014/main" id="{E2CACE8F-5EEF-E216-C721-DA7021388E03}"/>
              </a:ext>
            </a:extLst>
          </p:cNvPr>
          <p:cNvSpPr txBox="1"/>
          <p:nvPr/>
        </p:nvSpPr>
        <p:spPr>
          <a:xfrm rot="16200000">
            <a:off x="7333571" y="2426056"/>
            <a:ext cx="315273" cy="1356723"/>
          </a:xfrm>
          <a:prstGeom prst="rect">
            <a:avLst/>
          </a:prstGeom>
          <a:solidFill>
            <a:srgbClr val="FF6161"/>
          </a:solidFill>
          <a:ln w="28575" cap="flat" cmpd="sng" algn="ctr">
            <a:noFill/>
            <a:prstDash val="solid"/>
          </a:ln>
          <a:effectLst/>
        </p:spPr>
        <p:txBody>
          <a:bodyPr vert="vert" lIns="0" tIns="365760" rIns="0" rtlCol="0" anchor="ctr"/>
          <a:lstStyle>
            <a:defPPr>
              <a:defRPr lang="en-US"/>
            </a:defPPr>
            <a:lvl1pPr algn="ctr" defTabSz="914400">
              <a:defRPr sz="900" b="1" kern="0">
                <a:latin typeface="Arial"/>
              </a:defRPr>
            </a:lvl1pPr>
          </a:lstStyle>
          <a:p>
            <a:r>
              <a:rPr lang="en-US" dirty="0"/>
              <a:t>STOPPED!</a:t>
            </a:r>
          </a:p>
        </p:txBody>
      </p:sp>
      <p:sp>
        <p:nvSpPr>
          <p:cNvPr id="55" name="&quot;Not Allowed&quot; Symbol 54">
            <a:extLst>
              <a:ext uri="{FF2B5EF4-FFF2-40B4-BE49-F238E27FC236}">
                <a16:creationId xmlns:a16="http://schemas.microsoft.com/office/drawing/2014/main" id="{FAE67723-8817-245F-2B70-0AD88F95DECC}"/>
              </a:ext>
            </a:extLst>
          </p:cNvPr>
          <p:cNvSpPr/>
          <p:nvPr/>
        </p:nvSpPr>
        <p:spPr>
          <a:xfrm>
            <a:off x="6896509" y="2985295"/>
            <a:ext cx="240505" cy="240505"/>
          </a:xfrm>
          <a:prstGeom prst="noSmoking">
            <a:avLst>
              <a:gd name="adj" fmla="val 10599"/>
            </a:avLst>
          </a:prstGeom>
          <a:solidFill>
            <a:schemeClr val="tx1"/>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nvGrpSpPr>
          <p:cNvPr id="60" name="Group 59">
            <a:extLst>
              <a:ext uri="{FF2B5EF4-FFF2-40B4-BE49-F238E27FC236}">
                <a16:creationId xmlns:a16="http://schemas.microsoft.com/office/drawing/2014/main" id="{1510DBED-A955-EE25-537C-55482EF3A840}"/>
              </a:ext>
            </a:extLst>
          </p:cNvPr>
          <p:cNvGrpSpPr/>
          <p:nvPr/>
        </p:nvGrpSpPr>
        <p:grpSpPr>
          <a:xfrm>
            <a:off x="2763083" y="1995262"/>
            <a:ext cx="2600210" cy="856110"/>
            <a:chOff x="2763083" y="1995262"/>
            <a:chExt cx="2600210" cy="856110"/>
          </a:xfrm>
        </p:grpSpPr>
        <p:sp>
          <p:nvSpPr>
            <p:cNvPr id="49" name="Arrow: Down 48">
              <a:extLst>
                <a:ext uri="{FF2B5EF4-FFF2-40B4-BE49-F238E27FC236}">
                  <a16:creationId xmlns:a16="http://schemas.microsoft.com/office/drawing/2014/main" id="{CE2287F3-B8FC-EF72-7880-9C4ACA4EA2DB}"/>
                </a:ext>
              </a:extLst>
            </p:cNvPr>
            <p:cNvSpPr/>
            <p:nvPr/>
          </p:nvSpPr>
          <p:spPr>
            <a:xfrm>
              <a:off x="3784600" y="1995262"/>
              <a:ext cx="376061" cy="856110"/>
            </a:xfrm>
            <a:prstGeom prst="downArrow">
              <a:avLst>
                <a:gd name="adj1" fmla="val 32513"/>
                <a:gd name="adj2" fmla="val 92857"/>
              </a:avLst>
            </a:prstGeom>
            <a:solidFill>
              <a:schemeClr val="accent3">
                <a:lumMod val="75000"/>
              </a:schemeClr>
            </a:solidFill>
            <a:ln w="28575" cap="flat" cmpd="sng" algn="ctr">
              <a:noFill/>
              <a:prstDash val="solid"/>
            </a:ln>
            <a:effectLst/>
          </p:spPr>
          <p:txBody>
            <a:bodyPr vert="horz" lIns="0" tIns="0" rIns="0" bIns="0" rtlCol="0" anchor="ctr">
              <a:normAutofit/>
            </a:bodyPr>
            <a:lstStyle/>
            <a:p>
              <a:pPr algn="ctr" defTabSz="914400"/>
              <a:endParaRPr lang="en-US" sz="600" b="1" kern="0" dirty="0">
                <a:solidFill>
                  <a:schemeClr val="bg1"/>
                </a:solidFill>
                <a:latin typeface="Arial"/>
              </a:endParaRPr>
            </a:p>
            <a:p>
              <a:pPr algn="ctr" defTabSz="914400"/>
              <a:endParaRPr lang="en-US" sz="600" b="1" kern="0" dirty="0">
                <a:solidFill>
                  <a:schemeClr val="bg1"/>
                </a:solidFill>
                <a:latin typeface="Arial"/>
              </a:endParaRPr>
            </a:p>
            <a:p>
              <a:pPr algn="ctr" defTabSz="914400"/>
              <a:endParaRPr lang="en-US" sz="600" b="1" kern="0" dirty="0">
                <a:solidFill>
                  <a:schemeClr val="bg1"/>
                </a:solidFill>
                <a:latin typeface="Arial"/>
              </a:endParaRPr>
            </a:p>
          </p:txBody>
        </p:sp>
        <p:sp>
          <p:nvSpPr>
            <p:cNvPr id="59" name="Text Box 306">
              <a:extLst>
                <a:ext uri="{FF2B5EF4-FFF2-40B4-BE49-F238E27FC236}">
                  <a16:creationId xmlns:a16="http://schemas.microsoft.com/office/drawing/2014/main" id="{F265F4E8-DB35-B785-5095-7A7266EDF4AB}"/>
                </a:ext>
              </a:extLst>
            </p:cNvPr>
            <p:cNvSpPr txBox="1">
              <a:spLocks noChangeArrowheads="1"/>
            </p:cNvSpPr>
            <p:nvPr/>
          </p:nvSpPr>
          <p:spPr bwMode="auto">
            <a:xfrm>
              <a:off x="2763083" y="2160295"/>
              <a:ext cx="2600210"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latin typeface="Calibri"/>
                  <a:cs typeface="Calibri"/>
                </a:rPr>
                <a:t>INHERITED      PERMISSIONS</a:t>
              </a:r>
            </a:p>
          </p:txBody>
        </p:sp>
      </p:grpSp>
      <p:grpSp>
        <p:nvGrpSpPr>
          <p:cNvPr id="61" name="Group 60">
            <a:extLst>
              <a:ext uri="{FF2B5EF4-FFF2-40B4-BE49-F238E27FC236}">
                <a16:creationId xmlns:a16="http://schemas.microsoft.com/office/drawing/2014/main" id="{78A7460C-2E6E-3F98-A7BE-80417B2A49EE}"/>
              </a:ext>
            </a:extLst>
          </p:cNvPr>
          <p:cNvGrpSpPr/>
          <p:nvPr/>
        </p:nvGrpSpPr>
        <p:grpSpPr>
          <a:xfrm>
            <a:off x="6276183" y="1995262"/>
            <a:ext cx="2600210" cy="856110"/>
            <a:chOff x="2763083" y="1995262"/>
            <a:chExt cx="2600210" cy="856110"/>
          </a:xfrm>
        </p:grpSpPr>
        <p:sp>
          <p:nvSpPr>
            <p:cNvPr id="62" name="Arrow: Down 61">
              <a:extLst>
                <a:ext uri="{FF2B5EF4-FFF2-40B4-BE49-F238E27FC236}">
                  <a16:creationId xmlns:a16="http://schemas.microsoft.com/office/drawing/2014/main" id="{E1743053-4142-ECF0-52F0-FA445645E332}"/>
                </a:ext>
              </a:extLst>
            </p:cNvPr>
            <p:cNvSpPr/>
            <p:nvPr/>
          </p:nvSpPr>
          <p:spPr>
            <a:xfrm>
              <a:off x="3784600" y="1995262"/>
              <a:ext cx="376061" cy="856110"/>
            </a:xfrm>
            <a:prstGeom prst="downArrow">
              <a:avLst>
                <a:gd name="adj1" fmla="val 32513"/>
                <a:gd name="adj2" fmla="val 92857"/>
              </a:avLst>
            </a:prstGeom>
            <a:solidFill>
              <a:srgbClr val="88A225"/>
            </a:solidFill>
            <a:ln w="28575" cap="flat" cmpd="sng" algn="ctr">
              <a:noFill/>
              <a:prstDash val="solid"/>
            </a:ln>
            <a:effectLst/>
          </p:spPr>
          <p:txBody>
            <a:bodyPr vert="horz" lIns="0" tIns="0" rIns="0" bIns="0" rtlCol="0" anchor="ctr">
              <a:normAutofit/>
            </a:bodyPr>
            <a:lstStyle/>
            <a:p>
              <a:pPr algn="ctr" defTabSz="914400"/>
              <a:endParaRPr lang="en-US" sz="600" b="1" kern="0" dirty="0">
                <a:solidFill>
                  <a:schemeClr val="bg1"/>
                </a:solidFill>
                <a:latin typeface="Arial"/>
              </a:endParaRPr>
            </a:p>
            <a:p>
              <a:pPr algn="ctr" defTabSz="914400"/>
              <a:endParaRPr lang="en-US" sz="600" b="1" kern="0" dirty="0">
                <a:solidFill>
                  <a:schemeClr val="bg1"/>
                </a:solidFill>
                <a:latin typeface="Arial"/>
              </a:endParaRPr>
            </a:p>
            <a:p>
              <a:pPr algn="ctr" defTabSz="914400"/>
              <a:endParaRPr lang="en-US" sz="600" b="1" kern="0" dirty="0">
                <a:solidFill>
                  <a:schemeClr val="bg1"/>
                </a:solidFill>
                <a:latin typeface="Arial"/>
              </a:endParaRPr>
            </a:p>
          </p:txBody>
        </p:sp>
        <p:sp>
          <p:nvSpPr>
            <p:cNvPr id="63" name="Text Box 306">
              <a:extLst>
                <a:ext uri="{FF2B5EF4-FFF2-40B4-BE49-F238E27FC236}">
                  <a16:creationId xmlns:a16="http://schemas.microsoft.com/office/drawing/2014/main" id="{11BBD48C-9DFA-0EFF-5E6B-92C931A305E7}"/>
                </a:ext>
              </a:extLst>
            </p:cNvPr>
            <p:cNvSpPr txBox="1">
              <a:spLocks noChangeArrowheads="1"/>
            </p:cNvSpPr>
            <p:nvPr/>
          </p:nvSpPr>
          <p:spPr bwMode="auto">
            <a:xfrm>
              <a:off x="2763083" y="2160295"/>
              <a:ext cx="2600210"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latin typeface="Calibri"/>
                  <a:cs typeface="Calibri"/>
                </a:rPr>
                <a:t>INHERITED      PERMISSIONS</a:t>
              </a:r>
            </a:p>
          </p:txBody>
        </p:sp>
      </p:grpSp>
    </p:spTree>
    <p:custDataLst>
      <p:tags r:id="rId1"/>
    </p:custDataLst>
    <p:extLst>
      <p:ext uri="{BB962C8B-B14F-4D97-AF65-F5344CB8AC3E}">
        <p14:creationId xmlns:p14="http://schemas.microsoft.com/office/powerpoint/2010/main" val="4621732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086B2A-6958-A692-0271-7C9F058D6EFC}"/>
              </a:ext>
            </a:extLst>
          </p:cNvPr>
          <p:cNvSpPr>
            <a:spLocks noGrp="1"/>
          </p:cNvSpPr>
          <p:nvPr>
            <p:ph type="sldNum" sz="quarter" idx="12"/>
          </p:nvPr>
        </p:nvSpPr>
        <p:spPr/>
        <p:txBody>
          <a:bodyPr/>
          <a:lstStyle/>
          <a:p>
            <a:fld id="{A8160BDD-7155-D744-B749-9730458604AD}" type="slidenum">
              <a:rPr lang="en-US" smtClean="0"/>
              <a:pPr/>
              <a:t>24</a:t>
            </a:fld>
            <a:endParaRPr lang="en-US" dirty="0"/>
          </a:p>
        </p:txBody>
      </p:sp>
      <p:sp>
        <p:nvSpPr>
          <p:cNvPr id="5" name="Title 4">
            <a:extLst>
              <a:ext uri="{FF2B5EF4-FFF2-40B4-BE49-F238E27FC236}">
                <a16:creationId xmlns:a16="http://schemas.microsoft.com/office/drawing/2014/main" id="{D11DEA29-F652-88CD-1D8A-77CD9F2A2D1C}"/>
              </a:ext>
            </a:extLst>
          </p:cNvPr>
          <p:cNvSpPr>
            <a:spLocks noGrp="1"/>
          </p:cNvSpPr>
          <p:nvPr>
            <p:ph type="title"/>
          </p:nvPr>
        </p:nvSpPr>
        <p:spPr/>
        <p:txBody>
          <a:bodyPr/>
          <a:lstStyle/>
          <a:p>
            <a:r>
              <a:rPr lang="en-US" dirty="0"/>
              <a:t>Link-Based Sharing</a:t>
            </a:r>
          </a:p>
        </p:txBody>
      </p:sp>
      <p:sp>
        <p:nvSpPr>
          <p:cNvPr id="6" name="Text Placeholder 5">
            <a:extLst>
              <a:ext uri="{FF2B5EF4-FFF2-40B4-BE49-F238E27FC236}">
                <a16:creationId xmlns:a16="http://schemas.microsoft.com/office/drawing/2014/main" id="{DBF56AE4-663E-344D-5FBD-9063F3275F2F}"/>
              </a:ext>
            </a:extLst>
          </p:cNvPr>
          <p:cNvSpPr>
            <a:spLocks noGrp="1"/>
          </p:cNvSpPr>
          <p:nvPr>
            <p:ph type="body" sz="quarter" idx="13"/>
          </p:nvPr>
        </p:nvSpPr>
        <p:spPr/>
        <p:txBody>
          <a:bodyPr/>
          <a:lstStyle/>
          <a:p>
            <a:r>
              <a:rPr lang="en-US" dirty="0"/>
              <a:t>Enables you to provide access to people who do not have access to a securable object through permissions assignments.</a:t>
            </a:r>
          </a:p>
          <a:p>
            <a:r>
              <a:rPr lang="en-US" dirty="0"/>
              <a:t>Adds another level of complication to permissions.</a:t>
            </a:r>
          </a:p>
          <a:p>
            <a:r>
              <a:rPr lang="en-US" dirty="0"/>
              <a:t>Is typically done on an ad hoc basis for incidental sharing.</a:t>
            </a:r>
          </a:p>
          <a:p>
            <a:pPr lvl="1"/>
            <a:r>
              <a:rPr lang="en-US" dirty="0"/>
              <a:t>Example: Share a single file or folder with someone outside of the team, who is not a member of the site.</a:t>
            </a:r>
          </a:p>
          <a:p>
            <a:r>
              <a:rPr lang="en-US" dirty="0"/>
              <a:t>There are various levels of restrictions that can be placed on sharing links:</a:t>
            </a:r>
          </a:p>
          <a:p>
            <a:pPr lvl="1"/>
            <a:r>
              <a:rPr lang="en-US" b="1" dirty="0"/>
              <a:t>Anyone</a:t>
            </a:r>
            <a:r>
              <a:rPr lang="en-US" dirty="0"/>
              <a:t>: People with the link can access the shared item without having to authenticate their identities.</a:t>
            </a:r>
          </a:p>
          <a:p>
            <a:pPr lvl="1"/>
            <a:r>
              <a:rPr lang="en-US" b="1" dirty="0"/>
              <a:t>New and existing guests</a:t>
            </a:r>
            <a:r>
              <a:rPr lang="en-US" dirty="0"/>
              <a:t>: People with the link must sign in when accessing the shared item.</a:t>
            </a:r>
          </a:p>
          <a:p>
            <a:pPr lvl="2"/>
            <a:r>
              <a:rPr lang="en-US" dirty="0"/>
              <a:t>Must use a Microsoft account, school account, or work account.</a:t>
            </a:r>
          </a:p>
          <a:p>
            <a:pPr lvl="2"/>
            <a:r>
              <a:rPr lang="en-US" dirty="0"/>
              <a:t>New guests have to sign in.</a:t>
            </a:r>
          </a:p>
          <a:p>
            <a:pPr lvl="2"/>
            <a:r>
              <a:rPr lang="en-US" dirty="0"/>
              <a:t>Existing guests who signed in previously on the same computer will have access to the shared item automatically.</a:t>
            </a:r>
          </a:p>
          <a:p>
            <a:pPr lvl="1"/>
            <a:r>
              <a:rPr lang="en-US" b="1" dirty="0"/>
              <a:t>Existing guests</a:t>
            </a:r>
            <a:r>
              <a:rPr lang="en-US" dirty="0"/>
              <a:t>: When creating the link, you only share with guests who are already registered in your Azure Active Directory.</a:t>
            </a:r>
          </a:p>
          <a:p>
            <a:pPr lvl="2"/>
            <a:r>
              <a:rPr lang="en-US" dirty="0"/>
              <a:t>Guests may already exist because they previously signed in or were manually added to the directory.</a:t>
            </a:r>
          </a:p>
          <a:p>
            <a:pPr lvl="1"/>
            <a:r>
              <a:rPr lang="en-US" b="1" dirty="0"/>
              <a:t>Only people in your organization</a:t>
            </a:r>
            <a:r>
              <a:rPr lang="en-US" dirty="0"/>
              <a:t>: Only authenticated users in your organization can use the link.</a:t>
            </a:r>
          </a:p>
        </p:txBody>
      </p:sp>
    </p:spTree>
    <p:extLst>
      <p:ext uri="{BB962C8B-B14F-4D97-AF65-F5344CB8AC3E}">
        <p14:creationId xmlns:p14="http://schemas.microsoft.com/office/powerpoint/2010/main" val="1957150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C77BF70-24E2-63EC-FD01-23521B205DED}"/>
              </a:ext>
            </a:extLst>
          </p:cNvPr>
          <p:cNvSpPr>
            <a:spLocks noGrp="1"/>
          </p:cNvSpPr>
          <p:nvPr>
            <p:ph type="sldNum" sz="quarter" idx="12"/>
          </p:nvPr>
        </p:nvSpPr>
        <p:spPr/>
        <p:txBody>
          <a:bodyPr/>
          <a:lstStyle/>
          <a:p>
            <a:fld id="{A8160BDD-7155-D744-B749-9730458604AD}" type="slidenum">
              <a:rPr lang="en-US" smtClean="0"/>
              <a:pPr/>
              <a:t>25</a:t>
            </a:fld>
            <a:endParaRPr lang="en-US" dirty="0"/>
          </a:p>
        </p:txBody>
      </p:sp>
      <p:sp>
        <p:nvSpPr>
          <p:cNvPr id="3" name="Title 2">
            <a:extLst>
              <a:ext uri="{FF2B5EF4-FFF2-40B4-BE49-F238E27FC236}">
                <a16:creationId xmlns:a16="http://schemas.microsoft.com/office/drawing/2014/main" id="{EDDBBF51-D839-0AF5-A600-F31CEC984135}"/>
              </a:ext>
            </a:extLst>
          </p:cNvPr>
          <p:cNvSpPr>
            <a:spLocks noGrp="1"/>
          </p:cNvSpPr>
          <p:nvPr>
            <p:ph type="title"/>
          </p:nvPr>
        </p:nvSpPr>
        <p:spPr/>
        <p:txBody>
          <a:bodyPr/>
          <a:lstStyle/>
          <a:p>
            <a:r>
              <a:rPr lang="en-US" dirty="0"/>
              <a:t>Manage Permissions Inheritance</a:t>
            </a:r>
          </a:p>
        </p:txBody>
      </p:sp>
      <p:sp>
        <p:nvSpPr>
          <p:cNvPr id="4" name="Text Placeholder 3">
            <a:extLst>
              <a:ext uri="{FF2B5EF4-FFF2-40B4-BE49-F238E27FC236}">
                <a16:creationId xmlns:a16="http://schemas.microsoft.com/office/drawing/2014/main" id="{74989FB0-874D-5DB1-CD0C-5D5E39CDC97A}"/>
              </a:ext>
            </a:extLst>
          </p:cNvPr>
          <p:cNvSpPr>
            <a:spLocks noGrp="1"/>
          </p:cNvSpPr>
          <p:nvPr>
            <p:ph type="body" sz="quarter" idx="13"/>
          </p:nvPr>
        </p:nvSpPr>
        <p:spPr/>
        <p:txBody>
          <a:bodyPr/>
          <a:lstStyle/>
          <a:p>
            <a:r>
              <a:rPr lang="en-US" dirty="0"/>
              <a:t>To use permissions inheritance effectively:</a:t>
            </a:r>
          </a:p>
          <a:p>
            <a:pPr lvl="1"/>
            <a:r>
              <a:rPr lang="en-US" b="1" dirty="0"/>
              <a:t>Use team sites and communication sites appropriately.</a:t>
            </a:r>
          </a:p>
          <a:p>
            <a:pPr lvl="2"/>
            <a:r>
              <a:rPr lang="en-US" dirty="0"/>
              <a:t>Team sites are meant for collaboration (many can create and edit), and communication sites are meant for publishing (many can view, but few can create and edit).</a:t>
            </a:r>
          </a:p>
          <a:p>
            <a:pPr lvl="1"/>
            <a:r>
              <a:rPr lang="en-US" b="1" dirty="0"/>
              <a:t>Leverage SharePoint groups and inheritance from the site to keep permissions simple.</a:t>
            </a:r>
            <a:endParaRPr lang="en-US" dirty="0"/>
          </a:p>
          <a:p>
            <a:pPr lvl="2"/>
            <a:r>
              <a:rPr lang="en-US" dirty="0"/>
              <a:t>Whenever possible, use site permissions to control who can access a particular list or library on that site.</a:t>
            </a:r>
          </a:p>
          <a:p>
            <a:pPr lvl="1"/>
            <a:r>
              <a:rPr lang="en-US" b="1" dirty="0"/>
              <a:t>Organize your sites to keep permissions simple</a:t>
            </a:r>
            <a:r>
              <a:rPr lang="en-US" dirty="0"/>
              <a:t>.</a:t>
            </a:r>
          </a:p>
          <a:p>
            <a:pPr lvl="3"/>
            <a:r>
              <a:rPr lang="en-US" dirty="0"/>
              <a:t>If you need to set a library's permissions to override those that it inherits from the site, consider whether it might be more appropriate to place that library on a different site that already targets the intended audience.</a:t>
            </a:r>
          </a:p>
          <a:p>
            <a:pPr lvl="1"/>
            <a:endParaRPr lang="en-US" dirty="0"/>
          </a:p>
        </p:txBody>
      </p:sp>
    </p:spTree>
    <p:extLst>
      <p:ext uri="{BB962C8B-B14F-4D97-AF65-F5344CB8AC3E}">
        <p14:creationId xmlns:p14="http://schemas.microsoft.com/office/powerpoint/2010/main" val="28766405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04D8C8-965D-E3E1-EC01-92193571626C}"/>
              </a:ext>
            </a:extLst>
          </p:cNvPr>
          <p:cNvSpPr>
            <a:spLocks noGrp="1"/>
          </p:cNvSpPr>
          <p:nvPr>
            <p:ph type="sldNum" sz="quarter" idx="12"/>
          </p:nvPr>
        </p:nvSpPr>
        <p:spPr/>
        <p:txBody>
          <a:bodyPr/>
          <a:lstStyle/>
          <a:p>
            <a:fld id="{A8160BDD-7155-D744-B749-9730458604AD}" type="slidenum">
              <a:rPr lang="en-US" smtClean="0"/>
              <a:pPr/>
              <a:t>26</a:t>
            </a:fld>
            <a:endParaRPr lang="en-US" dirty="0"/>
          </a:p>
        </p:txBody>
      </p:sp>
      <p:sp>
        <p:nvSpPr>
          <p:cNvPr id="5" name="Title 4">
            <a:extLst>
              <a:ext uri="{FF2B5EF4-FFF2-40B4-BE49-F238E27FC236}">
                <a16:creationId xmlns:a16="http://schemas.microsoft.com/office/drawing/2014/main" id="{27260594-2FA5-3BB5-899D-B08D6B7FE8C4}"/>
              </a:ext>
            </a:extLst>
          </p:cNvPr>
          <p:cNvSpPr>
            <a:spLocks noGrp="1"/>
          </p:cNvSpPr>
          <p:nvPr>
            <p:ph type="title"/>
          </p:nvPr>
        </p:nvSpPr>
        <p:spPr/>
        <p:txBody>
          <a:bodyPr/>
          <a:lstStyle/>
          <a:p>
            <a:r>
              <a:rPr lang="en-US" dirty="0"/>
              <a:t>Activity: Examining the Impact of Sharing Links on Permissions</a:t>
            </a:r>
          </a:p>
        </p:txBody>
      </p:sp>
      <p:sp>
        <p:nvSpPr>
          <p:cNvPr id="6" name="Text Placeholder 5">
            <a:extLst>
              <a:ext uri="{FF2B5EF4-FFF2-40B4-BE49-F238E27FC236}">
                <a16:creationId xmlns:a16="http://schemas.microsoft.com/office/drawing/2014/main" id="{64A534A4-F0FC-34E7-CE2E-E1D7C0C04A95}"/>
              </a:ext>
            </a:extLst>
          </p:cNvPr>
          <p:cNvSpPr>
            <a:spLocks noGrp="1"/>
          </p:cNvSpPr>
          <p:nvPr>
            <p:ph type="body" sz="quarter" idx="13"/>
          </p:nvPr>
        </p:nvSpPr>
        <p:spPr/>
        <p:txBody>
          <a:bodyPr/>
          <a:lstStyle/>
          <a:p>
            <a:r>
              <a:rPr lang="en-US" dirty="0"/>
              <a:t>You need to temporarily share a product proposal with a colleague at your company.</a:t>
            </a:r>
          </a:p>
          <a:p>
            <a:r>
              <a:rPr lang="en-US" dirty="0"/>
              <a:t>Your colleague does not have permission to access the Product Proposals library on your site. </a:t>
            </a:r>
          </a:p>
          <a:p>
            <a:r>
              <a:rPr lang="en-US" dirty="0"/>
              <a:t>You will use a sharing link to temporarily grant access to the file.</a:t>
            </a:r>
          </a:p>
        </p:txBody>
      </p:sp>
    </p:spTree>
    <p:extLst>
      <p:ext uri="{BB962C8B-B14F-4D97-AF65-F5344CB8AC3E}">
        <p14:creationId xmlns:p14="http://schemas.microsoft.com/office/powerpoint/2010/main" val="10749023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E62309-676F-7D9A-F103-B18532C649FA}"/>
              </a:ext>
            </a:extLst>
          </p:cNvPr>
          <p:cNvSpPr>
            <a:spLocks noGrp="1"/>
          </p:cNvSpPr>
          <p:nvPr>
            <p:ph type="sldNum" sz="quarter" idx="12"/>
          </p:nvPr>
        </p:nvSpPr>
        <p:spPr/>
        <p:txBody>
          <a:bodyPr/>
          <a:lstStyle/>
          <a:p>
            <a:fld id="{A8160BDD-7155-D744-B749-9730458604AD}" type="slidenum">
              <a:rPr lang="en-US" smtClean="0"/>
              <a:t>27</a:t>
            </a:fld>
            <a:endParaRPr lang="en-US" dirty="0"/>
          </a:p>
        </p:txBody>
      </p:sp>
      <p:sp>
        <p:nvSpPr>
          <p:cNvPr id="4" name="Text Placeholder 3">
            <a:extLst>
              <a:ext uri="{FF2B5EF4-FFF2-40B4-BE49-F238E27FC236}">
                <a16:creationId xmlns:a16="http://schemas.microsoft.com/office/drawing/2014/main" id="{DBFC79DF-FB67-D7C3-8FFF-4A1AFEDB2925}"/>
              </a:ext>
            </a:extLst>
          </p:cNvPr>
          <p:cNvSpPr>
            <a:spLocks noGrp="1"/>
          </p:cNvSpPr>
          <p:nvPr>
            <p:ph type="body" sz="quarter" idx="13"/>
          </p:nvPr>
        </p:nvSpPr>
        <p:spPr/>
        <p:txBody>
          <a:bodyPr/>
          <a:lstStyle/>
          <a:p>
            <a:r>
              <a:rPr lang="en-US" dirty="0"/>
              <a:t>In what circumstances might you override site permissions inheritance and assign permissions directly to a particular item such as a list or document library?</a:t>
            </a:r>
          </a:p>
          <a:p>
            <a:r>
              <a:rPr lang="en-US" dirty="0"/>
              <a:t>Why might site owners in some situations be opposed to allowing users to share links to files or folders on their site?</a:t>
            </a:r>
          </a:p>
        </p:txBody>
      </p:sp>
    </p:spTree>
    <p:extLst>
      <p:ext uri="{BB962C8B-B14F-4D97-AF65-F5344CB8AC3E}">
        <p14:creationId xmlns:p14="http://schemas.microsoft.com/office/powerpoint/2010/main" val="1574073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BBBA29-3FE0-754D-1C02-7B371D04CD2D}"/>
              </a:ext>
            </a:extLst>
          </p:cNvPr>
          <p:cNvSpPr>
            <a:spLocks noGrp="1"/>
          </p:cNvSpPr>
          <p:nvPr>
            <p:ph type="sldNum" sz="quarter" idx="12"/>
          </p:nvPr>
        </p:nvSpPr>
        <p:spPr/>
        <p:txBody>
          <a:bodyPr/>
          <a:lstStyle/>
          <a:p>
            <a:fld id="{A8160BDD-7155-D744-B749-9730458604AD}" type="slidenum">
              <a:rPr lang="en-US" smtClean="0"/>
              <a:t>3</a:t>
            </a:fld>
            <a:endParaRPr lang="en-US" dirty="0"/>
          </a:p>
        </p:txBody>
      </p:sp>
      <p:sp>
        <p:nvSpPr>
          <p:cNvPr id="5" name="Title 4">
            <a:extLst>
              <a:ext uri="{FF2B5EF4-FFF2-40B4-BE49-F238E27FC236}">
                <a16:creationId xmlns:a16="http://schemas.microsoft.com/office/drawing/2014/main" id="{DF257743-0AF0-72CB-3F5F-9A9A0583DCFE}"/>
              </a:ext>
            </a:extLst>
          </p:cNvPr>
          <p:cNvSpPr>
            <a:spLocks noGrp="1"/>
          </p:cNvSpPr>
          <p:nvPr>
            <p:ph type="title"/>
          </p:nvPr>
        </p:nvSpPr>
        <p:spPr/>
        <p:txBody>
          <a:bodyPr/>
          <a:lstStyle/>
          <a:p>
            <a:r>
              <a:rPr lang="en-US" dirty="0"/>
              <a:t>Users</a:t>
            </a:r>
          </a:p>
        </p:txBody>
      </p:sp>
      <p:sp>
        <p:nvSpPr>
          <p:cNvPr id="6" name="Text Placeholder 5">
            <a:extLst>
              <a:ext uri="{FF2B5EF4-FFF2-40B4-BE49-F238E27FC236}">
                <a16:creationId xmlns:a16="http://schemas.microsoft.com/office/drawing/2014/main" id="{08BCDADE-E538-B0A3-4A85-9925FED6FF0E}"/>
              </a:ext>
            </a:extLst>
          </p:cNvPr>
          <p:cNvSpPr>
            <a:spLocks noGrp="1"/>
          </p:cNvSpPr>
          <p:nvPr>
            <p:ph type="body" sz="quarter" idx="13"/>
          </p:nvPr>
        </p:nvSpPr>
        <p:spPr/>
        <p:txBody>
          <a:bodyPr/>
          <a:lstStyle/>
          <a:p>
            <a:r>
              <a:rPr lang="en-US" dirty="0"/>
              <a:t>SharePoint:</a:t>
            </a:r>
          </a:p>
          <a:p>
            <a:pPr lvl="1"/>
            <a:r>
              <a:rPr lang="en-US" dirty="0"/>
              <a:t>Was designed for </a:t>
            </a:r>
            <a:r>
              <a:rPr lang="en-US" i="1" dirty="0"/>
              <a:t>sharing</a:t>
            </a:r>
            <a:r>
              <a:rPr lang="en-US" dirty="0"/>
              <a:t> – to enable users to share information, files, and capabilities.</a:t>
            </a:r>
          </a:p>
          <a:p>
            <a:pPr lvl="1"/>
            <a:r>
              <a:rPr lang="en-US" dirty="0"/>
              <a:t>Has been configured to make sharing easy by default.</a:t>
            </a:r>
          </a:p>
          <a:p>
            <a:pPr lvl="1"/>
            <a:r>
              <a:rPr lang="en-US" dirty="0"/>
              <a:t>May need to configure to be a bit less permissive to account for your organization's requirements and policies.</a:t>
            </a:r>
          </a:p>
          <a:p>
            <a:pPr lvl="1"/>
            <a:r>
              <a:rPr lang="en-US" dirty="0"/>
              <a:t>Provides several different mechanisms and tools to enable you to control access.</a:t>
            </a:r>
            <a:br>
              <a:rPr lang="en-US" dirty="0"/>
            </a:br>
            <a:endParaRPr lang="en-US" dirty="0"/>
          </a:p>
          <a:p>
            <a:r>
              <a:rPr lang="en-US" dirty="0"/>
              <a:t>SharePoint security begins with </a:t>
            </a:r>
            <a:r>
              <a:rPr lang="en-US" b="1" dirty="0"/>
              <a:t>user accounts</a:t>
            </a:r>
            <a:r>
              <a:rPr lang="en-US" dirty="0"/>
              <a:t>. </a:t>
            </a:r>
          </a:p>
          <a:p>
            <a:pPr lvl="1"/>
            <a:endParaRPr lang="en-US" dirty="0"/>
          </a:p>
          <a:p>
            <a:pPr lvl="1"/>
            <a:endParaRPr lang="en-US" dirty="0"/>
          </a:p>
          <a:p>
            <a:pPr lvl="1"/>
            <a:endParaRPr lang="en-US" dirty="0"/>
          </a:p>
          <a:p>
            <a:r>
              <a:rPr lang="en-US" dirty="0"/>
              <a:t>User accounts:</a:t>
            </a:r>
          </a:p>
          <a:p>
            <a:pPr lvl="1"/>
            <a:r>
              <a:rPr lang="en-US" dirty="0"/>
              <a:t>Can be associated with resources in SharePoint or SharePoint groups to</a:t>
            </a:r>
            <a:br>
              <a:rPr lang="en-US" dirty="0"/>
            </a:br>
            <a:r>
              <a:rPr lang="en-US" dirty="0"/>
              <a:t>grant them permission to access those resources. </a:t>
            </a:r>
          </a:p>
          <a:p>
            <a:pPr lvl="1"/>
            <a:r>
              <a:rPr lang="en-US" dirty="0"/>
              <a:t>Are typically created by IT staff when a new employee starts.</a:t>
            </a:r>
          </a:p>
        </p:txBody>
      </p:sp>
      <p:sp>
        <p:nvSpPr>
          <p:cNvPr id="2" name="Text Placeholder 12">
            <a:extLst>
              <a:ext uri="{FF2B5EF4-FFF2-40B4-BE49-F238E27FC236}">
                <a16:creationId xmlns:a16="http://schemas.microsoft.com/office/drawing/2014/main" id="{4E6AAC7C-CB02-F78D-7748-917B675A3761}"/>
              </a:ext>
            </a:extLst>
          </p:cNvPr>
          <p:cNvSpPr txBox="1">
            <a:spLocks/>
          </p:cNvSpPr>
          <p:nvPr/>
        </p:nvSpPr>
        <p:spPr>
          <a:xfrm>
            <a:off x="1309057" y="3317393"/>
            <a:ext cx="9872087" cy="61675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Users:</a:t>
            </a:r>
            <a:r>
              <a:rPr lang="en-US" sz="1600" dirty="0"/>
              <a:t> People with an account that provides them with access to your Microsoft 365 organization. The most common authentication provider used with SharePoint is Microsoft 365 or Active Directory.</a:t>
            </a:r>
          </a:p>
          <a:p>
            <a:endParaRPr lang="en-US" sz="1600" dirty="0"/>
          </a:p>
        </p:txBody>
      </p:sp>
      <p:grpSp>
        <p:nvGrpSpPr>
          <p:cNvPr id="7" name="Group 6">
            <a:extLst>
              <a:ext uri="{FF2B5EF4-FFF2-40B4-BE49-F238E27FC236}">
                <a16:creationId xmlns:a16="http://schemas.microsoft.com/office/drawing/2014/main" id="{DF452555-0CA7-80AD-E719-54FA25ACD607}"/>
              </a:ext>
            </a:extLst>
          </p:cNvPr>
          <p:cNvGrpSpPr/>
          <p:nvPr/>
        </p:nvGrpSpPr>
        <p:grpSpPr>
          <a:xfrm>
            <a:off x="9482730" y="4059029"/>
            <a:ext cx="2067563" cy="2103120"/>
            <a:chOff x="6652821" y="944880"/>
            <a:chExt cx="2461955" cy="2504295"/>
          </a:xfrm>
        </p:grpSpPr>
        <p:pic>
          <p:nvPicPr>
            <p:cNvPr id="8" name="Picture 2" descr="Image result for new user png">
              <a:extLst>
                <a:ext uri="{FF2B5EF4-FFF2-40B4-BE49-F238E27FC236}">
                  <a16:creationId xmlns:a16="http://schemas.microsoft.com/office/drawing/2014/main" id="{8C718829-1C01-B466-E83C-E633028711E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2821" y="1182225"/>
              <a:ext cx="2266950" cy="22669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08F47299-DE77-0406-132C-EC3B562AC187}"/>
                </a:ext>
              </a:extLst>
            </p:cNvPr>
            <p:cNvSpPr/>
            <p:nvPr/>
          </p:nvSpPr>
          <p:spPr>
            <a:xfrm>
              <a:off x="8020664" y="944880"/>
              <a:ext cx="1094112" cy="2217238"/>
            </a:xfrm>
            <a:prstGeom prst="rect">
              <a:avLst/>
            </a:prstGeom>
          </p:spPr>
          <p:txBody>
            <a:bodyPr wrap="none">
              <a:spAutoFit/>
            </a:bodyPr>
            <a:lstStyle/>
            <a:p>
              <a:r>
                <a:rPr lang="en-US" sz="11500" b="1" dirty="0">
                  <a:ln w="28575">
                    <a:solidFill>
                      <a:schemeClr val="bg1"/>
                    </a:solidFill>
                  </a:ln>
                </a:rPr>
                <a:t>+</a:t>
              </a:r>
            </a:p>
          </p:txBody>
        </p:sp>
      </p:grpSp>
      <p:pic>
        <p:nvPicPr>
          <p:cNvPr id="10" name="Picture 9" descr="Text&#10;&#10;Description automatically generated with low confidence">
            <a:extLst>
              <a:ext uri="{FF2B5EF4-FFF2-40B4-BE49-F238E27FC236}">
                <a16:creationId xmlns:a16="http://schemas.microsoft.com/office/drawing/2014/main" id="{74CC8115-C968-F7C2-D603-4C704F739438}"/>
              </a:ext>
            </a:extLst>
          </p:cNvPr>
          <p:cNvPicPr>
            <a:picLocks noChangeAspect="1"/>
          </p:cNvPicPr>
          <p:nvPr/>
        </p:nvPicPr>
        <p:blipFill>
          <a:blip r:embed="rId3"/>
          <a:stretch>
            <a:fillRect/>
          </a:stretch>
        </p:blipFill>
        <p:spPr>
          <a:xfrm>
            <a:off x="596076" y="3305495"/>
            <a:ext cx="712981" cy="628650"/>
          </a:xfrm>
          <a:prstGeom prst="rect">
            <a:avLst/>
          </a:prstGeom>
        </p:spPr>
      </p:pic>
    </p:spTree>
    <p:extLst>
      <p:ext uri="{BB962C8B-B14F-4D97-AF65-F5344CB8AC3E}">
        <p14:creationId xmlns:p14="http://schemas.microsoft.com/office/powerpoint/2010/main" val="1232921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43BC5AAD-A2F1-1F48-B930-6AEE7AC4F7EA}"/>
              </a:ext>
            </a:extLst>
          </p:cNvPr>
          <p:cNvSpPr/>
          <p:nvPr/>
        </p:nvSpPr>
        <p:spPr>
          <a:xfrm>
            <a:off x="266699" y="2679861"/>
            <a:ext cx="11800675" cy="284309"/>
          </a:xfrm>
          <a:prstGeom prst="roundRect">
            <a:avLst>
              <a:gd name="adj" fmla="val 21949"/>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8" name="Rectangle: Rounded Corners 7">
            <a:extLst>
              <a:ext uri="{FF2B5EF4-FFF2-40B4-BE49-F238E27FC236}">
                <a16:creationId xmlns:a16="http://schemas.microsoft.com/office/drawing/2014/main" id="{1BF4E903-F95C-DCB3-844B-BE30C3E72B59}"/>
              </a:ext>
            </a:extLst>
          </p:cNvPr>
          <p:cNvSpPr/>
          <p:nvPr/>
        </p:nvSpPr>
        <p:spPr>
          <a:xfrm>
            <a:off x="266699" y="5213600"/>
            <a:ext cx="11800675" cy="284309"/>
          </a:xfrm>
          <a:prstGeom prst="roundRect">
            <a:avLst>
              <a:gd name="adj" fmla="val 21949"/>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9" name="Rectangle: Rounded Corners 28">
            <a:extLst>
              <a:ext uri="{FF2B5EF4-FFF2-40B4-BE49-F238E27FC236}">
                <a16:creationId xmlns:a16="http://schemas.microsoft.com/office/drawing/2014/main" id="{D7F34657-B8FD-B67D-3BC2-CC06C4D2DB66}"/>
              </a:ext>
            </a:extLst>
          </p:cNvPr>
          <p:cNvSpPr/>
          <p:nvPr/>
        </p:nvSpPr>
        <p:spPr>
          <a:xfrm>
            <a:off x="266701" y="1169696"/>
            <a:ext cx="11800674" cy="284309"/>
          </a:xfrm>
          <a:prstGeom prst="roundRect">
            <a:avLst>
              <a:gd name="adj" fmla="val 21949"/>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 name="Slide Number Placeholder 1">
            <a:extLst>
              <a:ext uri="{FF2B5EF4-FFF2-40B4-BE49-F238E27FC236}">
                <a16:creationId xmlns:a16="http://schemas.microsoft.com/office/drawing/2014/main" id="{AE1965B0-D647-454B-D838-A2841D9B26DD}"/>
              </a:ext>
            </a:extLst>
          </p:cNvPr>
          <p:cNvSpPr>
            <a:spLocks noGrp="1"/>
          </p:cNvSpPr>
          <p:nvPr>
            <p:ph type="sldNum" sz="quarter" idx="12"/>
          </p:nvPr>
        </p:nvSpPr>
        <p:spPr/>
        <p:txBody>
          <a:bodyPr/>
          <a:lstStyle/>
          <a:p>
            <a:fld id="{A8160BDD-7155-D744-B749-9730458604AD}" type="slidenum">
              <a:rPr lang="en-US" smtClean="0"/>
              <a:pPr/>
              <a:t>4</a:t>
            </a:fld>
            <a:endParaRPr lang="en-US" dirty="0"/>
          </a:p>
        </p:txBody>
      </p:sp>
      <p:sp>
        <p:nvSpPr>
          <p:cNvPr id="3" name="Title 2">
            <a:extLst>
              <a:ext uri="{FF2B5EF4-FFF2-40B4-BE49-F238E27FC236}">
                <a16:creationId xmlns:a16="http://schemas.microsoft.com/office/drawing/2014/main" id="{07381FBE-6910-8FAD-0DC1-024103F8F800}"/>
              </a:ext>
            </a:extLst>
          </p:cNvPr>
          <p:cNvSpPr>
            <a:spLocks noGrp="1"/>
          </p:cNvSpPr>
          <p:nvPr>
            <p:ph type="title"/>
          </p:nvPr>
        </p:nvSpPr>
        <p:spPr/>
        <p:txBody>
          <a:bodyPr/>
          <a:lstStyle/>
          <a:p>
            <a:r>
              <a:rPr lang="en-US" dirty="0"/>
              <a:t>Administrative Roles</a:t>
            </a:r>
          </a:p>
        </p:txBody>
      </p:sp>
      <p:sp>
        <p:nvSpPr>
          <p:cNvPr id="4" name="Text Placeholder 3">
            <a:extLst>
              <a:ext uri="{FF2B5EF4-FFF2-40B4-BE49-F238E27FC236}">
                <a16:creationId xmlns:a16="http://schemas.microsoft.com/office/drawing/2014/main" id="{237F21D2-B518-6208-1ADD-2732E8936057}"/>
              </a:ext>
            </a:extLst>
          </p:cNvPr>
          <p:cNvSpPr>
            <a:spLocks noGrp="1"/>
          </p:cNvSpPr>
          <p:nvPr>
            <p:ph type="body" sz="quarter" idx="13"/>
          </p:nvPr>
        </p:nvSpPr>
        <p:spPr>
          <a:xfrm>
            <a:off x="266700" y="1120419"/>
            <a:ext cx="11658600" cy="5149515"/>
          </a:xfrm>
        </p:spPr>
        <p:txBody>
          <a:bodyPr/>
          <a:lstStyle/>
          <a:p>
            <a:pPr marL="0" indent="0">
              <a:buNone/>
            </a:pPr>
            <a:r>
              <a:rPr lang="en-US" dirty="0"/>
              <a:t>Global Administrator</a:t>
            </a:r>
          </a:p>
          <a:p>
            <a:pPr lvl="1"/>
            <a:r>
              <a:rPr lang="en-US" dirty="0"/>
              <a:t>Unlimited access, can edit all Microsoft 365 settings and most data, create and manage user accounts, and assign roles to users. </a:t>
            </a:r>
          </a:p>
          <a:p>
            <a:pPr lvl="1"/>
            <a:r>
              <a:rPr lang="en-US" dirty="0"/>
              <a:t>Very powerful role typically assigned to someone in the IT department.</a:t>
            </a:r>
          </a:p>
          <a:p>
            <a:pPr lvl="1"/>
            <a:r>
              <a:rPr lang="en-US" dirty="0"/>
              <a:t>Automatically assigned to the user account used to set up the company's Microsoft 365 account.</a:t>
            </a:r>
          </a:p>
          <a:p>
            <a:pPr lvl="1"/>
            <a:r>
              <a:rPr lang="en-US" dirty="0"/>
              <a:t>Should be assigned to other users on a limited basis to maintain security.</a:t>
            </a:r>
          </a:p>
          <a:p>
            <a:pPr marL="0" indent="0">
              <a:buNone/>
            </a:pPr>
            <a:r>
              <a:rPr lang="en-US" dirty="0"/>
              <a:t>SharePoint Administrator</a:t>
            </a:r>
          </a:p>
          <a:p>
            <a:pPr lvl="1"/>
            <a:r>
              <a:rPr lang="en-US" dirty="0"/>
              <a:t>More limited than Global Administrator.</a:t>
            </a:r>
          </a:p>
          <a:p>
            <a:pPr lvl="1"/>
            <a:r>
              <a:rPr lang="en-US" dirty="0"/>
              <a:t>Targeted toward customization and configuration of SharePoint.</a:t>
            </a:r>
          </a:p>
          <a:p>
            <a:pPr lvl="1"/>
            <a:r>
              <a:rPr lang="en-US" dirty="0"/>
              <a:t>Can manage Microsoft 365 groups, monitor the health of SharePoint services, enable or disable features, create and </a:t>
            </a:r>
            <a:br>
              <a:rPr lang="en-US" dirty="0"/>
            </a:br>
            <a:r>
              <a:rPr lang="en-US" dirty="0"/>
              <a:t>manage sites, designate site administrators, manage sharing settings, and other tasks specific to the SharePoint app.</a:t>
            </a:r>
          </a:p>
          <a:p>
            <a:pPr lvl="1"/>
            <a:r>
              <a:rPr lang="en-US" dirty="0"/>
              <a:t>Doesn't automatically give users direct access to every site, but enables them to grant themselves any level of access </a:t>
            </a:r>
            <a:br>
              <a:rPr lang="en-US" dirty="0"/>
            </a:br>
            <a:r>
              <a:rPr lang="en-US" dirty="0"/>
              <a:t>to any of the organization's sites.</a:t>
            </a:r>
          </a:p>
          <a:p>
            <a:pPr lvl="1"/>
            <a:r>
              <a:rPr lang="en-US" dirty="0"/>
              <a:t>Should only be assigned to a relatively small number of users who are trusted with the security of any SharePoint site </a:t>
            </a:r>
            <a:br>
              <a:rPr lang="en-US" dirty="0"/>
            </a:br>
            <a:r>
              <a:rPr lang="en-US" dirty="0"/>
              <a:t>in the organization.</a:t>
            </a:r>
          </a:p>
          <a:p>
            <a:pPr marL="0" indent="0">
              <a:buNone/>
            </a:pPr>
            <a:r>
              <a:rPr lang="en-US" dirty="0"/>
              <a:t>Other roles</a:t>
            </a:r>
          </a:p>
          <a:p>
            <a:pPr lvl="1"/>
            <a:r>
              <a:rPr lang="en-US" dirty="0"/>
              <a:t>SharePoint related: Term Store Administrator, Term Group Manager, and Term Group Contributor.</a:t>
            </a:r>
          </a:p>
          <a:p>
            <a:pPr lvl="1"/>
            <a:r>
              <a:rPr lang="en-US" dirty="0"/>
              <a:t>Microsoft 365 related: User Administrator, Groups Administrator, Exchange Administrator, Help Desk Administrator, </a:t>
            </a:r>
            <a:br>
              <a:rPr lang="en-US" dirty="0"/>
            </a:br>
            <a:r>
              <a:rPr lang="en-US" dirty="0"/>
              <a:t>Office Apps Administrator, Service Administrator, Teams Service Administrator, and Global Reader.</a:t>
            </a:r>
          </a:p>
        </p:txBody>
      </p:sp>
      <p:pic>
        <p:nvPicPr>
          <p:cNvPr id="5" name="Picture 4">
            <a:extLst>
              <a:ext uri="{FF2B5EF4-FFF2-40B4-BE49-F238E27FC236}">
                <a16:creationId xmlns:a16="http://schemas.microsoft.com/office/drawing/2014/main" id="{DEF6BF39-AF24-D0CF-110E-4C03F3B59C0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894011" y="3821065"/>
            <a:ext cx="639144" cy="596691"/>
          </a:xfrm>
          <a:prstGeom prst="rect">
            <a:avLst/>
          </a:prstGeom>
        </p:spPr>
      </p:pic>
      <p:pic>
        <p:nvPicPr>
          <p:cNvPr id="7" name="Picture 6">
            <a:extLst>
              <a:ext uri="{FF2B5EF4-FFF2-40B4-BE49-F238E27FC236}">
                <a16:creationId xmlns:a16="http://schemas.microsoft.com/office/drawing/2014/main" id="{6B443CB3-6EB2-D06E-152E-B3CEC455D90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57430" y="1856363"/>
            <a:ext cx="644886" cy="596691"/>
          </a:xfrm>
          <a:prstGeom prst="rect">
            <a:avLst/>
          </a:prstGeom>
        </p:spPr>
      </p:pic>
      <p:pic>
        <p:nvPicPr>
          <p:cNvPr id="9" name="Picture 8">
            <a:extLst>
              <a:ext uri="{FF2B5EF4-FFF2-40B4-BE49-F238E27FC236}">
                <a16:creationId xmlns:a16="http://schemas.microsoft.com/office/drawing/2014/main" id="{E7951A08-6E20-A1D8-CD7F-4EBD4654189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05625" y="5742722"/>
            <a:ext cx="596691" cy="571210"/>
          </a:xfrm>
          <a:prstGeom prst="rect">
            <a:avLst/>
          </a:prstGeom>
        </p:spPr>
      </p:pic>
      <p:pic>
        <p:nvPicPr>
          <p:cNvPr id="19" name="Picture 18">
            <a:extLst>
              <a:ext uri="{FF2B5EF4-FFF2-40B4-BE49-F238E27FC236}">
                <a16:creationId xmlns:a16="http://schemas.microsoft.com/office/drawing/2014/main" id="{C8721A4A-16B9-0D13-CE0E-98ACD2B682A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1475754" y="1766724"/>
            <a:ext cx="486662" cy="697977"/>
          </a:xfrm>
          <a:prstGeom prst="rect">
            <a:avLst/>
          </a:prstGeom>
        </p:spPr>
      </p:pic>
      <p:sp>
        <p:nvSpPr>
          <p:cNvPr id="20" name="Text Box 307">
            <a:extLst>
              <a:ext uri="{FF2B5EF4-FFF2-40B4-BE49-F238E27FC236}">
                <a16:creationId xmlns:a16="http://schemas.microsoft.com/office/drawing/2014/main" id="{250227FF-133E-BF84-BDB1-2D2A0FE2FCE8}"/>
              </a:ext>
            </a:extLst>
          </p:cNvPr>
          <p:cNvSpPr txBox="1">
            <a:spLocks noChangeArrowheads="1"/>
          </p:cNvSpPr>
          <p:nvPr/>
        </p:nvSpPr>
        <p:spPr bwMode="auto">
          <a:xfrm>
            <a:off x="11475754" y="2081178"/>
            <a:ext cx="507339"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700" b="1" kern="0" dirty="0">
                <a:solidFill>
                  <a:srgbClr val="000000"/>
                </a:solidFill>
                <a:effectLst>
                  <a:glow rad="127000">
                    <a:srgbClr val="FDE4C2">
                      <a:alpha val="79000"/>
                    </a:srgbClr>
                  </a:glow>
                </a:effectLst>
                <a:latin typeface="Calibri"/>
                <a:cs typeface="Calibri"/>
              </a:rPr>
              <a:t>Global </a:t>
            </a:r>
            <a:br>
              <a:rPr lang="en-US" sz="700" b="1" kern="0" dirty="0">
                <a:solidFill>
                  <a:srgbClr val="000000"/>
                </a:solidFill>
                <a:effectLst>
                  <a:glow rad="127000">
                    <a:srgbClr val="FDE4C2">
                      <a:alpha val="79000"/>
                    </a:srgbClr>
                  </a:glow>
                </a:effectLst>
                <a:latin typeface="Calibri"/>
                <a:cs typeface="Calibri"/>
              </a:rPr>
            </a:br>
            <a:r>
              <a:rPr lang="en-US" sz="700" b="1" kern="0" dirty="0">
                <a:solidFill>
                  <a:srgbClr val="000000"/>
                </a:solidFill>
                <a:effectLst>
                  <a:glow rad="127000">
                    <a:srgbClr val="FDE4C2">
                      <a:alpha val="79000"/>
                    </a:srgbClr>
                  </a:glow>
                </a:effectLst>
                <a:latin typeface="Calibri"/>
                <a:cs typeface="Calibri"/>
              </a:rPr>
              <a:t>Admin</a:t>
            </a:r>
            <a:br>
              <a:rPr lang="en-US" sz="700" b="1" kern="0" dirty="0">
                <a:solidFill>
                  <a:srgbClr val="000000"/>
                </a:solidFill>
                <a:effectLst>
                  <a:glow rad="127000">
                    <a:srgbClr val="FDE4C2">
                      <a:alpha val="79000"/>
                    </a:srgbClr>
                  </a:glow>
                </a:effectLst>
                <a:latin typeface="Calibri"/>
                <a:cs typeface="Calibri"/>
              </a:rPr>
            </a:br>
            <a:r>
              <a:rPr lang="en-US" sz="700" b="1" kern="0" dirty="0">
                <a:solidFill>
                  <a:srgbClr val="000000"/>
                </a:solidFill>
                <a:effectLst>
                  <a:glow rad="127000">
                    <a:srgbClr val="FDE4C2">
                      <a:alpha val="79000"/>
                    </a:srgbClr>
                  </a:glow>
                </a:effectLst>
                <a:latin typeface="Calibri"/>
                <a:cs typeface="Calibri"/>
              </a:rPr>
              <a:t>Role</a:t>
            </a:r>
          </a:p>
        </p:txBody>
      </p:sp>
      <p:pic>
        <p:nvPicPr>
          <p:cNvPr id="23" name="Picture 22">
            <a:extLst>
              <a:ext uri="{FF2B5EF4-FFF2-40B4-BE49-F238E27FC236}">
                <a16:creationId xmlns:a16="http://schemas.microsoft.com/office/drawing/2014/main" id="{CDE034F7-D34F-623F-EBC6-0E3FB1A51F8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1480000" y="3753978"/>
            <a:ext cx="486662" cy="697977"/>
          </a:xfrm>
          <a:prstGeom prst="rect">
            <a:avLst/>
          </a:prstGeom>
        </p:spPr>
      </p:pic>
      <p:sp>
        <p:nvSpPr>
          <p:cNvPr id="24" name="Text Box 307">
            <a:extLst>
              <a:ext uri="{FF2B5EF4-FFF2-40B4-BE49-F238E27FC236}">
                <a16:creationId xmlns:a16="http://schemas.microsoft.com/office/drawing/2014/main" id="{5BE889B6-1982-803A-7090-1976CCED385B}"/>
              </a:ext>
            </a:extLst>
          </p:cNvPr>
          <p:cNvSpPr txBox="1">
            <a:spLocks noChangeArrowheads="1"/>
          </p:cNvSpPr>
          <p:nvPr/>
        </p:nvSpPr>
        <p:spPr bwMode="auto">
          <a:xfrm>
            <a:off x="11433694" y="4057765"/>
            <a:ext cx="596691"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700" b="1" kern="0" dirty="0">
                <a:solidFill>
                  <a:srgbClr val="000000"/>
                </a:solidFill>
                <a:effectLst>
                  <a:glow rad="127000">
                    <a:srgbClr val="FDE4C2">
                      <a:alpha val="79000"/>
                    </a:srgbClr>
                  </a:glow>
                </a:effectLst>
                <a:latin typeface="Calibri"/>
                <a:cs typeface="Calibri"/>
              </a:rPr>
              <a:t>SharePoint </a:t>
            </a:r>
            <a:br>
              <a:rPr lang="en-US" sz="700" b="1" kern="0" dirty="0">
                <a:solidFill>
                  <a:srgbClr val="000000"/>
                </a:solidFill>
                <a:effectLst>
                  <a:glow rad="127000">
                    <a:srgbClr val="FDE4C2">
                      <a:alpha val="79000"/>
                    </a:srgbClr>
                  </a:glow>
                </a:effectLst>
                <a:latin typeface="Calibri"/>
                <a:cs typeface="Calibri"/>
              </a:rPr>
            </a:br>
            <a:r>
              <a:rPr lang="en-US" sz="700" b="1" kern="0" dirty="0">
                <a:solidFill>
                  <a:srgbClr val="000000"/>
                </a:solidFill>
                <a:effectLst>
                  <a:glow rad="127000">
                    <a:srgbClr val="FDE4C2">
                      <a:alpha val="79000"/>
                    </a:srgbClr>
                  </a:glow>
                </a:effectLst>
                <a:latin typeface="Calibri"/>
                <a:cs typeface="Calibri"/>
              </a:rPr>
              <a:t>Admin</a:t>
            </a:r>
            <a:br>
              <a:rPr lang="en-US" sz="700" b="1" kern="0" dirty="0">
                <a:solidFill>
                  <a:srgbClr val="000000"/>
                </a:solidFill>
                <a:effectLst>
                  <a:glow rad="127000">
                    <a:srgbClr val="FDE4C2">
                      <a:alpha val="79000"/>
                    </a:srgbClr>
                  </a:glow>
                </a:effectLst>
                <a:latin typeface="Calibri"/>
                <a:cs typeface="Calibri"/>
              </a:rPr>
            </a:br>
            <a:r>
              <a:rPr lang="en-US" sz="700" b="1" kern="0" dirty="0">
                <a:solidFill>
                  <a:srgbClr val="000000"/>
                </a:solidFill>
                <a:effectLst>
                  <a:glow rad="127000">
                    <a:srgbClr val="FDE4C2">
                      <a:alpha val="79000"/>
                    </a:srgbClr>
                  </a:glow>
                </a:effectLst>
                <a:latin typeface="Calibri"/>
                <a:cs typeface="Calibri"/>
              </a:rPr>
              <a:t>Role</a:t>
            </a:r>
          </a:p>
        </p:txBody>
      </p:sp>
      <p:grpSp>
        <p:nvGrpSpPr>
          <p:cNvPr id="25" name="Group 24">
            <a:extLst>
              <a:ext uri="{FF2B5EF4-FFF2-40B4-BE49-F238E27FC236}">
                <a16:creationId xmlns:a16="http://schemas.microsoft.com/office/drawing/2014/main" id="{FE2BBB4E-17AB-43BC-A6EE-74FD1EB95B65}"/>
              </a:ext>
            </a:extLst>
          </p:cNvPr>
          <p:cNvGrpSpPr/>
          <p:nvPr/>
        </p:nvGrpSpPr>
        <p:grpSpPr>
          <a:xfrm>
            <a:off x="11419269" y="5625552"/>
            <a:ext cx="611116" cy="697977"/>
            <a:chOff x="10623542" y="5689607"/>
            <a:chExt cx="611116" cy="697977"/>
          </a:xfrm>
        </p:grpSpPr>
        <p:pic>
          <p:nvPicPr>
            <p:cNvPr id="26" name="Picture 25">
              <a:extLst>
                <a:ext uri="{FF2B5EF4-FFF2-40B4-BE49-F238E27FC236}">
                  <a16:creationId xmlns:a16="http://schemas.microsoft.com/office/drawing/2014/main" id="{E4F6CD82-CA2D-ED16-2FC3-3AAC8AEC91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670686" y="5689607"/>
              <a:ext cx="486662" cy="697977"/>
            </a:xfrm>
            <a:prstGeom prst="rect">
              <a:avLst/>
            </a:prstGeom>
          </p:spPr>
        </p:pic>
        <p:sp>
          <p:nvSpPr>
            <p:cNvPr id="27" name="Text Box 307">
              <a:extLst>
                <a:ext uri="{FF2B5EF4-FFF2-40B4-BE49-F238E27FC236}">
                  <a16:creationId xmlns:a16="http://schemas.microsoft.com/office/drawing/2014/main" id="{D7852EB3-A031-3B31-2DD5-F879F102AD5E}"/>
                </a:ext>
              </a:extLst>
            </p:cNvPr>
            <p:cNvSpPr txBox="1">
              <a:spLocks noChangeArrowheads="1"/>
            </p:cNvSpPr>
            <p:nvPr/>
          </p:nvSpPr>
          <p:spPr bwMode="auto">
            <a:xfrm>
              <a:off x="10623542" y="6017915"/>
              <a:ext cx="611116"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600" b="1" kern="0" dirty="0">
                  <a:solidFill>
                    <a:srgbClr val="000000"/>
                  </a:solidFill>
                  <a:effectLst>
                    <a:glow rad="127000">
                      <a:srgbClr val="FDE4C2">
                        <a:alpha val="79000"/>
                      </a:srgbClr>
                    </a:glow>
                  </a:effectLst>
                  <a:latin typeface="Calibri"/>
                  <a:cs typeface="Calibri"/>
                </a:rPr>
                <a:t>Other</a:t>
              </a:r>
              <a:br>
                <a:rPr lang="en-US" sz="600" b="1" kern="0" dirty="0">
                  <a:solidFill>
                    <a:srgbClr val="000000"/>
                  </a:solidFill>
                  <a:effectLst>
                    <a:glow rad="127000">
                      <a:srgbClr val="FDE4C2">
                        <a:alpha val="79000"/>
                      </a:srgbClr>
                    </a:glow>
                  </a:effectLst>
                  <a:latin typeface="Calibri"/>
                  <a:cs typeface="Calibri"/>
                </a:rPr>
              </a:br>
              <a:r>
                <a:rPr lang="en-US" sz="600" b="1" kern="0" dirty="0">
                  <a:solidFill>
                    <a:srgbClr val="000000"/>
                  </a:solidFill>
                  <a:effectLst>
                    <a:glow rad="127000">
                      <a:srgbClr val="FDE4C2">
                        <a:alpha val="79000"/>
                      </a:srgbClr>
                    </a:glow>
                  </a:effectLst>
                  <a:latin typeface="Calibri"/>
                  <a:cs typeface="Calibri"/>
                </a:rPr>
                <a:t>Roles</a:t>
              </a:r>
            </a:p>
          </p:txBody>
        </p:sp>
      </p:grpSp>
    </p:spTree>
    <p:extLst>
      <p:ext uri="{BB962C8B-B14F-4D97-AF65-F5344CB8AC3E}">
        <p14:creationId xmlns:p14="http://schemas.microsoft.com/office/powerpoint/2010/main" val="3371352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849EC2-028C-C3D6-B9DA-23A4FD1D1FC2}"/>
              </a:ext>
            </a:extLst>
          </p:cNvPr>
          <p:cNvSpPr>
            <a:spLocks noGrp="1"/>
          </p:cNvSpPr>
          <p:nvPr>
            <p:ph type="sldNum" sz="quarter" idx="12"/>
          </p:nvPr>
        </p:nvSpPr>
        <p:spPr/>
        <p:txBody>
          <a:bodyPr/>
          <a:lstStyle/>
          <a:p>
            <a:fld id="{A8160BDD-7155-D744-B749-9730458604AD}" type="slidenum">
              <a:rPr lang="en-US" smtClean="0"/>
              <a:pPr/>
              <a:t>5</a:t>
            </a:fld>
            <a:endParaRPr lang="en-US" dirty="0"/>
          </a:p>
        </p:txBody>
      </p:sp>
      <p:sp>
        <p:nvSpPr>
          <p:cNvPr id="3" name="Title 2">
            <a:extLst>
              <a:ext uri="{FF2B5EF4-FFF2-40B4-BE49-F238E27FC236}">
                <a16:creationId xmlns:a16="http://schemas.microsoft.com/office/drawing/2014/main" id="{52951D49-75B5-C4A2-30A4-8019AD71C476}"/>
              </a:ext>
            </a:extLst>
          </p:cNvPr>
          <p:cNvSpPr>
            <a:spLocks noGrp="1"/>
          </p:cNvSpPr>
          <p:nvPr>
            <p:ph type="title"/>
          </p:nvPr>
        </p:nvSpPr>
        <p:spPr/>
        <p:txBody>
          <a:bodyPr/>
          <a:lstStyle/>
          <a:p>
            <a:r>
              <a:rPr lang="en-US" dirty="0"/>
              <a:t>Who Should Have a SharePoint Administrator Role</a:t>
            </a:r>
          </a:p>
        </p:txBody>
      </p:sp>
      <p:sp>
        <p:nvSpPr>
          <p:cNvPr id="4" name="Text Placeholder 3">
            <a:extLst>
              <a:ext uri="{FF2B5EF4-FFF2-40B4-BE49-F238E27FC236}">
                <a16:creationId xmlns:a16="http://schemas.microsoft.com/office/drawing/2014/main" id="{15157938-819A-5ECE-DE3A-E73BCDF6B798}"/>
              </a:ext>
            </a:extLst>
          </p:cNvPr>
          <p:cNvSpPr>
            <a:spLocks noGrp="1"/>
          </p:cNvSpPr>
          <p:nvPr>
            <p:ph type="body" sz="quarter" idx="13"/>
          </p:nvPr>
        </p:nvSpPr>
        <p:spPr/>
        <p:txBody>
          <a:bodyPr/>
          <a:lstStyle/>
          <a:p>
            <a:r>
              <a:rPr lang="en-US" dirty="0"/>
              <a:t>A wide variety of SharePoint tasks require the SharePoint Administrator role. </a:t>
            </a:r>
          </a:p>
          <a:p>
            <a:r>
              <a:rPr lang="en-US" dirty="0"/>
              <a:t>To enable the organization to take best advantage of SharePoint's capabilities, </a:t>
            </a:r>
            <a:br>
              <a:rPr lang="en-US" dirty="0"/>
            </a:br>
            <a:r>
              <a:rPr lang="en-US" dirty="0"/>
              <a:t>this role should be assigned to users who:</a:t>
            </a:r>
          </a:p>
          <a:p>
            <a:pPr lvl="1"/>
            <a:r>
              <a:rPr lang="en-US" dirty="0"/>
              <a:t>Are readily accessible to the organization's site builders.</a:t>
            </a:r>
          </a:p>
          <a:p>
            <a:pPr lvl="1"/>
            <a:r>
              <a:rPr lang="en-US" dirty="0"/>
              <a:t>Can devote time as needed to perform required tasks.</a:t>
            </a:r>
          </a:p>
          <a:p>
            <a:pPr lvl="1"/>
            <a:r>
              <a:rPr lang="en-US" dirty="0"/>
              <a:t>Are skilled SharePoint users who actively work in SharePoint.</a:t>
            </a:r>
          </a:p>
          <a:p>
            <a:pPr lvl="1"/>
            <a:r>
              <a:rPr lang="en-US" dirty="0"/>
              <a:t>Can help site builders and other SharePoint users customize, optimize, and </a:t>
            </a:r>
            <a:br>
              <a:rPr lang="en-US" dirty="0"/>
            </a:br>
            <a:r>
              <a:rPr lang="en-US" dirty="0"/>
              <a:t>maintain the organization's SharePoint tenant and various sites.</a:t>
            </a:r>
          </a:p>
          <a:p>
            <a:r>
              <a:rPr lang="en-US" dirty="0"/>
              <a:t>By default, the Global Administrator role:</a:t>
            </a:r>
          </a:p>
          <a:p>
            <a:pPr lvl="1"/>
            <a:r>
              <a:rPr lang="en-US" dirty="0"/>
              <a:t>Provides all of the capabilities of the SharePoint Administrator role.</a:t>
            </a:r>
          </a:p>
          <a:p>
            <a:pPr lvl="1"/>
            <a:r>
              <a:rPr lang="en-US" dirty="0"/>
              <a:t>Can serve as a backup to perform everyday tasks that might </a:t>
            </a:r>
            <a:br>
              <a:rPr lang="en-US" dirty="0"/>
            </a:br>
            <a:r>
              <a:rPr lang="en-US" dirty="0"/>
              <a:t>otherwise be performed by a SharePoint Administrator.</a:t>
            </a:r>
          </a:p>
        </p:txBody>
      </p:sp>
      <p:pic>
        <p:nvPicPr>
          <p:cNvPr id="5" name="Picture 4">
            <a:extLst>
              <a:ext uri="{FF2B5EF4-FFF2-40B4-BE49-F238E27FC236}">
                <a16:creationId xmlns:a16="http://schemas.microsoft.com/office/drawing/2014/main" id="{700D544B-4FD5-5B60-DF5F-8412AC3D27F3}"/>
              </a:ext>
            </a:extLst>
          </p:cNvPr>
          <p:cNvPicPr>
            <a:picLocks noChangeAspect="1"/>
          </p:cNvPicPr>
          <p:nvPr/>
        </p:nvPicPr>
        <p:blipFill rotWithShape="1">
          <a:blip r:embed="rId2"/>
          <a:srcRect b="14786"/>
          <a:stretch/>
        </p:blipFill>
        <p:spPr>
          <a:xfrm>
            <a:off x="7072286" y="2976742"/>
            <a:ext cx="4605030" cy="2710184"/>
          </a:xfrm>
          <a:prstGeom prst="rect">
            <a:avLst/>
          </a:prstGeom>
        </p:spPr>
      </p:pic>
      <p:pic>
        <p:nvPicPr>
          <p:cNvPr id="6" name="Picture 5">
            <a:extLst>
              <a:ext uri="{FF2B5EF4-FFF2-40B4-BE49-F238E27FC236}">
                <a16:creationId xmlns:a16="http://schemas.microsoft.com/office/drawing/2014/main" id="{F9A93476-4A81-6994-EA19-34A356A031CF}"/>
              </a:ext>
            </a:extLst>
          </p:cNvPr>
          <p:cNvPicPr>
            <a:picLocks noChangeAspect="1"/>
          </p:cNvPicPr>
          <p:nvPr/>
        </p:nvPicPr>
        <p:blipFill>
          <a:blip r:embed="rId3"/>
          <a:stretch>
            <a:fillRect/>
          </a:stretch>
        </p:blipFill>
        <p:spPr>
          <a:xfrm>
            <a:off x="7396275" y="3810981"/>
            <a:ext cx="2058531" cy="2160283"/>
          </a:xfrm>
          <a:prstGeom prst="rect">
            <a:avLst/>
          </a:prstGeom>
          <a:effectLst>
            <a:outerShdw blurRad="50800" dist="38100" dir="2700000" algn="tl" rotWithShape="0">
              <a:prstClr val="black">
                <a:alpha val="40000"/>
              </a:prstClr>
            </a:outerShdw>
          </a:effectLst>
        </p:spPr>
      </p:pic>
      <p:grpSp>
        <p:nvGrpSpPr>
          <p:cNvPr id="7" name="Group 6">
            <a:extLst>
              <a:ext uri="{FF2B5EF4-FFF2-40B4-BE49-F238E27FC236}">
                <a16:creationId xmlns:a16="http://schemas.microsoft.com/office/drawing/2014/main" id="{B9C1C414-1607-25E3-5326-B43507DB782A}"/>
              </a:ext>
            </a:extLst>
          </p:cNvPr>
          <p:cNvGrpSpPr/>
          <p:nvPr/>
        </p:nvGrpSpPr>
        <p:grpSpPr>
          <a:xfrm flipH="1">
            <a:off x="7361954" y="3390583"/>
            <a:ext cx="2024032" cy="1008308"/>
            <a:chOff x="6923156" y="3717049"/>
            <a:chExt cx="2024032" cy="1008308"/>
          </a:xfrm>
          <a:effectLst>
            <a:outerShdw blurRad="50800" dist="38100" dir="2700000" algn="tl" rotWithShape="0">
              <a:prstClr val="black">
                <a:alpha val="40000"/>
              </a:prstClr>
            </a:outerShdw>
          </a:effectLst>
        </p:grpSpPr>
        <p:pic>
          <p:nvPicPr>
            <p:cNvPr id="8" name="Picture 7">
              <a:extLst>
                <a:ext uri="{FF2B5EF4-FFF2-40B4-BE49-F238E27FC236}">
                  <a16:creationId xmlns:a16="http://schemas.microsoft.com/office/drawing/2014/main" id="{BECBC354-6AB2-9F44-3FE3-4389EF32C2CF}"/>
                </a:ext>
              </a:extLst>
            </p:cNvPr>
            <p:cNvPicPr>
              <a:picLocks noChangeAspect="1"/>
            </p:cNvPicPr>
            <p:nvPr/>
          </p:nvPicPr>
          <p:blipFill>
            <a:blip r:embed="rId4"/>
            <a:stretch>
              <a:fillRect/>
            </a:stretch>
          </p:blipFill>
          <p:spPr>
            <a:xfrm rot="235212" flipH="1">
              <a:off x="6923156" y="3717049"/>
              <a:ext cx="2024032" cy="1008308"/>
            </a:xfrm>
            <a:prstGeom prst="rect">
              <a:avLst/>
            </a:prstGeom>
          </p:spPr>
        </p:pic>
        <p:sp>
          <p:nvSpPr>
            <p:cNvPr id="9" name="TextBox 8">
              <a:extLst>
                <a:ext uri="{FF2B5EF4-FFF2-40B4-BE49-F238E27FC236}">
                  <a16:creationId xmlns:a16="http://schemas.microsoft.com/office/drawing/2014/main" id="{FD77E7B7-6A34-E450-82E0-B403C6E9F6FE}"/>
                </a:ext>
              </a:extLst>
            </p:cNvPr>
            <p:cNvSpPr txBox="1"/>
            <p:nvPr/>
          </p:nvSpPr>
          <p:spPr>
            <a:xfrm rot="211155" flipH="1">
              <a:off x="7303482" y="3902595"/>
              <a:ext cx="1156987" cy="432668"/>
            </a:xfrm>
            <a:prstGeom prst="rect">
              <a:avLst/>
            </a:prstGeom>
            <a:noFill/>
          </p:spPr>
          <p:txBody>
            <a:bodyPr wrap="none" rtlCol="0">
              <a:prstTxWarp prst="textCanUp">
                <a:avLst>
                  <a:gd name="adj" fmla="val 85252"/>
                </a:avLst>
              </a:prstTxWarp>
              <a:spAutoFit/>
            </a:bodyPr>
            <a:lstStyle/>
            <a:p>
              <a:pPr algn="ctr"/>
              <a:r>
                <a:rPr lang="en-US" sz="1600" b="1" dirty="0">
                  <a:ln>
                    <a:solidFill>
                      <a:schemeClr val="tx1"/>
                    </a:solidFill>
                  </a:ln>
                  <a:solidFill>
                    <a:schemeClr val="bg1"/>
                  </a:solidFill>
                  <a:effectLst>
                    <a:glow rad="50800">
                      <a:schemeClr val="tx1">
                        <a:alpha val="71000"/>
                      </a:schemeClr>
                    </a:glow>
                  </a:effectLst>
                </a:rPr>
                <a:t>  SHAREPOINT   </a:t>
              </a:r>
              <a:br>
                <a:rPr lang="en-US" sz="1600" b="1" dirty="0">
                  <a:ln>
                    <a:solidFill>
                      <a:schemeClr val="tx1"/>
                    </a:solidFill>
                  </a:ln>
                  <a:solidFill>
                    <a:schemeClr val="bg1"/>
                  </a:solidFill>
                  <a:effectLst>
                    <a:glow rad="50800">
                      <a:schemeClr val="tx1">
                        <a:alpha val="71000"/>
                      </a:schemeClr>
                    </a:glow>
                  </a:effectLst>
                </a:rPr>
              </a:br>
              <a:r>
                <a:rPr lang="en-US" sz="1600" b="1" dirty="0">
                  <a:ln>
                    <a:solidFill>
                      <a:schemeClr val="tx1"/>
                    </a:solidFill>
                  </a:ln>
                  <a:solidFill>
                    <a:schemeClr val="bg1"/>
                  </a:solidFill>
                  <a:effectLst>
                    <a:glow rad="50800">
                      <a:schemeClr val="tx1">
                        <a:alpha val="71000"/>
                      </a:schemeClr>
                    </a:glow>
                  </a:effectLst>
                </a:rPr>
                <a:t>ADMIN</a:t>
              </a:r>
            </a:p>
          </p:txBody>
        </p:sp>
      </p:grpSp>
      <p:pic>
        <p:nvPicPr>
          <p:cNvPr id="10" name="Picture 9">
            <a:extLst>
              <a:ext uri="{FF2B5EF4-FFF2-40B4-BE49-F238E27FC236}">
                <a16:creationId xmlns:a16="http://schemas.microsoft.com/office/drawing/2014/main" id="{256188E2-282B-4934-0C68-B202EB98E96D}"/>
              </a:ext>
            </a:extLst>
          </p:cNvPr>
          <p:cNvPicPr>
            <a:picLocks noChangeAspect="1"/>
          </p:cNvPicPr>
          <p:nvPr/>
        </p:nvPicPr>
        <p:blipFill>
          <a:blip r:embed="rId3"/>
          <a:stretch>
            <a:fillRect/>
          </a:stretch>
        </p:blipFill>
        <p:spPr>
          <a:xfrm flipH="1">
            <a:off x="9377311" y="3810981"/>
            <a:ext cx="2058531" cy="2160283"/>
          </a:xfrm>
          <a:prstGeom prst="rect">
            <a:avLst/>
          </a:prstGeom>
          <a:effectLst>
            <a:outerShdw blurRad="50800" dist="38100" dir="2700000" algn="tl" rotWithShape="0">
              <a:prstClr val="black">
                <a:alpha val="40000"/>
              </a:prstClr>
            </a:outerShdw>
          </a:effectLst>
        </p:spPr>
      </p:pic>
      <p:grpSp>
        <p:nvGrpSpPr>
          <p:cNvPr id="11" name="Group 10">
            <a:extLst>
              <a:ext uri="{FF2B5EF4-FFF2-40B4-BE49-F238E27FC236}">
                <a16:creationId xmlns:a16="http://schemas.microsoft.com/office/drawing/2014/main" id="{D5746647-9AC2-3617-6E84-0CD0BFBAC1E8}"/>
              </a:ext>
            </a:extLst>
          </p:cNvPr>
          <p:cNvGrpSpPr/>
          <p:nvPr/>
        </p:nvGrpSpPr>
        <p:grpSpPr>
          <a:xfrm>
            <a:off x="9358286" y="3301484"/>
            <a:ext cx="2034277" cy="1095380"/>
            <a:chOff x="6763422" y="990395"/>
            <a:chExt cx="2034277" cy="1095380"/>
          </a:xfrm>
          <a:effectLst>
            <a:outerShdw blurRad="50800" dist="38100" dir="2700000" algn="tl" rotWithShape="0">
              <a:prstClr val="black">
                <a:alpha val="40000"/>
              </a:prstClr>
            </a:outerShdw>
          </a:effectLst>
        </p:grpSpPr>
        <p:pic>
          <p:nvPicPr>
            <p:cNvPr id="12" name="Picture 11">
              <a:extLst>
                <a:ext uri="{FF2B5EF4-FFF2-40B4-BE49-F238E27FC236}">
                  <a16:creationId xmlns:a16="http://schemas.microsoft.com/office/drawing/2014/main" id="{473DFD96-90BE-D46C-96CD-D888B8852151}"/>
                </a:ext>
              </a:extLst>
            </p:cNvPr>
            <p:cNvPicPr>
              <a:picLocks noChangeAspect="1"/>
            </p:cNvPicPr>
            <p:nvPr/>
          </p:nvPicPr>
          <p:blipFill>
            <a:blip r:embed="rId5"/>
            <a:stretch>
              <a:fillRect/>
            </a:stretch>
          </p:blipFill>
          <p:spPr>
            <a:xfrm flipH="1">
              <a:off x="6763422" y="990395"/>
              <a:ext cx="2034277" cy="1095380"/>
            </a:xfrm>
            <a:prstGeom prst="rect">
              <a:avLst/>
            </a:prstGeom>
          </p:spPr>
        </p:pic>
        <p:sp>
          <p:nvSpPr>
            <p:cNvPr id="13" name="TextBox 12">
              <a:extLst>
                <a:ext uri="{FF2B5EF4-FFF2-40B4-BE49-F238E27FC236}">
                  <a16:creationId xmlns:a16="http://schemas.microsoft.com/office/drawing/2014/main" id="{BB9A523E-1320-5231-1D91-E5E8147FEC53}"/>
                </a:ext>
              </a:extLst>
            </p:cNvPr>
            <p:cNvSpPr txBox="1"/>
            <p:nvPr/>
          </p:nvSpPr>
          <p:spPr>
            <a:xfrm>
              <a:off x="7313326" y="1202889"/>
              <a:ext cx="1112193" cy="466108"/>
            </a:xfrm>
            <a:prstGeom prst="rect">
              <a:avLst/>
            </a:prstGeom>
            <a:noFill/>
          </p:spPr>
          <p:txBody>
            <a:bodyPr wrap="none" rtlCol="0">
              <a:prstTxWarp prst="textCanDown">
                <a:avLst>
                  <a:gd name="adj" fmla="val 13507"/>
                </a:avLst>
              </a:prstTxWarp>
              <a:spAutoFit/>
            </a:bodyPr>
            <a:lstStyle/>
            <a:p>
              <a:pPr algn="ctr"/>
              <a:r>
                <a:rPr lang="en-US" b="1" dirty="0">
                  <a:ln>
                    <a:solidFill>
                      <a:schemeClr val="tx1"/>
                    </a:solidFill>
                  </a:ln>
                  <a:solidFill>
                    <a:schemeClr val="bg1"/>
                  </a:solidFill>
                  <a:effectLst>
                    <a:glow rad="50800">
                      <a:schemeClr val="tx1">
                        <a:alpha val="71000"/>
                      </a:schemeClr>
                    </a:glow>
                  </a:effectLst>
                </a:rPr>
                <a:t>     GLOBAL       </a:t>
              </a:r>
              <a:br>
                <a:rPr lang="en-US" b="1" dirty="0">
                  <a:ln>
                    <a:solidFill>
                      <a:schemeClr val="tx1"/>
                    </a:solidFill>
                  </a:ln>
                  <a:solidFill>
                    <a:schemeClr val="bg1"/>
                  </a:solidFill>
                  <a:effectLst>
                    <a:glow rad="50800">
                      <a:schemeClr val="tx1">
                        <a:alpha val="71000"/>
                      </a:schemeClr>
                    </a:glow>
                  </a:effectLst>
                </a:rPr>
              </a:br>
              <a:r>
                <a:rPr lang="en-US" b="1" dirty="0">
                  <a:ln>
                    <a:solidFill>
                      <a:schemeClr val="tx1"/>
                    </a:solidFill>
                  </a:ln>
                  <a:solidFill>
                    <a:schemeClr val="bg1"/>
                  </a:solidFill>
                  <a:effectLst>
                    <a:glow rad="50800">
                      <a:schemeClr val="tx1">
                        <a:alpha val="71000"/>
                      </a:schemeClr>
                    </a:glow>
                  </a:effectLst>
                </a:rPr>
                <a:t>  ADMIN    </a:t>
              </a:r>
            </a:p>
          </p:txBody>
        </p:sp>
      </p:grpSp>
    </p:spTree>
    <p:extLst>
      <p:ext uri="{BB962C8B-B14F-4D97-AF65-F5344CB8AC3E}">
        <p14:creationId xmlns:p14="http://schemas.microsoft.com/office/powerpoint/2010/main" val="232319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716418-BBC5-5E6B-5F76-D853C67CB134}"/>
              </a:ext>
            </a:extLst>
          </p:cNvPr>
          <p:cNvSpPr>
            <a:spLocks noGrp="1"/>
          </p:cNvSpPr>
          <p:nvPr>
            <p:ph type="sldNum" sz="quarter" idx="12"/>
          </p:nvPr>
        </p:nvSpPr>
        <p:spPr/>
        <p:txBody>
          <a:bodyPr/>
          <a:lstStyle/>
          <a:p>
            <a:fld id="{A8160BDD-7155-D744-B749-9730458604AD}" type="slidenum">
              <a:rPr lang="en-US" smtClean="0"/>
              <a:pPr/>
              <a:t>6</a:t>
            </a:fld>
            <a:endParaRPr lang="en-US" dirty="0"/>
          </a:p>
        </p:txBody>
      </p:sp>
      <p:sp>
        <p:nvSpPr>
          <p:cNvPr id="3" name="Title 2">
            <a:extLst>
              <a:ext uri="{FF2B5EF4-FFF2-40B4-BE49-F238E27FC236}">
                <a16:creationId xmlns:a16="http://schemas.microsoft.com/office/drawing/2014/main" id="{5D2F4675-A04E-2A3C-AD51-3AC7D2028189}"/>
              </a:ext>
            </a:extLst>
          </p:cNvPr>
          <p:cNvSpPr>
            <a:spLocks noGrp="1"/>
          </p:cNvSpPr>
          <p:nvPr>
            <p:ph type="title"/>
          </p:nvPr>
        </p:nvSpPr>
        <p:spPr/>
        <p:txBody>
          <a:bodyPr/>
          <a:lstStyle/>
          <a:p>
            <a:r>
              <a:rPr lang="en-US" dirty="0"/>
              <a:t>Groups</a:t>
            </a:r>
          </a:p>
        </p:txBody>
      </p:sp>
      <p:sp>
        <p:nvSpPr>
          <p:cNvPr id="4" name="Text Placeholder 3">
            <a:extLst>
              <a:ext uri="{FF2B5EF4-FFF2-40B4-BE49-F238E27FC236}">
                <a16:creationId xmlns:a16="http://schemas.microsoft.com/office/drawing/2014/main" id="{907884C4-3530-AFEF-6AEF-594CED5805C1}"/>
              </a:ext>
            </a:extLst>
          </p:cNvPr>
          <p:cNvSpPr>
            <a:spLocks noGrp="1"/>
          </p:cNvSpPr>
          <p:nvPr>
            <p:ph type="body" sz="quarter" idx="13"/>
          </p:nvPr>
        </p:nvSpPr>
        <p:spPr>
          <a:xfrm>
            <a:off x="336884" y="2292417"/>
            <a:ext cx="11658600" cy="881805"/>
          </a:xfrm>
        </p:spPr>
        <p:txBody>
          <a:bodyPr/>
          <a:lstStyle/>
          <a:p>
            <a:r>
              <a:rPr lang="en-US" dirty="0"/>
              <a:t>Groups for Owners, Members, and Visitors are automatically created when you (as the site creator) create the site.</a:t>
            </a:r>
          </a:p>
          <a:p>
            <a:r>
              <a:rPr lang="en-US" dirty="0"/>
              <a:t>You (as a site owner) can assign users to one of these groups to determine what the user can do on the site. </a:t>
            </a:r>
          </a:p>
        </p:txBody>
      </p:sp>
      <p:sp>
        <p:nvSpPr>
          <p:cNvPr id="5" name="Text Placeholder 12">
            <a:extLst>
              <a:ext uri="{FF2B5EF4-FFF2-40B4-BE49-F238E27FC236}">
                <a16:creationId xmlns:a16="http://schemas.microsoft.com/office/drawing/2014/main" id="{0427761F-4ACB-E614-4295-A9E30549816B}"/>
              </a:ext>
            </a:extLst>
          </p:cNvPr>
          <p:cNvSpPr txBox="1">
            <a:spLocks/>
          </p:cNvSpPr>
          <p:nvPr/>
        </p:nvSpPr>
        <p:spPr>
          <a:xfrm>
            <a:off x="1003679" y="1214941"/>
            <a:ext cx="9872087" cy="844610"/>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Groups:</a:t>
            </a:r>
            <a:r>
              <a:rPr lang="en-US" sz="1600" dirty="0"/>
              <a:t> Provide a way to organize users. Users can be added to groups, and then permissions can be assigned to groups so that the permissions apply to any user in that group. This approach makes permissions assignments easier to manage and more uniform.</a:t>
            </a:r>
          </a:p>
          <a:p>
            <a:endParaRPr lang="en-US" sz="1600" dirty="0"/>
          </a:p>
        </p:txBody>
      </p:sp>
      <p:graphicFrame>
        <p:nvGraphicFramePr>
          <p:cNvPr id="8" name="Group 64">
            <a:extLst>
              <a:ext uri="{FF2B5EF4-FFF2-40B4-BE49-F238E27FC236}">
                <a16:creationId xmlns:a16="http://schemas.microsoft.com/office/drawing/2014/main" id="{7E53E4FD-10DC-874A-06C6-1F316C87305B}"/>
              </a:ext>
            </a:extLst>
          </p:cNvPr>
          <p:cNvGraphicFramePr>
            <a:graphicFrameLocks noGrp="1"/>
          </p:cNvGraphicFramePr>
          <p:nvPr>
            <p:extLst>
              <p:ext uri="{D42A27DB-BD31-4B8C-83A1-F6EECF244321}">
                <p14:modId xmlns:p14="http://schemas.microsoft.com/office/powerpoint/2010/main" val="453465673"/>
              </p:ext>
            </p:extLst>
          </p:nvPr>
        </p:nvGraphicFramePr>
        <p:xfrm>
          <a:off x="336884" y="3874872"/>
          <a:ext cx="11473450" cy="1986643"/>
        </p:xfrm>
        <a:graphic>
          <a:graphicData uri="http://schemas.openxmlformats.org/drawingml/2006/table">
            <a:tbl>
              <a:tblPr/>
              <a:tblGrid>
                <a:gridCol w="928434">
                  <a:extLst>
                    <a:ext uri="{9D8B030D-6E8A-4147-A177-3AD203B41FA5}">
                      <a16:colId xmlns:a16="http://schemas.microsoft.com/office/drawing/2014/main" val="20000"/>
                    </a:ext>
                  </a:extLst>
                </a:gridCol>
                <a:gridCol w="1318127">
                  <a:extLst>
                    <a:ext uri="{9D8B030D-6E8A-4147-A177-3AD203B41FA5}">
                      <a16:colId xmlns:a16="http://schemas.microsoft.com/office/drawing/2014/main" val="3006684317"/>
                    </a:ext>
                  </a:extLst>
                </a:gridCol>
                <a:gridCol w="1318127">
                  <a:extLst>
                    <a:ext uri="{9D8B030D-6E8A-4147-A177-3AD203B41FA5}">
                      <a16:colId xmlns:a16="http://schemas.microsoft.com/office/drawing/2014/main" val="3709018317"/>
                    </a:ext>
                  </a:extLst>
                </a:gridCol>
                <a:gridCol w="1318127">
                  <a:extLst>
                    <a:ext uri="{9D8B030D-6E8A-4147-A177-3AD203B41FA5}">
                      <a16:colId xmlns:a16="http://schemas.microsoft.com/office/drawing/2014/main" val="839842365"/>
                    </a:ext>
                  </a:extLst>
                </a:gridCol>
                <a:gridCol w="1318127">
                  <a:extLst>
                    <a:ext uri="{9D8B030D-6E8A-4147-A177-3AD203B41FA5}">
                      <a16:colId xmlns:a16="http://schemas.microsoft.com/office/drawing/2014/main" val="1636044064"/>
                    </a:ext>
                  </a:extLst>
                </a:gridCol>
                <a:gridCol w="1318127">
                  <a:extLst>
                    <a:ext uri="{9D8B030D-6E8A-4147-A177-3AD203B41FA5}">
                      <a16:colId xmlns:a16="http://schemas.microsoft.com/office/drawing/2014/main" val="4140830121"/>
                    </a:ext>
                  </a:extLst>
                </a:gridCol>
                <a:gridCol w="1318127">
                  <a:extLst>
                    <a:ext uri="{9D8B030D-6E8A-4147-A177-3AD203B41FA5}">
                      <a16:colId xmlns:a16="http://schemas.microsoft.com/office/drawing/2014/main" val="4037043191"/>
                    </a:ext>
                  </a:extLst>
                </a:gridCol>
                <a:gridCol w="1318127">
                  <a:extLst>
                    <a:ext uri="{9D8B030D-6E8A-4147-A177-3AD203B41FA5}">
                      <a16:colId xmlns:a16="http://schemas.microsoft.com/office/drawing/2014/main" val="20001"/>
                    </a:ext>
                  </a:extLst>
                </a:gridCol>
                <a:gridCol w="1318127">
                  <a:extLst>
                    <a:ext uri="{9D8B030D-6E8A-4147-A177-3AD203B41FA5}">
                      <a16:colId xmlns:a16="http://schemas.microsoft.com/office/drawing/2014/main" val="1661895949"/>
                    </a:ext>
                  </a:extLst>
                </a:gridCol>
              </a:tblGrid>
              <a:tr h="457321">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Group</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Permission Level</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View</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rgbClr val="88A225"/>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Contribute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rgbClr val="88A225"/>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Modify</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rgbClr val="88A225"/>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Delete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rgbClr val="88A225"/>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Approve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rgbClr val="88A225"/>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Create </a:t>
                      </a:r>
                      <a:br>
                        <a:rPr kumimoji="0" lang="en-US" sz="1600" b="1" i="0" u="none" strike="noStrike" kern="1200" cap="none" normalizeH="0" baseline="0" dirty="0">
                          <a:ln>
                            <a:noFill/>
                          </a:ln>
                          <a:solidFill>
                            <a:schemeClr val="bg1"/>
                          </a:solidFill>
                          <a:effectLst/>
                          <a:latin typeface="Calibri"/>
                          <a:ea typeface="+mn-ea"/>
                          <a:cs typeface="Calibri"/>
                        </a:rPr>
                      </a:br>
                      <a:r>
                        <a:rPr kumimoji="0" lang="en-US" sz="1600" b="1" i="0" u="none" strike="noStrike" kern="1200" cap="none" normalizeH="0" baseline="0" dirty="0">
                          <a:ln>
                            <a:noFill/>
                          </a:ln>
                          <a:solidFill>
                            <a:schemeClr val="bg1"/>
                          </a:solidFill>
                          <a:effectLst/>
                          <a:latin typeface="Calibri"/>
                          <a:ea typeface="+mn-ea"/>
                          <a:cs typeface="Calibri"/>
                        </a:rPr>
                        <a:t>New Sites</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rgbClr val="88A225"/>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Modify</a:t>
                      </a:r>
                      <a:br>
                        <a:rPr kumimoji="0" lang="en-US" sz="1600" b="1" i="0" u="none" strike="noStrike" kern="1200" cap="none" normalizeH="0" baseline="0" dirty="0">
                          <a:ln>
                            <a:noFill/>
                          </a:ln>
                          <a:solidFill>
                            <a:schemeClr val="bg1"/>
                          </a:solidFill>
                          <a:effectLst/>
                          <a:latin typeface="Calibri"/>
                          <a:ea typeface="+mn-ea"/>
                          <a:cs typeface="Calibri"/>
                        </a:rPr>
                      </a:br>
                      <a:r>
                        <a:rPr kumimoji="0" lang="en-US" sz="1600" b="1" i="0" u="none" strike="noStrike" kern="1200" cap="none" normalizeH="0" baseline="0" dirty="0">
                          <a:ln>
                            <a:noFill/>
                          </a:ln>
                          <a:solidFill>
                            <a:schemeClr val="bg1"/>
                          </a:solidFill>
                          <a:effectLst/>
                          <a:latin typeface="Calibri"/>
                          <a:ea typeface="+mn-ea"/>
                          <a:cs typeface="Calibri"/>
                        </a:rPr>
                        <a:t>Site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rgbClr val="88A225"/>
                    </a:solidFill>
                  </a:tcPr>
                </a:tc>
                <a:extLst>
                  <a:ext uri="{0D108BD9-81ED-4DB2-BD59-A6C34878D82A}">
                    <a16:rowId xmlns:a16="http://schemas.microsoft.com/office/drawing/2014/main" val="10000"/>
                  </a:ext>
                </a:extLst>
              </a:tr>
              <a:tr h="518297">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Owners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Full Control</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444601">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Members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Edit</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444601">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Visitors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Read</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35230843"/>
                  </a:ext>
                </a:extLst>
              </a:tr>
            </a:tbl>
          </a:graphicData>
        </a:graphic>
      </p:graphicFrame>
      <p:sp>
        <p:nvSpPr>
          <p:cNvPr id="7" name="AutoShape 303">
            <a:extLst>
              <a:ext uri="{FF2B5EF4-FFF2-40B4-BE49-F238E27FC236}">
                <a16:creationId xmlns:a16="http://schemas.microsoft.com/office/drawing/2014/main" id="{B4CF0833-480F-6103-4FAD-640AFC081B37}"/>
              </a:ext>
            </a:extLst>
          </p:cNvPr>
          <p:cNvSpPr>
            <a:spLocks/>
          </p:cNvSpPr>
          <p:nvPr/>
        </p:nvSpPr>
        <p:spPr bwMode="auto">
          <a:xfrm rot="5400000" flipH="1" flipV="1">
            <a:off x="7101100" y="-878081"/>
            <a:ext cx="174625" cy="9167052"/>
          </a:xfrm>
          <a:prstGeom prst="rightBrace">
            <a:avLst>
              <a:gd name="adj1" fmla="val 65909"/>
              <a:gd name="adj2" fmla="val 50000"/>
            </a:avLst>
          </a:prstGeom>
          <a:noFill/>
          <a:ln w="19050" cap="rnd">
            <a:solidFill>
              <a:srgbClr val="88A225"/>
            </a:solidFill>
            <a:round/>
            <a:headEnd type="none" w="med" len="med"/>
            <a:tailEnd type="none" w="med" len="med"/>
          </a:ln>
          <a:effectLst>
            <a:glow rad="25400">
              <a:schemeClr val="bg1"/>
            </a:glow>
          </a:effectLst>
          <a:extLst>
            <a:ext uri="{909E8E84-426E-40dd-AFC4-6F175D3DCCD1}">
              <a14:hiddenFill xmlns="" xmlns:a14="http://schemas.microsoft.com/office/drawing/2010/main">
                <a:solidFill>
                  <a:srgbClr val="FFFFFF"/>
                </a:solidFill>
              </a14:hiddenFill>
            </a:ext>
          </a:extLst>
        </p:spPr>
        <p:txBody>
          <a:bodyPr/>
          <a:lstStyle/>
          <a:p>
            <a:pPr defTabSz="914400"/>
            <a:endParaRPr lang="en-US" kern="0" dirty="0">
              <a:solidFill>
                <a:sysClr val="windowText" lastClr="000000"/>
              </a:solidFill>
            </a:endParaRPr>
          </a:p>
        </p:txBody>
      </p:sp>
      <p:sp>
        <p:nvSpPr>
          <p:cNvPr id="10" name="TextBox 9">
            <a:extLst>
              <a:ext uri="{FF2B5EF4-FFF2-40B4-BE49-F238E27FC236}">
                <a16:creationId xmlns:a16="http://schemas.microsoft.com/office/drawing/2014/main" id="{B4C59FDC-78BE-7028-E4BA-5064801AD7A8}"/>
              </a:ext>
            </a:extLst>
          </p:cNvPr>
          <p:cNvSpPr txBox="1"/>
          <p:nvPr/>
        </p:nvSpPr>
        <p:spPr>
          <a:xfrm>
            <a:off x="5500326" y="3278123"/>
            <a:ext cx="3376171" cy="369332"/>
          </a:xfrm>
          <a:prstGeom prst="rect">
            <a:avLst/>
          </a:prstGeom>
          <a:noFill/>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800" b="1" i="0" u="none" strike="noStrike" kern="1200" cap="none" normalizeH="0" baseline="0" dirty="0">
                <a:ln>
                  <a:noFill/>
                </a:ln>
                <a:solidFill>
                  <a:schemeClr val="accent3">
                    <a:lumMod val="75000"/>
                  </a:schemeClr>
                </a:solidFill>
                <a:effectLst/>
                <a:latin typeface="Calibri"/>
                <a:ea typeface="+mn-ea"/>
                <a:cs typeface="Calibri"/>
              </a:rPr>
              <a:t>What the User Can Do</a:t>
            </a:r>
          </a:p>
        </p:txBody>
      </p:sp>
      <p:pic>
        <p:nvPicPr>
          <p:cNvPr id="9" name="Picture 8" descr="Text&#10;&#10;Description automatically generated with low confidence">
            <a:extLst>
              <a:ext uri="{FF2B5EF4-FFF2-40B4-BE49-F238E27FC236}">
                <a16:creationId xmlns:a16="http://schemas.microsoft.com/office/drawing/2014/main" id="{99ED032C-E6C8-FB52-B632-9A67F30CDCA2}"/>
              </a:ext>
            </a:extLst>
          </p:cNvPr>
          <p:cNvPicPr>
            <a:picLocks noChangeAspect="1"/>
          </p:cNvPicPr>
          <p:nvPr/>
        </p:nvPicPr>
        <p:blipFill>
          <a:blip r:embed="rId2"/>
          <a:stretch>
            <a:fillRect/>
          </a:stretch>
        </p:blipFill>
        <p:spPr>
          <a:xfrm>
            <a:off x="290698" y="1233009"/>
            <a:ext cx="712981" cy="628650"/>
          </a:xfrm>
          <a:prstGeom prst="rect">
            <a:avLst/>
          </a:prstGeom>
        </p:spPr>
      </p:pic>
    </p:spTree>
    <p:extLst>
      <p:ext uri="{BB962C8B-B14F-4D97-AF65-F5344CB8AC3E}">
        <p14:creationId xmlns:p14="http://schemas.microsoft.com/office/powerpoint/2010/main" val="1137321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a:extLst>
              <a:ext uri="{FF2B5EF4-FFF2-40B4-BE49-F238E27FC236}">
                <a16:creationId xmlns:a16="http://schemas.microsoft.com/office/drawing/2014/main" id="{1FFAD749-BB12-5C16-23EB-02B199171D7B}"/>
              </a:ext>
            </a:extLst>
          </p:cNvPr>
          <p:cNvSpPr/>
          <p:nvPr/>
        </p:nvSpPr>
        <p:spPr>
          <a:xfrm>
            <a:off x="3954225" y="1284414"/>
            <a:ext cx="4954772" cy="4954772"/>
          </a:xfrm>
          <a:prstGeom prst="ellipse">
            <a:avLst/>
          </a:prstGeom>
          <a:solidFill>
            <a:schemeClr val="bg1">
              <a:lumMod val="50000"/>
            </a:schemeClr>
          </a:solidFill>
          <a:ln w="28575" cap="flat" cmpd="sng" algn="ctr">
            <a:solidFill>
              <a:schemeClr val="tx1"/>
            </a:solidFill>
            <a:prstDash val="solid"/>
          </a:ln>
          <a:effectLst/>
        </p:spPr>
        <p:txBody>
          <a:bodyPr rtlCol="0" anchor="ctr"/>
          <a:lstStyle/>
          <a:p>
            <a:pPr algn="ctr" defTabSz="914400"/>
            <a:r>
              <a:rPr lang="en-US" sz="1100" b="1" kern="0" dirty="0">
                <a:solidFill>
                  <a:srgbClr val="FF0000"/>
                </a:solidFill>
                <a:latin typeface="Arial"/>
              </a:rPr>
              <a:t>                  </a:t>
            </a:r>
          </a:p>
        </p:txBody>
      </p:sp>
      <p:sp>
        <p:nvSpPr>
          <p:cNvPr id="2" name="Title 1">
            <a:extLst>
              <a:ext uri="{FF2B5EF4-FFF2-40B4-BE49-F238E27FC236}">
                <a16:creationId xmlns:a16="http://schemas.microsoft.com/office/drawing/2014/main" id="{D869AFE6-150C-4959-8EEA-3BF948F9CB38}"/>
              </a:ext>
            </a:extLst>
          </p:cNvPr>
          <p:cNvSpPr>
            <a:spLocks noGrp="1"/>
          </p:cNvSpPr>
          <p:nvPr>
            <p:ph type="title"/>
          </p:nvPr>
        </p:nvSpPr>
        <p:spPr/>
        <p:txBody>
          <a:bodyPr/>
          <a:lstStyle/>
          <a:p>
            <a:r>
              <a:rPr lang="en-US" dirty="0"/>
              <a:t>Microsoft 365 Group Membership</a:t>
            </a:r>
          </a:p>
        </p:txBody>
      </p:sp>
      <p:sp>
        <p:nvSpPr>
          <p:cNvPr id="3" name="Slide Number Placeholder 2">
            <a:extLst>
              <a:ext uri="{FF2B5EF4-FFF2-40B4-BE49-F238E27FC236}">
                <a16:creationId xmlns:a16="http://schemas.microsoft.com/office/drawing/2014/main" id="{02B86411-3B10-47D4-05A1-7F1B7A59E9FD}"/>
              </a:ext>
            </a:extLst>
          </p:cNvPr>
          <p:cNvSpPr>
            <a:spLocks noGrp="1"/>
          </p:cNvSpPr>
          <p:nvPr>
            <p:ph type="sldNum" sz="quarter" idx="12"/>
          </p:nvPr>
        </p:nvSpPr>
        <p:spPr/>
        <p:txBody>
          <a:bodyPr/>
          <a:lstStyle/>
          <a:p>
            <a:fld id="{A8160BDD-7155-D744-B749-9730458604AD}" type="slidenum">
              <a:rPr lang="en-US" smtClean="0"/>
              <a:t>7</a:t>
            </a:fld>
            <a:endParaRPr lang="en-US" dirty="0"/>
          </a:p>
        </p:txBody>
      </p:sp>
      <p:sp>
        <p:nvSpPr>
          <p:cNvPr id="4" name="Oval 3">
            <a:extLst>
              <a:ext uri="{FF2B5EF4-FFF2-40B4-BE49-F238E27FC236}">
                <a16:creationId xmlns:a16="http://schemas.microsoft.com/office/drawing/2014/main" id="{9C03F736-B70D-3342-26A2-9B00F76CA8E6}"/>
              </a:ext>
            </a:extLst>
          </p:cNvPr>
          <p:cNvSpPr/>
          <p:nvPr/>
        </p:nvSpPr>
        <p:spPr>
          <a:xfrm>
            <a:off x="6768087" y="2126402"/>
            <a:ext cx="1468147" cy="1468145"/>
          </a:xfrm>
          <a:prstGeom prst="ellipse">
            <a:avLst/>
          </a:prstGeom>
          <a:solidFill>
            <a:schemeClr val="bg1">
              <a:lumMod val="85000"/>
            </a:schemeClr>
          </a:solidFill>
          <a:ln w="6350" cap="flat" cmpd="sng" algn="ctr">
            <a:solidFill>
              <a:schemeClr val="bg1">
                <a:lumMod val="85000"/>
              </a:schemeClr>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5" name="TextBox 4">
            <a:extLst>
              <a:ext uri="{FF2B5EF4-FFF2-40B4-BE49-F238E27FC236}">
                <a16:creationId xmlns:a16="http://schemas.microsoft.com/office/drawing/2014/main" id="{C8D22F4E-5F72-8441-491C-28553AF9A707}"/>
              </a:ext>
            </a:extLst>
          </p:cNvPr>
          <p:cNvSpPr txBox="1"/>
          <p:nvPr/>
        </p:nvSpPr>
        <p:spPr>
          <a:xfrm>
            <a:off x="6858954" y="2143124"/>
            <a:ext cx="1310932" cy="630942"/>
          </a:xfrm>
          <a:prstGeom prst="rect">
            <a:avLst/>
          </a:prstGeom>
          <a:noFill/>
        </p:spPr>
        <p:txBody>
          <a:bodyPr wrap="square" rtlCol="0">
            <a:spAutoFit/>
          </a:bodyPr>
          <a:lstStyle/>
          <a:p>
            <a:pPr algn="ctr"/>
            <a:r>
              <a:rPr lang="en-US" sz="1200" dirty="0"/>
              <a:t>Owners</a:t>
            </a:r>
            <a:br>
              <a:rPr lang="en-US" sz="1200" dirty="0"/>
            </a:br>
            <a:r>
              <a:rPr lang="en-US" sz="1200" dirty="0"/>
              <a:t>SharePoint Group</a:t>
            </a:r>
            <a:br>
              <a:rPr lang="en-US" sz="1200" dirty="0"/>
            </a:br>
            <a:r>
              <a:rPr lang="en-US" sz="1050" dirty="0"/>
              <a:t>(Full Control)</a:t>
            </a:r>
            <a:endParaRPr lang="en-US" sz="1200" dirty="0"/>
          </a:p>
        </p:txBody>
      </p:sp>
      <p:sp>
        <p:nvSpPr>
          <p:cNvPr id="20" name="Oval 19">
            <a:extLst>
              <a:ext uri="{FF2B5EF4-FFF2-40B4-BE49-F238E27FC236}">
                <a16:creationId xmlns:a16="http://schemas.microsoft.com/office/drawing/2014/main" id="{57AE351C-C009-7595-BE3C-CC78C9075632}"/>
              </a:ext>
            </a:extLst>
          </p:cNvPr>
          <p:cNvSpPr/>
          <p:nvPr/>
        </p:nvSpPr>
        <p:spPr>
          <a:xfrm>
            <a:off x="6626114" y="4391740"/>
            <a:ext cx="1356810" cy="1356810"/>
          </a:xfrm>
          <a:prstGeom prst="ellipse">
            <a:avLst/>
          </a:prstGeom>
          <a:solidFill>
            <a:schemeClr val="bg1">
              <a:lumMod val="85000"/>
            </a:schemeClr>
          </a:solidFill>
          <a:ln w="6350" cap="flat" cmpd="sng" algn="ctr">
            <a:solidFill>
              <a:schemeClr val="bg1">
                <a:lumMod val="85000"/>
              </a:schemeClr>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23" name="Oval 22">
            <a:extLst>
              <a:ext uri="{FF2B5EF4-FFF2-40B4-BE49-F238E27FC236}">
                <a16:creationId xmlns:a16="http://schemas.microsoft.com/office/drawing/2014/main" id="{C59B9E3F-A8E5-6831-640A-5D5DFD7D761A}"/>
              </a:ext>
            </a:extLst>
          </p:cNvPr>
          <p:cNvSpPr/>
          <p:nvPr/>
        </p:nvSpPr>
        <p:spPr>
          <a:xfrm>
            <a:off x="4346654" y="3198624"/>
            <a:ext cx="2091559" cy="2091559"/>
          </a:xfrm>
          <a:prstGeom prst="ellipse">
            <a:avLst/>
          </a:prstGeom>
          <a:solidFill>
            <a:schemeClr val="bg1">
              <a:lumMod val="85000"/>
            </a:schemeClr>
          </a:solidFill>
          <a:ln w="6350" cap="flat" cmpd="sng" algn="ctr">
            <a:solidFill>
              <a:schemeClr val="bg1">
                <a:lumMod val="85000"/>
              </a:schemeClr>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25" name="Oval 24">
            <a:extLst>
              <a:ext uri="{FF2B5EF4-FFF2-40B4-BE49-F238E27FC236}">
                <a16:creationId xmlns:a16="http://schemas.microsoft.com/office/drawing/2014/main" id="{56E8178D-8E0F-E5B8-90D1-872CFE482CFB}"/>
              </a:ext>
            </a:extLst>
          </p:cNvPr>
          <p:cNvSpPr/>
          <p:nvPr/>
        </p:nvSpPr>
        <p:spPr>
          <a:xfrm>
            <a:off x="7053343" y="5135453"/>
            <a:ext cx="538382" cy="538382"/>
          </a:xfrm>
          <a:prstGeom prst="ellipse">
            <a:avLst/>
          </a:prstGeom>
          <a:solidFill>
            <a:schemeClr val="bg1"/>
          </a:solidFill>
          <a:ln w="6350" cap="flat" cmpd="sng" algn="ctr">
            <a:solidFill>
              <a:schemeClr val="bg1">
                <a:lumMod val="75000"/>
              </a:schemeClr>
            </a:solidFill>
            <a:prstDash val="solid"/>
          </a:ln>
          <a:effectLst/>
        </p:spPr>
        <p:txBody>
          <a:bodyPr rtlCol="0" anchor="ctr"/>
          <a:lstStyle/>
          <a:p>
            <a:pPr algn="ctr" defTabSz="914400"/>
            <a:endParaRPr lang="en-US" sz="1000" b="1" kern="0" dirty="0">
              <a:solidFill>
                <a:srgbClr val="FF0000"/>
              </a:solidFill>
              <a:latin typeface="Arial"/>
            </a:endParaRPr>
          </a:p>
        </p:txBody>
      </p:sp>
      <p:sp>
        <p:nvSpPr>
          <p:cNvPr id="26" name="TextBox 25">
            <a:extLst>
              <a:ext uri="{FF2B5EF4-FFF2-40B4-BE49-F238E27FC236}">
                <a16:creationId xmlns:a16="http://schemas.microsoft.com/office/drawing/2014/main" id="{8907D057-266F-2721-803E-1F4C9143C9E0}"/>
              </a:ext>
            </a:extLst>
          </p:cNvPr>
          <p:cNvSpPr txBox="1"/>
          <p:nvPr/>
        </p:nvSpPr>
        <p:spPr>
          <a:xfrm>
            <a:off x="6987852" y="5223997"/>
            <a:ext cx="691835" cy="307777"/>
          </a:xfrm>
          <a:prstGeom prst="rect">
            <a:avLst/>
          </a:prstGeom>
          <a:noFill/>
        </p:spPr>
        <p:txBody>
          <a:bodyPr wrap="square" rtlCol="0">
            <a:spAutoFit/>
          </a:bodyPr>
          <a:lstStyle/>
          <a:p>
            <a:pPr algn="ctr"/>
            <a:r>
              <a:rPr lang="en-US" sz="1400" dirty="0">
                <a:solidFill>
                  <a:srgbClr val="007BAC"/>
                </a:solidFill>
              </a:rPr>
              <a:t>Billy</a:t>
            </a:r>
          </a:p>
        </p:txBody>
      </p:sp>
      <p:sp>
        <p:nvSpPr>
          <p:cNvPr id="13" name="Oval 12">
            <a:extLst>
              <a:ext uri="{FF2B5EF4-FFF2-40B4-BE49-F238E27FC236}">
                <a16:creationId xmlns:a16="http://schemas.microsoft.com/office/drawing/2014/main" id="{9724218E-79F5-3A86-6AE1-FD1DD80C29F7}"/>
              </a:ext>
            </a:extLst>
          </p:cNvPr>
          <p:cNvSpPr/>
          <p:nvPr/>
        </p:nvSpPr>
        <p:spPr>
          <a:xfrm>
            <a:off x="5620564" y="3985784"/>
            <a:ext cx="705618" cy="705618"/>
          </a:xfrm>
          <a:prstGeom prst="ellipse">
            <a:avLst/>
          </a:prstGeom>
          <a:solidFill>
            <a:schemeClr val="bg1"/>
          </a:solidFill>
          <a:ln w="6350" cap="flat" cmpd="sng" algn="ctr">
            <a:solidFill>
              <a:schemeClr val="bg1">
                <a:lumMod val="75000"/>
              </a:schemeClr>
            </a:solidFill>
            <a:prstDash val="solid"/>
          </a:ln>
          <a:effectLst/>
        </p:spPr>
        <p:txBody>
          <a:bodyPr rtlCol="0" anchor="ctr"/>
          <a:lstStyle/>
          <a:p>
            <a:pPr algn="ctr" defTabSz="914400"/>
            <a:endParaRPr lang="en-US" sz="1000" b="1" kern="0" dirty="0">
              <a:solidFill>
                <a:srgbClr val="FF0000"/>
              </a:solidFill>
              <a:latin typeface="Arial"/>
            </a:endParaRPr>
          </a:p>
        </p:txBody>
      </p:sp>
      <p:sp>
        <p:nvSpPr>
          <p:cNvPr id="14" name="TextBox 13">
            <a:extLst>
              <a:ext uri="{FF2B5EF4-FFF2-40B4-BE49-F238E27FC236}">
                <a16:creationId xmlns:a16="http://schemas.microsoft.com/office/drawing/2014/main" id="{F2798BF9-AD34-8BB6-49B9-5630423EE697}"/>
              </a:ext>
            </a:extLst>
          </p:cNvPr>
          <p:cNvSpPr txBox="1"/>
          <p:nvPr/>
        </p:nvSpPr>
        <p:spPr>
          <a:xfrm>
            <a:off x="5613102" y="4110536"/>
            <a:ext cx="752478" cy="307777"/>
          </a:xfrm>
          <a:prstGeom prst="rect">
            <a:avLst/>
          </a:prstGeom>
          <a:noFill/>
        </p:spPr>
        <p:txBody>
          <a:bodyPr wrap="square" rtlCol="0">
            <a:spAutoFit/>
          </a:bodyPr>
          <a:lstStyle/>
          <a:p>
            <a:pPr algn="ctr"/>
            <a:r>
              <a:rPr lang="en-US" sz="1400" dirty="0">
                <a:solidFill>
                  <a:srgbClr val="007BAC"/>
                </a:solidFill>
              </a:rPr>
              <a:t>George</a:t>
            </a:r>
          </a:p>
        </p:txBody>
      </p:sp>
      <p:sp>
        <p:nvSpPr>
          <p:cNvPr id="10" name="Oval 9">
            <a:extLst>
              <a:ext uri="{FF2B5EF4-FFF2-40B4-BE49-F238E27FC236}">
                <a16:creationId xmlns:a16="http://schemas.microsoft.com/office/drawing/2014/main" id="{D5D5BDC0-28AD-E3AB-22F5-69E78D2E96FD}"/>
              </a:ext>
            </a:extLst>
          </p:cNvPr>
          <p:cNvSpPr/>
          <p:nvPr/>
        </p:nvSpPr>
        <p:spPr>
          <a:xfrm>
            <a:off x="4678306" y="3712105"/>
            <a:ext cx="535464" cy="535464"/>
          </a:xfrm>
          <a:prstGeom prst="ellipse">
            <a:avLst/>
          </a:prstGeom>
          <a:solidFill>
            <a:schemeClr val="bg1"/>
          </a:solidFill>
          <a:ln w="6350" cap="flat" cmpd="sng" algn="ctr">
            <a:solidFill>
              <a:schemeClr val="bg1">
                <a:lumMod val="75000"/>
              </a:schemeClr>
            </a:solidFill>
            <a:prstDash val="solid"/>
          </a:ln>
          <a:effectLst/>
        </p:spPr>
        <p:txBody>
          <a:bodyPr rtlCol="0" anchor="ctr"/>
          <a:lstStyle/>
          <a:p>
            <a:pPr algn="ctr" defTabSz="914400"/>
            <a:endParaRPr lang="en-US" sz="1000" b="1" kern="0" dirty="0">
              <a:solidFill>
                <a:srgbClr val="FF0000"/>
              </a:solidFill>
              <a:latin typeface="Arial"/>
            </a:endParaRPr>
          </a:p>
        </p:txBody>
      </p:sp>
      <p:sp>
        <p:nvSpPr>
          <p:cNvPr id="11" name="TextBox 10">
            <a:extLst>
              <a:ext uri="{FF2B5EF4-FFF2-40B4-BE49-F238E27FC236}">
                <a16:creationId xmlns:a16="http://schemas.microsoft.com/office/drawing/2014/main" id="{CF4A5862-A41F-3081-1219-A39C1AED437D}"/>
              </a:ext>
            </a:extLst>
          </p:cNvPr>
          <p:cNvSpPr txBox="1"/>
          <p:nvPr/>
        </p:nvSpPr>
        <p:spPr>
          <a:xfrm>
            <a:off x="4608380" y="3783084"/>
            <a:ext cx="691835" cy="307777"/>
          </a:xfrm>
          <a:prstGeom prst="rect">
            <a:avLst/>
          </a:prstGeom>
          <a:noFill/>
        </p:spPr>
        <p:txBody>
          <a:bodyPr wrap="square" rtlCol="0">
            <a:spAutoFit/>
          </a:bodyPr>
          <a:lstStyle/>
          <a:p>
            <a:pPr algn="ctr"/>
            <a:r>
              <a:rPr lang="en-US" sz="1400" dirty="0">
                <a:solidFill>
                  <a:srgbClr val="007BAC"/>
                </a:solidFill>
              </a:rPr>
              <a:t>Paul</a:t>
            </a:r>
          </a:p>
        </p:txBody>
      </p:sp>
      <p:sp>
        <p:nvSpPr>
          <p:cNvPr id="6" name="Oval 5">
            <a:extLst>
              <a:ext uri="{FF2B5EF4-FFF2-40B4-BE49-F238E27FC236}">
                <a16:creationId xmlns:a16="http://schemas.microsoft.com/office/drawing/2014/main" id="{CA6AF5EB-9DFD-DD2E-4644-A0DFCC9877D6}"/>
              </a:ext>
            </a:extLst>
          </p:cNvPr>
          <p:cNvSpPr/>
          <p:nvPr/>
        </p:nvSpPr>
        <p:spPr>
          <a:xfrm>
            <a:off x="7194934" y="2770144"/>
            <a:ext cx="649286" cy="649286"/>
          </a:xfrm>
          <a:prstGeom prst="ellipse">
            <a:avLst/>
          </a:prstGeom>
          <a:solidFill>
            <a:schemeClr val="bg1"/>
          </a:solidFill>
          <a:ln w="6350" cap="flat" cmpd="sng" algn="ctr">
            <a:solidFill>
              <a:schemeClr val="bg1">
                <a:lumMod val="75000"/>
              </a:schemeClr>
            </a:solidFill>
            <a:prstDash val="solid"/>
          </a:ln>
          <a:effectLst/>
        </p:spPr>
        <p:txBody>
          <a:bodyPr rtlCol="0" anchor="ctr"/>
          <a:lstStyle/>
          <a:p>
            <a:pPr algn="ctr" defTabSz="914400"/>
            <a:endParaRPr lang="en-US" sz="1000" b="1" kern="0" dirty="0">
              <a:solidFill>
                <a:srgbClr val="FF0000"/>
              </a:solidFill>
              <a:latin typeface="Arial"/>
            </a:endParaRPr>
          </a:p>
        </p:txBody>
      </p:sp>
      <p:sp>
        <p:nvSpPr>
          <p:cNvPr id="7" name="TextBox 6">
            <a:extLst>
              <a:ext uri="{FF2B5EF4-FFF2-40B4-BE49-F238E27FC236}">
                <a16:creationId xmlns:a16="http://schemas.microsoft.com/office/drawing/2014/main" id="{3FAE52E3-C6C7-C7E9-2F55-5EAE12B37FAF}"/>
              </a:ext>
            </a:extLst>
          </p:cNvPr>
          <p:cNvSpPr txBox="1"/>
          <p:nvPr/>
        </p:nvSpPr>
        <p:spPr>
          <a:xfrm>
            <a:off x="7183184" y="2898035"/>
            <a:ext cx="691835" cy="307777"/>
          </a:xfrm>
          <a:prstGeom prst="rect">
            <a:avLst/>
          </a:prstGeom>
          <a:noFill/>
        </p:spPr>
        <p:txBody>
          <a:bodyPr wrap="square" rtlCol="0">
            <a:spAutoFit/>
          </a:bodyPr>
          <a:lstStyle/>
          <a:p>
            <a:pPr algn="ctr"/>
            <a:r>
              <a:rPr lang="en-US" sz="1400" dirty="0">
                <a:solidFill>
                  <a:srgbClr val="007BAC"/>
                </a:solidFill>
              </a:rPr>
              <a:t>John</a:t>
            </a:r>
          </a:p>
        </p:txBody>
      </p:sp>
      <p:sp>
        <p:nvSpPr>
          <p:cNvPr id="16" name="Oval 15">
            <a:extLst>
              <a:ext uri="{FF2B5EF4-FFF2-40B4-BE49-F238E27FC236}">
                <a16:creationId xmlns:a16="http://schemas.microsoft.com/office/drawing/2014/main" id="{9AA50FDF-3BC7-18B4-1476-453D78D3F463}"/>
              </a:ext>
            </a:extLst>
          </p:cNvPr>
          <p:cNvSpPr/>
          <p:nvPr/>
        </p:nvSpPr>
        <p:spPr>
          <a:xfrm>
            <a:off x="4773920" y="4413273"/>
            <a:ext cx="734362" cy="734362"/>
          </a:xfrm>
          <a:prstGeom prst="ellipse">
            <a:avLst/>
          </a:prstGeom>
          <a:solidFill>
            <a:schemeClr val="bg1"/>
          </a:solidFill>
          <a:ln w="6350" cap="flat" cmpd="sng" algn="ctr">
            <a:solidFill>
              <a:schemeClr val="bg1">
                <a:lumMod val="75000"/>
              </a:schemeClr>
            </a:solidFill>
            <a:prstDash val="solid"/>
          </a:ln>
          <a:effectLst/>
        </p:spPr>
        <p:txBody>
          <a:bodyPr rtlCol="0" anchor="ctr"/>
          <a:lstStyle/>
          <a:p>
            <a:pPr algn="ctr" defTabSz="914400"/>
            <a:endParaRPr lang="en-US" sz="1000" b="1" kern="0" dirty="0">
              <a:solidFill>
                <a:srgbClr val="FF0000"/>
              </a:solidFill>
              <a:latin typeface="Arial"/>
            </a:endParaRPr>
          </a:p>
        </p:txBody>
      </p:sp>
      <p:sp>
        <p:nvSpPr>
          <p:cNvPr id="17" name="TextBox 16">
            <a:extLst>
              <a:ext uri="{FF2B5EF4-FFF2-40B4-BE49-F238E27FC236}">
                <a16:creationId xmlns:a16="http://schemas.microsoft.com/office/drawing/2014/main" id="{F836B29F-87C7-C7EA-4B13-D13F83EF1041}"/>
              </a:ext>
            </a:extLst>
          </p:cNvPr>
          <p:cNvSpPr txBox="1"/>
          <p:nvPr/>
        </p:nvSpPr>
        <p:spPr>
          <a:xfrm>
            <a:off x="4783806" y="4573579"/>
            <a:ext cx="745333" cy="307777"/>
          </a:xfrm>
          <a:prstGeom prst="rect">
            <a:avLst/>
          </a:prstGeom>
          <a:noFill/>
        </p:spPr>
        <p:txBody>
          <a:bodyPr wrap="square" rtlCol="0">
            <a:spAutoFit/>
          </a:bodyPr>
          <a:lstStyle/>
          <a:p>
            <a:pPr algn="ctr"/>
            <a:r>
              <a:rPr lang="en-US" sz="1400" dirty="0">
                <a:solidFill>
                  <a:srgbClr val="007BAC"/>
                </a:solidFill>
              </a:rPr>
              <a:t>Ritchie</a:t>
            </a:r>
          </a:p>
        </p:txBody>
      </p:sp>
      <p:sp>
        <p:nvSpPr>
          <p:cNvPr id="1024" name="Line 300">
            <a:extLst>
              <a:ext uri="{FF2B5EF4-FFF2-40B4-BE49-F238E27FC236}">
                <a16:creationId xmlns:a16="http://schemas.microsoft.com/office/drawing/2014/main" id="{496AB13E-E03A-2481-5D83-CB827B6284C1}"/>
              </a:ext>
            </a:extLst>
          </p:cNvPr>
          <p:cNvSpPr>
            <a:spLocks noChangeShapeType="1"/>
          </p:cNvSpPr>
          <p:nvPr/>
        </p:nvSpPr>
        <p:spPr bwMode="auto">
          <a:xfrm>
            <a:off x="3712704" y="3982423"/>
            <a:ext cx="1064653" cy="0"/>
          </a:xfrm>
          <a:prstGeom prst="line">
            <a:avLst/>
          </a:prstGeom>
          <a:noFill/>
          <a:ln w="19050" cap="rnd">
            <a:solidFill>
              <a:schemeClr val="tx1"/>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025" name="Line 300">
            <a:extLst>
              <a:ext uri="{FF2B5EF4-FFF2-40B4-BE49-F238E27FC236}">
                <a16:creationId xmlns:a16="http://schemas.microsoft.com/office/drawing/2014/main" id="{7BE694AB-8635-2240-FFBB-98AD0BFC8739}"/>
              </a:ext>
            </a:extLst>
          </p:cNvPr>
          <p:cNvSpPr>
            <a:spLocks noChangeShapeType="1"/>
          </p:cNvSpPr>
          <p:nvPr/>
        </p:nvSpPr>
        <p:spPr bwMode="auto">
          <a:xfrm>
            <a:off x="3703178" y="4780454"/>
            <a:ext cx="1171319" cy="0"/>
          </a:xfrm>
          <a:prstGeom prst="line">
            <a:avLst/>
          </a:prstGeom>
          <a:noFill/>
          <a:ln w="19050" cap="rnd">
            <a:solidFill>
              <a:schemeClr val="tx1"/>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027" name="Line 300">
            <a:extLst>
              <a:ext uri="{FF2B5EF4-FFF2-40B4-BE49-F238E27FC236}">
                <a16:creationId xmlns:a16="http://schemas.microsoft.com/office/drawing/2014/main" id="{C66B1D1E-F74A-2E09-46CF-9AD54A63D04B}"/>
              </a:ext>
            </a:extLst>
          </p:cNvPr>
          <p:cNvSpPr>
            <a:spLocks noChangeShapeType="1"/>
          </p:cNvSpPr>
          <p:nvPr/>
        </p:nvSpPr>
        <p:spPr bwMode="auto">
          <a:xfrm>
            <a:off x="3703179" y="4311442"/>
            <a:ext cx="1995482" cy="0"/>
          </a:xfrm>
          <a:prstGeom prst="line">
            <a:avLst/>
          </a:prstGeom>
          <a:noFill/>
          <a:ln w="19050" cap="rnd">
            <a:solidFill>
              <a:schemeClr val="tx1"/>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028" name="Line 300">
            <a:extLst>
              <a:ext uri="{FF2B5EF4-FFF2-40B4-BE49-F238E27FC236}">
                <a16:creationId xmlns:a16="http://schemas.microsoft.com/office/drawing/2014/main" id="{8AFB23FE-075F-16D5-1810-60598DAAC118}"/>
              </a:ext>
            </a:extLst>
          </p:cNvPr>
          <p:cNvSpPr>
            <a:spLocks noChangeShapeType="1"/>
          </p:cNvSpPr>
          <p:nvPr/>
        </p:nvSpPr>
        <p:spPr bwMode="auto">
          <a:xfrm>
            <a:off x="3703179" y="3089007"/>
            <a:ext cx="3629034" cy="0"/>
          </a:xfrm>
          <a:prstGeom prst="line">
            <a:avLst/>
          </a:prstGeom>
          <a:noFill/>
          <a:ln w="19050" cap="rnd">
            <a:solidFill>
              <a:schemeClr val="tx1"/>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029" name="Line 300">
            <a:extLst>
              <a:ext uri="{FF2B5EF4-FFF2-40B4-BE49-F238E27FC236}">
                <a16:creationId xmlns:a16="http://schemas.microsoft.com/office/drawing/2014/main" id="{A1850A90-852E-395B-C59C-C95F9E8D1819}"/>
              </a:ext>
            </a:extLst>
          </p:cNvPr>
          <p:cNvSpPr>
            <a:spLocks noChangeShapeType="1"/>
          </p:cNvSpPr>
          <p:nvPr/>
        </p:nvSpPr>
        <p:spPr bwMode="auto">
          <a:xfrm>
            <a:off x="3702567" y="5435217"/>
            <a:ext cx="3446764" cy="0"/>
          </a:xfrm>
          <a:prstGeom prst="line">
            <a:avLst/>
          </a:prstGeom>
          <a:noFill/>
          <a:ln w="19050" cap="rnd">
            <a:solidFill>
              <a:schemeClr val="tx1"/>
            </a:solidFill>
            <a:round/>
            <a:headEnd/>
            <a:tailEnd type="triangle" w="med" len="med"/>
          </a:ln>
          <a:effectLst>
            <a:glow rad="25400">
              <a:schemeClr val="bg1"/>
            </a:glow>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031" name="Line 300">
            <a:extLst>
              <a:ext uri="{FF2B5EF4-FFF2-40B4-BE49-F238E27FC236}">
                <a16:creationId xmlns:a16="http://schemas.microsoft.com/office/drawing/2014/main" id="{4F65B8DB-DCF8-86BF-E34D-47E5425F468D}"/>
              </a:ext>
            </a:extLst>
          </p:cNvPr>
          <p:cNvSpPr>
            <a:spLocks noChangeShapeType="1"/>
          </p:cNvSpPr>
          <p:nvPr/>
        </p:nvSpPr>
        <p:spPr bwMode="auto">
          <a:xfrm flipV="1">
            <a:off x="3703178" y="3087695"/>
            <a:ext cx="0" cy="2345165"/>
          </a:xfrm>
          <a:prstGeom prst="line">
            <a:avLst/>
          </a:prstGeom>
          <a:noFill/>
          <a:ln w="19050" cap="rnd">
            <a:solidFill>
              <a:schemeClr val="tx1"/>
            </a:solidFill>
            <a:round/>
            <a:headEnd/>
            <a:tailEnd type="none" w="med" len="med"/>
          </a:ln>
          <a:effectLst/>
          <a:extLst>
            <a:ext uri="{909E8E84-426E-40dd-AFC4-6F175D3DCCD1}">
              <a14:hiddenFill xmlns:a14="http://schemas.microsoft.com/office/drawing/2010/main" xmlns="">
                <a:noFill/>
              </a14:hiddenFill>
            </a:ext>
          </a:extLst>
        </p:spPr>
        <p:txBody>
          <a:bodyPr/>
          <a:lstStyle/>
          <a:p>
            <a:pPr defTabSz="914400"/>
            <a:endParaRPr lang="en-US" kern="0" dirty="0">
              <a:solidFill>
                <a:sysClr val="windowText" lastClr="000000"/>
              </a:solidFill>
            </a:endParaRPr>
          </a:p>
        </p:txBody>
      </p:sp>
      <p:sp>
        <p:nvSpPr>
          <p:cNvPr id="1034" name="TextBox 1033">
            <a:extLst>
              <a:ext uri="{FF2B5EF4-FFF2-40B4-BE49-F238E27FC236}">
                <a16:creationId xmlns:a16="http://schemas.microsoft.com/office/drawing/2014/main" id="{62E62EFD-91CF-5D36-1D1A-FD240B9BDABE}"/>
              </a:ext>
            </a:extLst>
          </p:cNvPr>
          <p:cNvSpPr txBox="1"/>
          <p:nvPr/>
        </p:nvSpPr>
        <p:spPr>
          <a:xfrm>
            <a:off x="4878217" y="1351070"/>
            <a:ext cx="3014112" cy="707886"/>
          </a:xfrm>
          <a:prstGeom prst="rect">
            <a:avLst/>
          </a:prstGeom>
          <a:noFill/>
        </p:spPr>
        <p:txBody>
          <a:bodyPr wrap="square" rtlCol="0">
            <a:spAutoFit/>
          </a:bodyPr>
          <a:lstStyle/>
          <a:p>
            <a:pPr algn="ctr"/>
            <a:r>
              <a:rPr lang="en-US" sz="2000" i="1" dirty="0">
                <a:solidFill>
                  <a:schemeClr val="bg1"/>
                </a:solidFill>
              </a:rPr>
              <a:t>Region X</a:t>
            </a:r>
            <a:r>
              <a:rPr lang="en-US" sz="2000" dirty="0">
                <a:solidFill>
                  <a:schemeClr val="bg1"/>
                </a:solidFill>
              </a:rPr>
              <a:t> </a:t>
            </a:r>
            <a:br>
              <a:rPr lang="en-US" sz="2000" dirty="0">
                <a:solidFill>
                  <a:schemeClr val="bg1"/>
                </a:solidFill>
              </a:rPr>
            </a:br>
            <a:r>
              <a:rPr lang="en-US" sz="2000" dirty="0">
                <a:solidFill>
                  <a:schemeClr val="bg1"/>
                </a:solidFill>
              </a:rPr>
              <a:t>Microsoft 365 Group</a:t>
            </a:r>
          </a:p>
        </p:txBody>
      </p:sp>
      <p:sp>
        <p:nvSpPr>
          <p:cNvPr id="63" name="Rounded Rectangle 143">
            <a:extLst>
              <a:ext uri="{FF2B5EF4-FFF2-40B4-BE49-F238E27FC236}">
                <a16:creationId xmlns:a16="http://schemas.microsoft.com/office/drawing/2014/main" id="{13EEFEE5-D3DE-094F-10D7-4FE25A396E89}"/>
              </a:ext>
            </a:extLst>
          </p:cNvPr>
          <p:cNvSpPr/>
          <p:nvPr/>
        </p:nvSpPr>
        <p:spPr>
          <a:xfrm>
            <a:off x="1456232" y="4119815"/>
            <a:ext cx="2143529" cy="274635"/>
          </a:xfrm>
          <a:prstGeom prst="roundRect">
            <a:avLst>
              <a:gd name="adj" fmla="val 6694"/>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r>
              <a:rPr lang="en-US" sz="1300" b="1" kern="0" dirty="0">
                <a:solidFill>
                  <a:srgbClr val="FFFFFF"/>
                </a:solidFill>
                <a:latin typeface="Calibri"/>
                <a:cs typeface="Calibri"/>
              </a:rPr>
              <a:t>Microsoft 365 Users</a:t>
            </a:r>
          </a:p>
        </p:txBody>
      </p:sp>
      <p:sp>
        <p:nvSpPr>
          <p:cNvPr id="1039" name="TextBox 1038">
            <a:extLst>
              <a:ext uri="{FF2B5EF4-FFF2-40B4-BE49-F238E27FC236}">
                <a16:creationId xmlns:a16="http://schemas.microsoft.com/office/drawing/2014/main" id="{47780B90-4BF1-4C98-60C5-51792F9DE732}"/>
              </a:ext>
            </a:extLst>
          </p:cNvPr>
          <p:cNvSpPr txBox="1"/>
          <p:nvPr/>
        </p:nvSpPr>
        <p:spPr>
          <a:xfrm>
            <a:off x="4736967" y="3245226"/>
            <a:ext cx="1310932" cy="630942"/>
          </a:xfrm>
          <a:prstGeom prst="rect">
            <a:avLst/>
          </a:prstGeom>
          <a:noFill/>
        </p:spPr>
        <p:txBody>
          <a:bodyPr wrap="square" rtlCol="0">
            <a:spAutoFit/>
          </a:bodyPr>
          <a:lstStyle/>
          <a:p>
            <a:pPr algn="ctr"/>
            <a:r>
              <a:rPr lang="en-US" sz="1200" dirty="0"/>
              <a:t>Members</a:t>
            </a:r>
            <a:br>
              <a:rPr lang="en-US" sz="1200" dirty="0"/>
            </a:br>
            <a:r>
              <a:rPr lang="en-US" sz="1200" dirty="0"/>
              <a:t>SharePoint Group</a:t>
            </a:r>
            <a:br>
              <a:rPr lang="en-US" sz="1200" dirty="0"/>
            </a:br>
            <a:r>
              <a:rPr lang="en-US" sz="1050" dirty="0"/>
              <a:t>(Edit)</a:t>
            </a:r>
            <a:endParaRPr lang="en-US" sz="1200" dirty="0"/>
          </a:p>
        </p:txBody>
      </p:sp>
      <p:sp>
        <p:nvSpPr>
          <p:cNvPr id="1040" name="TextBox 1039">
            <a:extLst>
              <a:ext uri="{FF2B5EF4-FFF2-40B4-BE49-F238E27FC236}">
                <a16:creationId xmlns:a16="http://schemas.microsoft.com/office/drawing/2014/main" id="{24045371-3263-FEB0-6A34-A9D03C80B0CB}"/>
              </a:ext>
            </a:extLst>
          </p:cNvPr>
          <p:cNvSpPr txBox="1"/>
          <p:nvPr/>
        </p:nvSpPr>
        <p:spPr>
          <a:xfrm>
            <a:off x="6656019" y="4496005"/>
            <a:ext cx="1310932" cy="630942"/>
          </a:xfrm>
          <a:prstGeom prst="rect">
            <a:avLst/>
          </a:prstGeom>
          <a:noFill/>
        </p:spPr>
        <p:txBody>
          <a:bodyPr wrap="square" rtlCol="0">
            <a:spAutoFit/>
          </a:bodyPr>
          <a:lstStyle/>
          <a:p>
            <a:pPr algn="ctr"/>
            <a:r>
              <a:rPr lang="en-US" sz="1200" dirty="0"/>
              <a:t>Visitors</a:t>
            </a:r>
            <a:br>
              <a:rPr lang="en-US" sz="1200" dirty="0"/>
            </a:br>
            <a:r>
              <a:rPr lang="en-US" sz="1200" dirty="0"/>
              <a:t>SharePoint Group</a:t>
            </a:r>
            <a:br>
              <a:rPr lang="en-US" sz="1200" dirty="0"/>
            </a:br>
            <a:r>
              <a:rPr lang="en-US" sz="1050" dirty="0"/>
              <a:t>(Read)</a:t>
            </a:r>
            <a:endParaRPr lang="en-US" sz="1200" dirty="0"/>
          </a:p>
        </p:txBody>
      </p:sp>
      <p:sp>
        <p:nvSpPr>
          <p:cNvPr id="1047" name="Rectangle 1046">
            <a:extLst>
              <a:ext uri="{FF2B5EF4-FFF2-40B4-BE49-F238E27FC236}">
                <a16:creationId xmlns:a16="http://schemas.microsoft.com/office/drawing/2014/main" id="{115D4D48-CEFA-5D22-F65C-8CEFD246B60E}"/>
              </a:ext>
            </a:extLst>
          </p:cNvPr>
          <p:cNvSpPr/>
          <p:nvPr/>
        </p:nvSpPr>
        <p:spPr>
          <a:xfrm>
            <a:off x="6978011" y="3192639"/>
            <a:ext cx="1075061" cy="86770"/>
          </a:xfrm>
          <a:prstGeom prst="rect">
            <a:avLst/>
          </a:prstGeom>
          <a:solidFill>
            <a:srgbClr val="FFFFF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42" name="TextBox 1041">
            <a:extLst>
              <a:ext uri="{FF2B5EF4-FFF2-40B4-BE49-F238E27FC236}">
                <a16:creationId xmlns:a16="http://schemas.microsoft.com/office/drawing/2014/main" id="{E5BD1924-C62C-22D1-6C8E-A4648DED010C}"/>
              </a:ext>
            </a:extLst>
          </p:cNvPr>
          <p:cNvSpPr txBox="1"/>
          <p:nvPr/>
        </p:nvSpPr>
        <p:spPr>
          <a:xfrm>
            <a:off x="6802689" y="3125727"/>
            <a:ext cx="1436436" cy="215444"/>
          </a:xfrm>
          <a:prstGeom prst="rect">
            <a:avLst/>
          </a:prstGeom>
          <a:noFill/>
        </p:spPr>
        <p:txBody>
          <a:bodyPr wrap="square" rtlCol="0">
            <a:spAutoFit/>
          </a:bodyPr>
          <a:lstStyle/>
          <a:p>
            <a:pPr algn="ctr"/>
            <a:r>
              <a:rPr lang="en-US" sz="800" i="1" dirty="0"/>
              <a:t>instruct@develetech.com</a:t>
            </a:r>
          </a:p>
        </p:txBody>
      </p:sp>
      <p:sp>
        <p:nvSpPr>
          <p:cNvPr id="1048" name="Rectangle 1047">
            <a:extLst>
              <a:ext uri="{FF2B5EF4-FFF2-40B4-BE49-F238E27FC236}">
                <a16:creationId xmlns:a16="http://schemas.microsoft.com/office/drawing/2014/main" id="{E3A46467-1479-B307-DE0B-98B5CDC25FED}"/>
              </a:ext>
            </a:extLst>
          </p:cNvPr>
          <p:cNvSpPr/>
          <p:nvPr/>
        </p:nvSpPr>
        <p:spPr>
          <a:xfrm>
            <a:off x="4490446" y="4092752"/>
            <a:ext cx="935263" cy="86770"/>
          </a:xfrm>
          <a:prstGeom prst="rect">
            <a:avLst/>
          </a:prstGeom>
          <a:solidFill>
            <a:srgbClr val="FFFFF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49" name="Rectangle 1048">
            <a:extLst>
              <a:ext uri="{FF2B5EF4-FFF2-40B4-BE49-F238E27FC236}">
                <a16:creationId xmlns:a16="http://schemas.microsoft.com/office/drawing/2014/main" id="{4C89DA72-12D4-D795-E165-F04058915469}"/>
              </a:ext>
            </a:extLst>
          </p:cNvPr>
          <p:cNvSpPr/>
          <p:nvPr/>
        </p:nvSpPr>
        <p:spPr>
          <a:xfrm>
            <a:off x="4662019" y="4879435"/>
            <a:ext cx="963603" cy="86770"/>
          </a:xfrm>
          <a:prstGeom prst="rect">
            <a:avLst/>
          </a:prstGeom>
          <a:solidFill>
            <a:srgbClr val="FFFFF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43" name="TextBox 1042">
            <a:extLst>
              <a:ext uri="{FF2B5EF4-FFF2-40B4-BE49-F238E27FC236}">
                <a16:creationId xmlns:a16="http://schemas.microsoft.com/office/drawing/2014/main" id="{A15F2595-9588-794E-2605-21A069E6DC6B}"/>
              </a:ext>
            </a:extLst>
          </p:cNvPr>
          <p:cNvSpPr txBox="1"/>
          <p:nvPr/>
        </p:nvSpPr>
        <p:spPr>
          <a:xfrm>
            <a:off x="4345477" y="4020730"/>
            <a:ext cx="1221886" cy="215444"/>
          </a:xfrm>
          <a:prstGeom prst="rect">
            <a:avLst/>
          </a:prstGeom>
          <a:noFill/>
        </p:spPr>
        <p:txBody>
          <a:bodyPr wrap="square" rtlCol="0">
            <a:spAutoFit/>
          </a:bodyPr>
          <a:lstStyle/>
          <a:p>
            <a:pPr algn="ctr"/>
            <a:r>
              <a:rPr lang="en-US" sz="800" i="1" dirty="0"/>
              <a:t>stua@develetech.com</a:t>
            </a:r>
          </a:p>
        </p:txBody>
      </p:sp>
      <p:sp>
        <p:nvSpPr>
          <p:cNvPr id="1044" name="TextBox 1043">
            <a:extLst>
              <a:ext uri="{FF2B5EF4-FFF2-40B4-BE49-F238E27FC236}">
                <a16:creationId xmlns:a16="http://schemas.microsoft.com/office/drawing/2014/main" id="{A3FF0D71-EA75-B31C-A78C-D3C9200F0AF0}"/>
              </a:ext>
            </a:extLst>
          </p:cNvPr>
          <p:cNvSpPr txBox="1"/>
          <p:nvPr/>
        </p:nvSpPr>
        <p:spPr>
          <a:xfrm>
            <a:off x="4549208" y="4810491"/>
            <a:ext cx="1221886" cy="215444"/>
          </a:xfrm>
          <a:prstGeom prst="rect">
            <a:avLst/>
          </a:prstGeom>
          <a:noFill/>
        </p:spPr>
        <p:txBody>
          <a:bodyPr wrap="square" rtlCol="0">
            <a:spAutoFit/>
          </a:bodyPr>
          <a:lstStyle/>
          <a:p>
            <a:pPr algn="ctr"/>
            <a:r>
              <a:rPr lang="en-US" sz="800" i="1" dirty="0"/>
              <a:t>stuc@develetech.com</a:t>
            </a:r>
          </a:p>
        </p:txBody>
      </p:sp>
      <p:sp>
        <p:nvSpPr>
          <p:cNvPr id="1050" name="Rectangle 1049">
            <a:extLst>
              <a:ext uri="{FF2B5EF4-FFF2-40B4-BE49-F238E27FC236}">
                <a16:creationId xmlns:a16="http://schemas.microsoft.com/office/drawing/2014/main" id="{2CF9E759-5CEE-D27F-2800-7AB961DEC193}"/>
              </a:ext>
            </a:extLst>
          </p:cNvPr>
          <p:cNvSpPr/>
          <p:nvPr/>
        </p:nvSpPr>
        <p:spPr>
          <a:xfrm>
            <a:off x="5470266" y="4402733"/>
            <a:ext cx="954062" cy="86770"/>
          </a:xfrm>
          <a:prstGeom prst="rect">
            <a:avLst/>
          </a:prstGeom>
          <a:solidFill>
            <a:srgbClr val="FFFFF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51" name="Rectangle 1050">
            <a:extLst>
              <a:ext uri="{FF2B5EF4-FFF2-40B4-BE49-F238E27FC236}">
                <a16:creationId xmlns:a16="http://schemas.microsoft.com/office/drawing/2014/main" id="{07148C6E-42A3-668A-30E5-74514AB7138C}"/>
              </a:ext>
            </a:extLst>
          </p:cNvPr>
          <p:cNvSpPr/>
          <p:nvPr/>
        </p:nvSpPr>
        <p:spPr>
          <a:xfrm>
            <a:off x="6863035" y="5520202"/>
            <a:ext cx="916835" cy="86770"/>
          </a:xfrm>
          <a:prstGeom prst="rect">
            <a:avLst/>
          </a:prstGeom>
          <a:solidFill>
            <a:srgbClr val="FFFFF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45" name="TextBox 1044">
            <a:extLst>
              <a:ext uri="{FF2B5EF4-FFF2-40B4-BE49-F238E27FC236}">
                <a16:creationId xmlns:a16="http://schemas.microsoft.com/office/drawing/2014/main" id="{36B8823D-3FE8-09BD-612C-B6FC1248988C}"/>
              </a:ext>
            </a:extLst>
          </p:cNvPr>
          <p:cNvSpPr txBox="1"/>
          <p:nvPr/>
        </p:nvSpPr>
        <p:spPr>
          <a:xfrm>
            <a:off x="5338208" y="4327581"/>
            <a:ext cx="1221886" cy="215444"/>
          </a:xfrm>
          <a:prstGeom prst="rect">
            <a:avLst/>
          </a:prstGeom>
          <a:noFill/>
        </p:spPr>
        <p:txBody>
          <a:bodyPr wrap="square" rtlCol="0">
            <a:spAutoFit/>
          </a:bodyPr>
          <a:lstStyle/>
          <a:p>
            <a:pPr algn="ctr"/>
            <a:r>
              <a:rPr lang="en-US" sz="800" i="1" dirty="0"/>
              <a:t>stub@develetech.com</a:t>
            </a:r>
          </a:p>
        </p:txBody>
      </p:sp>
      <p:sp>
        <p:nvSpPr>
          <p:cNvPr id="1046" name="TextBox 1045">
            <a:extLst>
              <a:ext uri="{FF2B5EF4-FFF2-40B4-BE49-F238E27FC236}">
                <a16:creationId xmlns:a16="http://schemas.microsoft.com/office/drawing/2014/main" id="{0812F794-251B-00DC-50D9-FB545B76822A}"/>
              </a:ext>
            </a:extLst>
          </p:cNvPr>
          <p:cNvSpPr txBox="1"/>
          <p:nvPr/>
        </p:nvSpPr>
        <p:spPr>
          <a:xfrm>
            <a:off x="6711591" y="5443377"/>
            <a:ext cx="1221886" cy="215444"/>
          </a:xfrm>
          <a:prstGeom prst="rect">
            <a:avLst/>
          </a:prstGeom>
          <a:noFill/>
        </p:spPr>
        <p:txBody>
          <a:bodyPr wrap="square" rtlCol="0">
            <a:spAutoFit/>
          </a:bodyPr>
          <a:lstStyle/>
          <a:p>
            <a:pPr algn="ctr"/>
            <a:r>
              <a:rPr lang="en-US" sz="800" i="1" dirty="0"/>
              <a:t>stux@develetech.com</a:t>
            </a:r>
          </a:p>
        </p:txBody>
      </p:sp>
    </p:spTree>
    <p:custDataLst>
      <p:tags r:id="rId1"/>
    </p:custDataLst>
    <p:extLst>
      <p:ext uri="{BB962C8B-B14F-4D97-AF65-F5344CB8AC3E}">
        <p14:creationId xmlns:p14="http://schemas.microsoft.com/office/powerpoint/2010/main" val="1151596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8A7444-D7F1-76A3-3178-1A04D5276FC4}"/>
              </a:ext>
            </a:extLst>
          </p:cNvPr>
          <p:cNvSpPr>
            <a:spLocks noGrp="1"/>
          </p:cNvSpPr>
          <p:nvPr>
            <p:ph type="title"/>
          </p:nvPr>
        </p:nvSpPr>
        <p:spPr/>
        <p:txBody>
          <a:bodyPr/>
          <a:lstStyle/>
          <a:p>
            <a:r>
              <a:rPr lang="en-US" dirty="0"/>
              <a:t>Tools Used to Assign Permissions and Users to Groups (Slide 1 of 3)</a:t>
            </a:r>
          </a:p>
        </p:txBody>
      </p:sp>
      <p:sp>
        <p:nvSpPr>
          <p:cNvPr id="2" name="Slide Number Placeholder 1">
            <a:extLst>
              <a:ext uri="{FF2B5EF4-FFF2-40B4-BE49-F238E27FC236}">
                <a16:creationId xmlns:a16="http://schemas.microsoft.com/office/drawing/2014/main" id="{B6DE629F-1936-A91D-A30F-C0DB6696A6F8}"/>
              </a:ext>
            </a:extLst>
          </p:cNvPr>
          <p:cNvSpPr>
            <a:spLocks noGrp="1"/>
          </p:cNvSpPr>
          <p:nvPr>
            <p:ph type="sldNum" sz="quarter" idx="12"/>
          </p:nvPr>
        </p:nvSpPr>
        <p:spPr/>
        <p:txBody>
          <a:bodyPr/>
          <a:lstStyle/>
          <a:p>
            <a:fld id="{A8160BDD-7155-D744-B749-9730458604AD}" type="slidenum">
              <a:rPr lang="en-US" smtClean="0"/>
              <a:pPr/>
              <a:t>8</a:t>
            </a:fld>
            <a:endParaRPr lang="en-US" dirty="0"/>
          </a:p>
        </p:txBody>
      </p:sp>
      <p:pic>
        <p:nvPicPr>
          <p:cNvPr id="6" name="Picture 5">
            <a:extLst>
              <a:ext uri="{FF2B5EF4-FFF2-40B4-BE49-F238E27FC236}">
                <a16:creationId xmlns:a16="http://schemas.microsoft.com/office/drawing/2014/main" id="{13305576-26B8-77EA-4893-4B373826CD0B}"/>
              </a:ext>
            </a:extLst>
          </p:cNvPr>
          <p:cNvPicPr>
            <a:picLocks noChangeAspect="1"/>
          </p:cNvPicPr>
          <p:nvPr/>
        </p:nvPicPr>
        <p:blipFill>
          <a:blip r:embed="rId2"/>
          <a:stretch>
            <a:fillRect/>
          </a:stretch>
        </p:blipFill>
        <p:spPr>
          <a:xfrm>
            <a:off x="1671738" y="1098054"/>
            <a:ext cx="9483523" cy="5079945"/>
          </a:xfrm>
          <a:prstGeom prst="rect">
            <a:avLst/>
          </a:prstGeom>
        </p:spPr>
      </p:pic>
      <p:sp>
        <p:nvSpPr>
          <p:cNvPr id="8" name="Rounded Rectangle 143">
            <a:extLst>
              <a:ext uri="{FF2B5EF4-FFF2-40B4-BE49-F238E27FC236}">
                <a16:creationId xmlns:a16="http://schemas.microsoft.com/office/drawing/2014/main" id="{982AA669-356F-882B-01C9-B542928AB84A}"/>
              </a:ext>
            </a:extLst>
          </p:cNvPr>
          <p:cNvSpPr/>
          <p:nvPr/>
        </p:nvSpPr>
        <p:spPr>
          <a:xfrm>
            <a:off x="792645" y="5171842"/>
            <a:ext cx="1758185" cy="408324"/>
          </a:xfrm>
          <a:prstGeom prst="roundRect">
            <a:avLst>
              <a:gd name="adj" fmla="val 19056"/>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Admin Center</a:t>
            </a:r>
          </a:p>
        </p:txBody>
      </p:sp>
    </p:spTree>
    <p:extLst>
      <p:ext uri="{BB962C8B-B14F-4D97-AF65-F5344CB8AC3E}">
        <p14:creationId xmlns:p14="http://schemas.microsoft.com/office/powerpoint/2010/main" val="4124767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8A7444-D7F1-76A3-3178-1A04D5276FC4}"/>
              </a:ext>
            </a:extLst>
          </p:cNvPr>
          <p:cNvSpPr>
            <a:spLocks noGrp="1"/>
          </p:cNvSpPr>
          <p:nvPr>
            <p:ph type="title"/>
          </p:nvPr>
        </p:nvSpPr>
        <p:spPr/>
        <p:txBody>
          <a:bodyPr/>
          <a:lstStyle/>
          <a:p>
            <a:r>
              <a:rPr lang="en-US" dirty="0"/>
              <a:t>Tools Used to Assign Permissions and Users to Groups (Slide 2 of 3)</a:t>
            </a:r>
          </a:p>
        </p:txBody>
      </p:sp>
      <p:sp>
        <p:nvSpPr>
          <p:cNvPr id="2" name="Slide Number Placeholder 1">
            <a:extLst>
              <a:ext uri="{FF2B5EF4-FFF2-40B4-BE49-F238E27FC236}">
                <a16:creationId xmlns:a16="http://schemas.microsoft.com/office/drawing/2014/main" id="{B6DE629F-1936-A91D-A30F-C0DB6696A6F8}"/>
              </a:ext>
            </a:extLst>
          </p:cNvPr>
          <p:cNvSpPr>
            <a:spLocks noGrp="1"/>
          </p:cNvSpPr>
          <p:nvPr>
            <p:ph type="sldNum" sz="quarter" idx="12"/>
          </p:nvPr>
        </p:nvSpPr>
        <p:spPr/>
        <p:txBody>
          <a:bodyPr/>
          <a:lstStyle/>
          <a:p>
            <a:fld id="{A8160BDD-7155-D744-B749-9730458604AD}" type="slidenum">
              <a:rPr lang="en-US" smtClean="0"/>
              <a:pPr/>
              <a:t>9</a:t>
            </a:fld>
            <a:endParaRPr lang="en-US" dirty="0"/>
          </a:p>
        </p:txBody>
      </p:sp>
      <p:pic>
        <p:nvPicPr>
          <p:cNvPr id="5" name="Picture 4">
            <a:extLst>
              <a:ext uri="{FF2B5EF4-FFF2-40B4-BE49-F238E27FC236}">
                <a16:creationId xmlns:a16="http://schemas.microsoft.com/office/drawing/2014/main" id="{19415B3E-91CC-19A5-4E1D-8E35399BB40E}"/>
              </a:ext>
            </a:extLst>
          </p:cNvPr>
          <p:cNvPicPr>
            <a:picLocks noChangeAspect="1"/>
          </p:cNvPicPr>
          <p:nvPr/>
        </p:nvPicPr>
        <p:blipFill>
          <a:blip r:embed="rId2"/>
          <a:stretch>
            <a:fillRect/>
          </a:stretch>
        </p:blipFill>
        <p:spPr>
          <a:xfrm>
            <a:off x="1020220" y="1162089"/>
            <a:ext cx="8957759" cy="5040775"/>
          </a:xfrm>
          <a:prstGeom prst="rect">
            <a:avLst/>
          </a:prstGeom>
        </p:spPr>
      </p:pic>
      <p:sp>
        <p:nvSpPr>
          <p:cNvPr id="7" name="Rounded Rectangle 143">
            <a:extLst>
              <a:ext uri="{FF2B5EF4-FFF2-40B4-BE49-F238E27FC236}">
                <a16:creationId xmlns:a16="http://schemas.microsoft.com/office/drawing/2014/main" id="{2A606879-F990-064B-8BF6-D4BB35C6078B}"/>
              </a:ext>
            </a:extLst>
          </p:cNvPr>
          <p:cNvSpPr/>
          <p:nvPr/>
        </p:nvSpPr>
        <p:spPr>
          <a:xfrm>
            <a:off x="8971547" y="5588530"/>
            <a:ext cx="1758185" cy="408324"/>
          </a:xfrm>
          <a:prstGeom prst="roundRect">
            <a:avLst>
              <a:gd name="adj" fmla="val 19056"/>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Site Settings</a:t>
            </a:r>
          </a:p>
        </p:txBody>
      </p:sp>
    </p:spTree>
    <p:extLst>
      <p:ext uri="{BB962C8B-B14F-4D97-AF65-F5344CB8AC3E}">
        <p14:creationId xmlns:p14="http://schemas.microsoft.com/office/powerpoint/2010/main" val="29399884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XFILEPNG" val="\\LO0376\work\091097\trunk\091097\images\02_whatusercando.png"/>
</p:tagLst>
</file>

<file path=ppt/tags/tag2.xml><?xml version="1.0" encoding="utf-8"?>
<p:tagLst xmlns:a="http://schemas.openxmlformats.org/drawingml/2006/main" xmlns:r="http://schemas.openxmlformats.org/officeDocument/2006/relationships" xmlns:p="http://schemas.openxmlformats.org/presentationml/2006/main">
  <p:tag name="XFILEPNG" val="C:\Data\work\091097\trunk\091097\images\03_perminh.png"/>
</p:tagLst>
</file>

<file path=ppt/tags/tag3.xml><?xml version="1.0" encoding="utf-8"?>
<p:tagLst xmlns:a="http://schemas.openxmlformats.org/drawingml/2006/main" xmlns:r="http://schemas.openxmlformats.org/officeDocument/2006/relationships" xmlns:p="http://schemas.openxmlformats.org/presentationml/2006/main">
  <p:tag name="XFILEPNG" val="C:\Data\work\091097\trunk\091097\images\03_perms2.png"/>
</p:tagLst>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E62428"/>
          </a:solidFill>
          <a:prstDash val="solid"/>
        </a:ln>
        <a:effectLst/>
      </a:spPr>
      <a:bodyPr rtlCol="0" anchor="ctr"/>
      <a:lstStyle>
        <a:defPPr algn="ctr" defTabSz="914400">
          <a:defRPr sz="1100" b="1" kern="0" dirty="0" err="1">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O_OV_Template_5_1-WIDE.potx" id="{AF669B5B-6BCC-46EA-8452-D03C8FDB5311}" vid="{05F4ABF9-4CA0-49FA-A617-17B424E0F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LO_OV_Template_5_1-WIDE</Template>
  <TotalTime>14634</TotalTime>
  <Words>2597</Words>
  <Application>Microsoft Office PowerPoint</Application>
  <PresentationFormat>Widescreen</PresentationFormat>
  <Paragraphs>293</Paragraphs>
  <Slides>27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Courier New</vt:lpstr>
      <vt:lpstr>Times New Roman</vt:lpstr>
      <vt:lpstr>LO Choice</vt:lpstr>
      <vt:lpstr>Controlling Access through Permissions</vt:lpstr>
      <vt:lpstr>Assign Permissions</vt:lpstr>
      <vt:lpstr>Users</vt:lpstr>
      <vt:lpstr>Administrative Roles</vt:lpstr>
      <vt:lpstr>Who Should Have a SharePoint Administrator Role</vt:lpstr>
      <vt:lpstr>Groups</vt:lpstr>
      <vt:lpstr>Microsoft 365 Group Membership</vt:lpstr>
      <vt:lpstr>Tools Used to Assign Permissions and Users to Groups (Slide 1 of 3)</vt:lpstr>
      <vt:lpstr>Tools Used to Assign Permissions and Users to Groups (Slide 2 of 3)</vt:lpstr>
      <vt:lpstr>Tools Used to Assign Permissions and Users to Groups (Slide 3 of 3)</vt:lpstr>
      <vt:lpstr>Securable Objects</vt:lpstr>
      <vt:lpstr>Permissions Inheritance</vt:lpstr>
      <vt:lpstr>Active Directory Groups</vt:lpstr>
      <vt:lpstr>What to Use Permissions For</vt:lpstr>
      <vt:lpstr>Assign Permissions and Roles</vt:lpstr>
      <vt:lpstr>Activity: Change Permissions for Your Site's Members Group</vt:lpstr>
      <vt:lpstr>Manage Permissions Inheritance</vt:lpstr>
      <vt:lpstr>Potential Complexity in the Permissions Model</vt:lpstr>
      <vt:lpstr>Stopped Inheritance</vt:lpstr>
      <vt:lpstr>Unique Permissions</vt:lpstr>
      <vt:lpstr>Check Permissions</vt:lpstr>
      <vt:lpstr>Find Unique Permission Assignments</vt:lpstr>
      <vt:lpstr>Activity: Assigning Direct Permissions for a Library</vt:lpstr>
      <vt:lpstr>Link-Based Sharing</vt:lpstr>
      <vt:lpstr>Manage Permissions Inheritance</vt:lpstr>
      <vt:lpstr>Activity: Examining the Impact of Sharing Links on Permissions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Wilson</dc:creator>
  <cp:lastModifiedBy>Michelle Farney</cp:lastModifiedBy>
  <cp:revision>470</cp:revision>
  <dcterms:created xsi:type="dcterms:W3CDTF">2022-04-19T12:49:36Z</dcterms:created>
  <dcterms:modified xsi:type="dcterms:W3CDTF">2023-04-17T18:52:54Z</dcterms:modified>
</cp:coreProperties>
</file>