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98" r:id="rId1"/>
  </p:sldMasterIdLst>
  <p:notesMasterIdLst>
    <p:notesMasterId r:id="rId32"/>
  </p:notesMasterIdLst>
  <p:handoutMasterIdLst>
    <p:handoutMasterId r:id="rId33"/>
  </p:handoutMasterIdLst>
  <p:sldIdLst>
    <p:sldId id="352" r:id="rId2"/>
    <p:sldId id="307" r:id="rId3"/>
    <p:sldId id="391" r:id="rId4"/>
    <p:sldId id="395" r:id="rId5"/>
    <p:sldId id="393" r:id="rId6"/>
    <p:sldId id="394" r:id="rId7"/>
    <p:sldId id="396" r:id="rId8"/>
    <p:sldId id="397" r:id="rId9"/>
    <p:sldId id="398" r:id="rId10"/>
    <p:sldId id="403" r:id="rId11"/>
    <p:sldId id="405" r:id="rId12"/>
    <p:sldId id="399" r:id="rId13"/>
    <p:sldId id="402" r:id="rId14"/>
    <p:sldId id="400" r:id="rId15"/>
    <p:sldId id="401" r:id="rId16"/>
    <p:sldId id="383" r:id="rId17"/>
    <p:sldId id="392" r:id="rId18"/>
    <p:sldId id="407" r:id="rId19"/>
    <p:sldId id="408" r:id="rId20"/>
    <p:sldId id="409" r:id="rId21"/>
    <p:sldId id="411" r:id="rId22"/>
    <p:sldId id="412" r:id="rId23"/>
    <p:sldId id="413" r:id="rId24"/>
    <p:sldId id="414" r:id="rId25"/>
    <p:sldId id="415" r:id="rId26"/>
    <p:sldId id="416" r:id="rId27"/>
    <p:sldId id="410" r:id="rId28"/>
    <p:sldId id="417" r:id="rId29"/>
    <p:sldId id="418" r:id="rId30"/>
    <p:sldId id="362" r:id="rId3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0E0"/>
    <a:srgbClr val="009DDC"/>
    <a:srgbClr val="CBCBCB"/>
    <a:srgbClr val="FF6161"/>
    <a:srgbClr val="88A225"/>
    <a:srgbClr val="FF0000"/>
    <a:srgbClr val="FBFBFB"/>
    <a:srgbClr val="1C3764"/>
    <a:srgbClr val="007BA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44" autoAdjust="0"/>
    <p:restoredTop sz="94641" autoAdjust="0"/>
  </p:normalViewPr>
  <p:slideViewPr>
    <p:cSldViewPr snapToGrid="0">
      <p:cViewPr varScale="1">
        <p:scale>
          <a:sx n="87" d="100"/>
          <a:sy n="87" d="100"/>
        </p:scale>
        <p:origin x="442" y="3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121" d="100"/>
          <a:sy n="121" d="100"/>
        </p:scale>
        <p:origin x="5020" y="9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0F75AEF-6AF8-074D-A4DB-F71FD6F9C37D}" type="datetimeFigureOut">
              <a:rPr lang="en-US" smtClean="0"/>
              <a:t>4/22/2023</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D5D9A6D-5233-6641-90BA-8328590F05DD}" type="slidenum">
              <a:rPr lang="en-US" smtClean="0"/>
              <a:t>‹#›</a:t>
            </a:fld>
            <a:endParaRPr lang="en-US" dirty="0"/>
          </a:p>
        </p:txBody>
      </p:sp>
    </p:spTree>
    <p:extLst>
      <p:ext uri="{BB962C8B-B14F-4D97-AF65-F5344CB8AC3E}">
        <p14:creationId xmlns:p14="http://schemas.microsoft.com/office/powerpoint/2010/main" val="538546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AAE85D-3A3F-7B46-A18E-DF160D9D2CC7}" type="datetimeFigureOut">
              <a:rPr lang="en-US" smtClean="0"/>
              <a:t>4/22/2023</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DDA35F-9E58-5D40-92C1-D8C7631003B0}" type="slidenum">
              <a:rPr lang="en-US" smtClean="0"/>
              <a:t>‹#›</a:t>
            </a:fld>
            <a:endParaRPr lang="en-US" dirty="0"/>
          </a:p>
        </p:txBody>
      </p:sp>
    </p:spTree>
    <p:extLst>
      <p:ext uri="{BB962C8B-B14F-4D97-AF65-F5344CB8AC3E}">
        <p14:creationId xmlns:p14="http://schemas.microsoft.com/office/powerpoint/2010/main" val="269031015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DDA35F-9E58-5D40-92C1-D8C7631003B0}" type="slidenum">
              <a:rPr lang="en-US" smtClean="0"/>
              <a:t>1</a:t>
            </a:fld>
            <a:endParaRPr lang="en-US" dirty="0"/>
          </a:p>
        </p:txBody>
      </p:sp>
    </p:spTree>
    <p:extLst>
      <p:ext uri="{BB962C8B-B14F-4D97-AF65-F5344CB8AC3E}">
        <p14:creationId xmlns:p14="http://schemas.microsoft.com/office/powerpoint/2010/main" val="22197700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urse/Lesson Outlin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dirty="0"/>
          </a:p>
        </p:txBody>
      </p:sp>
      <p:pic>
        <p:nvPicPr>
          <p:cNvPr id="13" name="Picture 12" descr="course outline graphi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80888"/>
            <a:ext cx="12192000" cy="896112"/>
          </a:xfrm>
          <a:prstGeom prst="rect">
            <a:avLst/>
          </a:prstGeom>
        </p:spPr>
      </p:pic>
      <p:sp>
        <p:nvSpPr>
          <p:cNvPr id="11" name="Content Placeholder 2"/>
          <p:cNvSpPr>
            <a:spLocks noGrp="1"/>
          </p:cNvSpPr>
          <p:nvPr>
            <p:ph idx="1"/>
          </p:nvPr>
        </p:nvSpPr>
        <p:spPr>
          <a:xfrm>
            <a:off x="455900" y="1302040"/>
            <a:ext cx="11280200" cy="4131352"/>
          </a:xfrm>
          <a:prstGeom prst="rect">
            <a:avLst/>
          </a:prstGeom>
        </p:spPr>
        <p:txBody>
          <a:bodyPr/>
          <a:lstStyle>
            <a:lvl1pPr marL="230188" marR="0" indent="-230188" algn="l" defTabSz="457200" rtl="0" eaLnBrk="1" fontAlgn="auto" latinLnBrk="0" hangingPunct="1">
              <a:lnSpc>
                <a:spcPct val="100000"/>
              </a:lnSpc>
              <a:spcBef>
                <a:spcPct val="20000"/>
              </a:spcBef>
              <a:spcAft>
                <a:spcPts val="0"/>
              </a:spcAft>
              <a:buClr>
                <a:srgbClr val="009DDC"/>
              </a:buClr>
              <a:buSzTx/>
              <a:buFont typeface="Arial" panose="020B0604020202020204" pitchFamily="34" charset="0"/>
              <a:buChar char="•"/>
              <a:tabLst/>
              <a:defRPr lang="en-US" sz="1800" kern="1200" dirty="0" smtClean="0">
                <a:solidFill>
                  <a:schemeClr val="tx1"/>
                </a:solidFill>
                <a:latin typeface="+mn-lt"/>
                <a:ea typeface="+mn-ea"/>
                <a:cs typeface="+mn-cs"/>
              </a:defRPr>
            </a:lvl1pPr>
            <a:lvl2pPr marL="573088" marR="0" indent="-231775" algn="l" defTabSz="457200" rtl="0" eaLnBrk="1" fontAlgn="auto" latinLnBrk="0" hangingPunct="1">
              <a:lnSpc>
                <a:spcPct val="100000"/>
              </a:lnSpc>
              <a:spcBef>
                <a:spcPct val="20000"/>
              </a:spcBef>
              <a:spcAft>
                <a:spcPts val="0"/>
              </a:spcAft>
              <a:buClr>
                <a:srgbClr val="009DDC"/>
              </a:buClr>
              <a:buSzTx/>
              <a:buFont typeface="Arial"/>
              <a:buChar char="•"/>
              <a:tabLst/>
              <a:defRPr lang="en-US" dirty="0"/>
            </a:lvl2pPr>
            <a:lvl3pPr marL="803275" marR="0" indent="-174625" algn="l" defTabSz="457200" rtl="0" eaLnBrk="1" fontAlgn="auto" latinLnBrk="0" hangingPunct="1">
              <a:lnSpc>
                <a:spcPct val="100000"/>
              </a:lnSpc>
              <a:spcBef>
                <a:spcPct val="20000"/>
              </a:spcBef>
              <a:spcAft>
                <a:spcPts val="0"/>
              </a:spcAft>
              <a:buClr>
                <a:srgbClr val="009DDC"/>
              </a:buClr>
              <a:buSzTx/>
              <a:buFont typeface="Arial"/>
              <a:buChar char="•"/>
              <a:tabLst/>
              <a:defRPr lang="en-US" dirty="0"/>
            </a:lvl3pPr>
            <a:lvl4pPr marL="1144588" indent="-230188">
              <a:buClr>
                <a:srgbClr val="009DDC"/>
              </a:buClr>
              <a:buFont typeface="Arial" panose="020B0604020202020204" pitchFamily="34" charset="0"/>
              <a:buChar char="•"/>
              <a:defRPr lang="en-US" dirty="0"/>
            </a:lvl4pPr>
            <a:lvl5pPr marL="1146175" indent="0">
              <a:buNone/>
              <a:defRPr lang="en-US" dirty="0"/>
            </a:lvl5pPr>
          </a:lstStyle>
          <a:p>
            <a:pPr marL="173038" lvl="0" indent="-173038"/>
            <a:r>
              <a:rPr lang="en-US"/>
              <a:t>Click to edit Master text styles</a:t>
            </a:r>
          </a:p>
          <a:p>
            <a:pPr marL="173038" lvl="1" indent="-173038"/>
            <a:r>
              <a:rPr lang="en-US"/>
              <a:t>Second level</a:t>
            </a:r>
          </a:p>
          <a:p>
            <a:pPr marL="173038" lvl="2" indent="-173038"/>
            <a:r>
              <a:rPr lang="en-US"/>
              <a:t>Third level</a:t>
            </a:r>
          </a:p>
          <a:p>
            <a:pPr marL="173038" lvl="3" indent="-173038"/>
            <a:r>
              <a:rPr lang="en-US"/>
              <a:t>Fourth level</a:t>
            </a:r>
          </a:p>
          <a:p>
            <a:pPr marL="173038" lvl="4" indent="-173038"/>
            <a:r>
              <a:rPr lang="en-US"/>
              <a:t>Fifth level</a:t>
            </a:r>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Course/Lesson outline</a:t>
            </a:r>
          </a:p>
        </p:txBody>
      </p:sp>
    </p:spTree>
    <p:extLst>
      <p:ext uri="{BB962C8B-B14F-4D97-AF65-F5344CB8AC3E}">
        <p14:creationId xmlns:p14="http://schemas.microsoft.com/office/powerpoint/2010/main" val="12749071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ands-On Activity">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lvl1pPr>
              <a:defRPr/>
            </a:lvl1pPr>
          </a:lstStyle>
          <a:p>
            <a:r>
              <a:rPr lang="en-US" dirty="0"/>
              <a:t>Click to add Activity title</a:t>
            </a:r>
          </a:p>
        </p:txBody>
      </p:sp>
      <p:pic>
        <p:nvPicPr>
          <p:cNvPr id="10" name="Picture 9">
            <a:extLst>
              <a:ext uri="{FF2B5EF4-FFF2-40B4-BE49-F238E27FC236}">
                <a16:creationId xmlns:a16="http://schemas.microsoft.com/office/drawing/2014/main" id="{9563D8FB-F616-A141-BA60-05CD722139BA}"/>
              </a:ext>
            </a:extLst>
          </p:cNvPr>
          <p:cNvPicPr>
            <a:picLocks noChangeAspect="1"/>
          </p:cNvPicPr>
          <p:nvPr userDrawn="1"/>
        </p:nvPicPr>
        <p:blipFill>
          <a:blip r:embed="rId2"/>
          <a:srcRect/>
          <a:stretch/>
        </p:blipFill>
        <p:spPr>
          <a:xfrm>
            <a:off x="10210800" y="5034665"/>
            <a:ext cx="1646638" cy="1528552"/>
          </a:xfrm>
          <a:prstGeom prst="rect">
            <a:avLst/>
          </a:prstGeom>
        </p:spPr>
      </p:pic>
      <p:sp>
        <p:nvSpPr>
          <p:cNvPr id="7" name="Text Placeholder 2">
            <a:extLst>
              <a:ext uri="{FF2B5EF4-FFF2-40B4-BE49-F238E27FC236}">
                <a16:creationId xmlns:a16="http://schemas.microsoft.com/office/drawing/2014/main" id="{B85E1C47-D85D-4CE3-89CB-07B55B63FC32}"/>
              </a:ext>
            </a:extLst>
          </p:cNvPr>
          <p:cNvSpPr>
            <a:spLocks noGrp="1"/>
          </p:cNvSpPr>
          <p:nvPr>
            <p:ph type="body" sz="quarter" idx="13"/>
          </p:nvPr>
        </p:nvSpPr>
        <p:spPr>
          <a:xfrm>
            <a:off x="455900" y="1411322"/>
            <a:ext cx="11401538" cy="4869161"/>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989451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Hands-On Activity 2">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762000" y="4512823"/>
            <a:ext cx="10668000" cy="611187"/>
          </a:xfrm>
        </p:spPr>
        <p:txBody>
          <a:bodyPr/>
          <a:lstStyle>
            <a:lvl1pPr marL="0" indent="0" algn="ctr">
              <a:buNone/>
              <a:defRPr sz="2800">
                <a:solidFill>
                  <a:schemeClr val="tx1"/>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userDrawn="1"/>
        </p:nvSpPr>
        <p:spPr>
          <a:xfrm>
            <a:off x="455901" y="291743"/>
            <a:ext cx="10511691" cy="461665"/>
          </a:xfrm>
          <a:prstGeom prst="rect">
            <a:avLst/>
          </a:prstGeom>
          <a:noFill/>
        </p:spPr>
        <p:txBody>
          <a:bodyPr wrap="square" rtlCol="0">
            <a:spAutoFit/>
          </a:bodyPr>
          <a:lstStyle/>
          <a:p>
            <a:r>
              <a:rPr lang="en-US" sz="2400" dirty="0">
                <a:solidFill>
                  <a:schemeClr val="bg1"/>
                </a:solidFill>
                <a:latin typeface="Calibri" panose="020F0502020204030204" pitchFamily="34" charset="0"/>
              </a:rPr>
              <a:t>Activity</a:t>
            </a:r>
          </a:p>
        </p:txBody>
      </p:sp>
      <p:pic>
        <p:nvPicPr>
          <p:cNvPr id="12" name="Picture 11" descr="bottom graphic.png">
            <a:extLst>
              <a:ext uri="{FF2B5EF4-FFF2-40B4-BE49-F238E27FC236}">
                <a16:creationId xmlns:a16="http://schemas.microsoft.com/office/drawing/2014/main" id="{C4E4A9A1-6CA7-4F15-AE41-4322B294710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19800"/>
            <a:ext cx="12192000" cy="457200"/>
          </a:xfrm>
          <a:prstGeom prst="rect">
            <a:avLst/>
          </a:prstGeom>
        </p:spPr>
      </p:pic>
      <p:pic>
        <p:nvPicPr>
          <p:cNvPr id="4" name="Picture 3">
            <a:extLst>
              <a:ext uri="{FF2B5EF4-FFF2-40B4-BE49-F238E27FC236}">
                <a16:creationId xmlns:a16="http://schemas.microsoft.com/office/drawing/2014/main" id="{DDCDD523-54D1-CD4E-AACE-95136B63F7F6}"/>
              </a:ext>
            </a:extLst>
          </p:cNvPr>
          <p:cNvPicPr>
            <a:picLocks noChangeAspect="1"/>
          </p:cNvPicPr>
          <p:nvPr userDrawn="1"/>
        </p:nvPicPr>
        <p:blipFill>
          <a:blip r:embed="rId3"/>
          <a:srcRect/>
          <a:stretch/>
        </p:blipFill>
        <p:spPr>
          <a:xfrm>
            <a:off x="4724400" y="1817870"/>
            <a:ext cx="2743199" cy="2546476"/>
          </a:xfrm>
          <a:prstGeom prst="rect">
            <a:avLst/>
          </a:prstGeom>
        </p:spPr>
      </p:pic>
    </p:spTree>
    <p:extLst>
      <p:ext uri="{BB962C8B-B14F-4D97-AF65-F5344CB8AC3E}">
        <p14:creationId xmlns:p14="http://schemas.microsoft.com/office/powerpoint/2010/main" val="3890014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Minds-On Activity">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lvl1pPr>
              <a:defRPr/>
            </a:lvl1pPr>
          </a:lstStyle>
          <a:p>
            <a:r>
              <a:rPr lang="en-US" dirty="0"/>
              <a:t>Click to add Activity title</a:t>
            </a:r>
          </a:p>
        </p:txBody>
      </p:sp>
      <p:pic>
        <p:nvPicPr>
          <p:cNvPr id="11" name="Picture 10">
            <a:extLst>
              <a:ext uri="{FF2B5EF4-FFF2-40B4-BE49-F238E27FC236}">
                <a16:creationId xmlns:a16="http://schemas.microsoft.com/office/drawing/2014/main" id="{D1A4FA53-9C9D-FD41-B6C8-250E899E3689}"/>
              </a:ext>
            </a:extLst>
          </p:cNvPr>
          <p:cNvPicPr>
            <a:picLocks noChangeAspect="1"/>
          </p:cNvPicPr>
          <p:nvPr userDrawn="1"/>
        </p:nvPicPr>
        <p:blipFill>
          <a:blip r:embed="rId2"/>
          <a:srcRect/>
          <a:stretch/>
        </p:blipFill>
        <p:spPr>
          <a:xfrm>
            <a:off x="10287000" y="5029200"/>
            <a:ext cx="1523999" cy="1478843"/>
          </a:xfrm>
          <a:prstGeom prst="rect">
            <a:avLst/>
          </a:prstGeom>
        </p:spPr>
      </p:pic>
      <p:sp>
        <p:nvSpPr>
          <p:cNvPr id="9" name="Text Placeholder 2">
            <a:extLst>
              <a:ext uri="{FF2B5EF4-FFF2-40B4-BE49-F238E27FC236}">
                <a16:creationId xmlns:a16="http://schemas.microsoft.com/office/drawing/2014/main" id="{6644051F-6872-45A8-A2EA-CC8EFCDF6973}"/>
              </a:ext>
            </a:extLst>
          </p:cNvPr>
          <p:cNvSpPr>
            <a:spLocks noGrp="1"/>
          </p:cNvSpPr>
          <p:nvPr>
            <p:ph type="body" sz="quarter" idx="13"/>
          </p:nvPr>
        </p:nvSpPr>
        <p:spPr>
          <a:xfrm>
            <a:off x="455899" y="1435176"/>
            <a:ext cx="11355099" cy="4885413"/>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657844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inds-On Activity 2">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762000" y="4512823"/>
            <a:ext cx="10668000" cy="611187"/>
          </a:xfrm>
        </p:spPr>
        <p:txBody>
          <a:bodyPr/>
          <a:lstStyle>
            <a:lvl1pPr marL="0" indent="0" algn="ctr">
              <a:buNone/>
              <a:defRPr sz="2800">
                <a:solidFill>
                  <a:schemeClr val="tx1"/>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userDrawn="1"/>
        </p:nvSpPr>
        <p:spPr>
          <a:xfrm>
            <a:off x="455901" y="291743"/>
            <a:ext cx="10511691" cy="461665"/>
          </a:xfrm>
          <a:prstGeom prst="rect">
            <a:avLst/>
          </a:prstGeom>
          <a:noFill/>
        </p:spPr>
        <p:txBody>
          <a:bodyPr wrap="square" rtlCol="0">
            <a:spAutoFit/>
          </a:bodyPr>
          <a:lstStyle/>
          <a:p>
            <a:r>
              <a:rPr lang="en-US" sz="2400" dirty="0">
                <a:solidFill>
                  <a:schemeClr val="bg1"/>
                </a:solidFill>
                <a:latin typeface="Calibri" panose="020F0502020204030204" pitchFamily="34" charset="0"/>
              </a:rPr>
              <a:t>Activity</a:t>
            </a:r>
          </a:p>
        </p:txBody>
      </p:sp>
      <p:pic>
        <p:nvPicPr>
          <p:cNvPr id="8" name="Picture 7" descr="bottom graphic.png">
            <a:extLst>
              <a:ext uri="{FF2B5EF4-FFF2-40B4-BE49-F238E27FC236}">
                <a16:creationId xmlns:a16="http://schemas.microsoft.com/office/drawing/2014/main" id="{7FA1B561-FD09-4177-BEFF-5AE0DBC8A7D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19800"/>
            <a:ext cx="12192000" cy="457200"/>
          </a:xfrm>
          <a:prstGeom prst="rect">
            <a:avLst/>
          </a:prstGeom>
        </p:spPr>
      </p:pic>
      <p:pic>
        <p:nvPicPr>
          <p:cNvPr id="4" name="Picture 3">
            <a:extLst>
              <a:ext uri="{FF2B5EF4-FFF2-40B4-BE49-F238E27FC236}">
                <a16:creationId xmlns:a16="http://schemas.microsoft.com/office/drawing/2014/main" id="{3CF6A015-2A93-3241-99D6-E32A4EDC3364}"/>
              </a:ext>
            </a:extLst>
          </p:cNvPr>
          <p:cNvPicPr>
            <a:picLocks noChangeAspect="1"/>
          </p:cNvPicPr>
          <p:nvPr userDrawn="1"/>
        </p:nvPicPr>
        <p:blipFill>
          <a:blip r:embed="rId3"/>
          <a:srcRect/>
          <a:stretch/>
        </p:blipFill>
        <p:spPr>
          <a:xfrm>
            <a:off x="4781463" y="1828800"/>
            <a:ext cx="2629074" cy="2551175"/>
          </a:xfrm>
          <a:prstGeom prst="rect">
            <a:avLst/>
          </a:prstGeom>
        </p:spPr>
      </p:pic>
    </p:spTree>
    <p:extLst>
      <p:ext uri="{BB962C8B-B14F-4D97-AF65-F5344CB8AC3E}">
        <p14:creationId xmlns:p14="http://schemas.microsoft.com/office/powerpoint/2010/main" val="2342211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flective Questions">
    <p:spTree>
      <p:nvGrpSpPr>
        <p:cNvPr id="1" name=""/>
        <p:cNvGrpSpPr/>
        <p:nvPr/>
      </p:nvGrpSpPr>
      <p:grpSpPr>
        <a:xfrm>
          <a:off x="0" y="0"/>
          <a:ext cx="0" cy="0"/>
          <a:chOff x="0" y="0"/>
          <a:chExt cx="0" cy="0"/>
        </a:xfrm>
      </p:grpSpPr>
      <p:pic>
        <p:nvPicPr>
          <p:cNvPr id="4" name="Picture 3" descr="bubbles.png"/>
          <p:cNvPicPr>
            <a:picLocks noChangeAspect="1"/>
          </p:cNvPicPr>
          <p:nvPr/>
        </p:nvPicPr>
        <p:blipFill rotWithShape="1">
          <a:blip r:embed="rId2">
            <a:extLst>
              <a:ext uri="{28A0092B-C50C-407E-A947-70E740481C1C}">
                <a14:useLocalDpi xmlns:a14="http://schemas.microsoft.com/office/drawing/2010/main" val="0"/>
              </a:ext>
            </a:extLst>
          </a:blip>
          <a:srcRect l="52379" t="67295"/>
          <a:stretch/>
        </p:blipFill>
        <p:spPr>
          <a:xfrm>
            <a:off x="8763000" y="4980200"/>
            <a:ext cx="3443722" cy="1910931"/>
          </a:xfrm>
          <a:prstGeom prst="rect">
            <a:avLst/>
          </a:prstGeom>
        </p:spPr>
      </p:pic>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3" name="Text Placeholder 2">
            <a:extLst>
              <a:ext uri="{FF2B5EF4-FFF2-40B4-BE49-F238E27FC236}">
                <a16:creationId xmlns:a16="http://schemas.microsoft.com/office/drawing/2014/main" id="{C139B97F-4B6B-4623-8514-D7FD629FE24B}"/>
              </a:ext>
            </a:extLst>
          </p:cNvPr>
          <p:cNvSpPr>
            <a:spLocks noGrp="1"/>
          </p:cNvSpPr>
          <p:nvPr>
            <p:ph type="body" sz="quarter" idx="13" hasCustomPrompt="1"/>
          </p:nvPr>
        </p:nvSpPr>
        <p:spPr>
          <a:xfrm>
            <a:off x="455900" y="1302042"/>
            <a:ext cx="11280200" cy="4525963"/>
          </a:xfrm>
        </p:spPr>
        <p:txBody>
          <a:bodyPr/>
          <a:lstStyle>
            <a:lvl1pPr>
              <a:spcAft>
                <a:spcPts val="2400"/>
              </a:spcAft>
              <a:buFont typeface="+mj-lt"/>
              <a:buAutoNum type="arabicPeriod"/>
              <a:defRPr sz="2000"/>
            </a:lvl1pPr>
            <a:lvl2pPr marL="800100" indent="-342900">
              <a:buFont typeface="+mj-lt"/>
              <a:buAutoNum type="arabicPeriod"/>
              <a:defRPr/>
            </a:lvl2pPr>
            <a:lvl3pPr marL="1257300" indent="-342900">
              <a:buFont typeface="+mj-lt"/>
              <a:buAutoNum type="arabicPeriod"/>
              <a:defRPr/>
            </a:lvl3pPr>
            <a:lvl4pPr marL="1828800" indent="-457200">
              <a:buFont typeface="+mj-lt"/>
              <a:buAutoNum type="arabicPeriod"/>
              <a:defRPr/>
            </a:lvl4pPr>
            <a:lvl5pPr marL="2286000" indent="-457200">
              <a:buFont typeface="+mj-lt"/>
              <a:buAutoNum type="arabicPeriod"/>
              <a:defRPr/>
            </a:lvl5pPr>
          </a:lstStyle>
          <a:p>
            <a:pPr lvl="0"/>
            <a:r>
              <a:rPr lang="en-US" dirty="0"/>
              <a:t>Insert Question #1</a:t>
            </a:r>
          </a:p>
          <a:p>
            <a:pPr lvl="0"/>
            <a:r>
              <a:rPr lang="en-US" dirty="0"/>
              <a:t>Insert Question #2</a:t>
            </a:r>
          </a:p>
          <a:p>
            <a:pPr lvl="0"/>
            <a:endParaRPr lang="en-US" dirty="0"/>
          </a:p>
        </p:txBody>
      </p:sp>
      <p:sp>
        <p:nvSpPr>
          <p:cNvPr id="7" name="TextBox 6">
            <a:extLst>
              <a:ext uri="{FF2B5EF4-FFF2-40B4-BE49-F238E27FC236}">
                <a16:creationId xmlns:a16="http://schemas.microsoft.com/office/drawing/2014/main" id="{50A4E754-7F02-4770-8121-961E43A23B05}"/>
              </a:ext>
            </a:extLst>
          </p:cNvPr>
          <p:cNvSpPr txBox="1"/>
          <p:nvPr userDrawn="1"/>
        </p:nvSpPr>
        <p:spPr>
          <a:xfrm>
            <a:off x="455901" y="291743"/>
            <a:ext cx="10511691" cy="461665"/>
          </a:xfrm>
          <a:prstGeom prst="rect">
            <a:avLst/>
          </a:prstGeom>
          <a:noFill/>
        </p:spPr>
        <p:txBody>
          <a:bodyPr wrap="square" rtlCol="0">
            <a:spAutoFit/>
          </a:bodyPr>
          <a:lstStyle/>
          <a:p>
            <a:r>
              <a:rPr lang="en-US" sz="2400" dirty="0">
                <a:solidFill>
                  <a:schemeClr val="bg1"/>
                </a:solidFill>
                <a:latin typeface="Calibri" panose="020F0502020204030204" pitchFamily="34" charset="0"/>
              </a:rPr>
              <a:t>Reflective Questions</a:t>
            </a:r>
          </a:p>
        </p:txBody>
      </p:sp>
    </p:spTree>
    <p:extLst>
      <p:ext uri="{BB962C8B-B14F-4D97-AF65-F5344CB8AC3E}">
        <p14:creationId xmlns:p14="http://schemas.microsoft.com/office/powerpoint/2010/main" val="3341243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63084" y="3480786"/>
            <a:ext cx="10363200" cy="1362075"/>
          </a:xfrm>
        </p:spPr>
        <p:txBody>
          <a:bodyPr anchor="t"/>
          <a:lstStyle>
            <a:lvl1pPr algn="ctr">
              <a:defRPr sz="4000" b="0" cap="none" baseline="0"/>
            </a:lvl1pPr>
          </a:lstStyle>
          <a:p>
            <a:r>
              <a:rPr lang="en-US" dirty="0"/>
              <a:t>Click to add Topic title</a:t>
            </a:r>
          </a:p>
        </p:txBody>
      </p:sp>
      <p:sp>
        <p:nvSpPr>
          <p:cNvPr id="3" name="Text Placeholder 2"/>
          <p:cNvSpPr>
            <a:spLocks noGrp="1"/>
          </p:cNvSpPr>
          <p:nvPr>
            <p:ph type="body" idx="1" hasCustomPrompt="1"/>
          </p:nvPr>
        </p:nvSpPr>
        <p:spPr>
          <a:xfrm>
            <a:off x="963084" y="1980599"/>
            <a:ext cx="10363200" cy="1500187"/>
          </a:xfrm>
        </p:spPr>
        <p:txBody>
          <a:bodyPr anchor="b"/>
          <a:lstStyle>
            <a:lvl1pPr marL="0" indent="0" algn="ctr">
              <a:buNone/>
              <a:defRPr sz="40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add "Topic [letter]"</a:t>
            </a:r>
          </a:p>
        </p:txBody>
      </p:sp>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dirty="0"/>
          </a:p>
        </p:txBody>
      </p:sp>
      <p:sp>
        <p:nvSpPr>
          <p:cNvPr id="5" name="Footer Placeholder 2">
            <a:extLst>
              <a:ext uri="{FF2B5EF4-FFF2-40B4-BE49-F238E27FC236}">
                <a16:creationId xmlns:a16="http://schemas.microsoft.com/office/drawing/2014/main" id="{8FDC4D2C-B4F5-41A9-ABFD-D19613EFB4E4}"/>
              </a:ext>
            </a:extLst>
          </p:cNvPr>
          <p:cNvSpPr txBox="1">
            <a:spLocks/>
          </p:cNvSpPr>
          <p:nvPr userDrawn="1"/>
        </p:nvSpPr>
        <p:spPr>
          <a:xfrm>
            <a:off x="103460" y="6455643"/>
            <a:ext cx="6419943" cy="365125"/>
          </a:xfrm>
          <a:prstGeom prst="rect">
            <a:avLst/>
          </a:prstGeom>
        </p:spPr>
        <p:txBody>
          <a:bodyPr vert="horz" lIns="91440" tIns="45720" rIns="91440" bIns="45720" rtlCol="0" anchor="ctr"/>
          <a:lstStyle>
            <a:defPPr>
              <a:defRPr lang="en-US"/>
            </a:defPPr>
            <a:lvl1pPr marL="0" algn="l" defTabSz="457200" rtl="0" eaLnBrk="0" latinLnBrk="0" hangingPunct="0">
              <a:defRPr lang="en-US" sz="1000" b="0" kern="1200" smtClean="0">
                <a:solidFill>
                  <a:srgbClr val="C4C4C4"/>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C4C4C4"/>
                </a:solidFill>
                <a:effectLst/>
                <a:uLnTx/>
                <a:uFillTx/>
                <a:latin typeface="Arial"/>
                <a:ea typeface="+mn-ea"/>
                <a:cs typeface="Arial"/>
              </a:rPr>
              <a:t>Copyright © 2019, 2023 Logical Operations, Inc. All rights reserved.</a:t>
            </a:r>
          </a:p>
        </p:txBody>
      </p:sp>
    </p:spTree>
    <p:extLst>
      <p:ext uri="{BB962C8B-B14F-4D97-AF65-F5344CB8AC3E}">
        <p14:creationId xmlns:p14="http://schemas.microsoft.com/office/powerpoint/2010/main" val="34844822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Click to add title</a:t>
            </a:r>
          </a:p>
        </p:txBody>
      </p:sp>
      <p:sp>
        <p:nvSpPr>
          <p:cNvPr id="3" name="Text Placeholder 2">
            <a:extLst>
              <a:ext uri="{FF2B5EF4-FFF2-40B4-BE49-F238E27FC236}">
                <a16:creationId xmlns:a16="http://schemas.microsoft.com/office/drawing/2014/main" id="{EA8B62E7-C423-4562-B411-0A1A1B05B80C}"/>
              </a:ext>
            </a:extLst>
          </p:cNvPr>
          <p:cNvSpPr>
            <a:spLocks noGrp="1"/>
          </p:cNvSpPr>
          <p:nvPr>
            <p:ph type="body" sz="quarter" idx="13"/>
          </p:nvPr>
        </p:nvSpPr>
        <p:spPr>
          <a:xfrm>
            <a:off x="336884" y="1171074"/>
            <a:ext cx="11658600" cy="5149515"/>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968262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add title</a:t>
            </a:r>
          </a:p>
        </p:txBody>
      </p:sp>
      <p:sp>
        <p:nvSpPr>
          <p:cNvPr id="5" name="Slide Number Placeholder 4"/>
          <p:cNvSpPr>
            <a:spLocks noGrp="1"/>
          </p:cNvSpPr>
          <p:nvPr>
            <p:ph type="sldNum" sz="quarter" idx="12"/>
          </p:nvPr>
        </p:nvSpPr>
        <p:spPr/>
        <p:txBody>
          <a:bodyPr/>
          <a:lstStyle/>
          <a:p>
            <a:fld id="{A8160BDD-7155-D744-B749-9730458604AD}" type="slidenum">
              <a:rPr lang="en-US" smtClean="0"/>
              <a:t>‹#›</a:t>
            </a:fld>
            <a:endParaRPr lang="en-US" dirty="0"/>
          </a:p>
        </p:txBody>
      </p:sp>
    </p:spTree>
    <p:extLst>
      <p:ext uri="{BB962C8B-B14F-4D97-AF65-F5344CB8AC3E}">
        <p14:creationId xmlns:p14="http://schemas.microsoft.com/office/powerpoint/2010/main" val="39555788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ottom Fill Slide">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2CFAED9F-61EC-4BA1-98DA-C4DA6E13D216}"/>
              </a:ext>
            </a:extLst>
          </p:cNvPr>
          <p:cNvSpPr>
            <a:spLocks noGrp="1"/>
          </p:cNvSpPr>
          <p:nvPr>
            <p:ph type="body" sz="quarter" idx="13"/>
          </p:nvPr>
        </p:nvSpPr>
        <p:spPr>
          <a:xfrm>
            <a:off x="368968" y="1171074"/>
            <a:ext cx="11626516" cy="4628147"/>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pic>
        <p:nvPicPr>
          <p:cNvPr id="5" name="Picture 4" descr="bottom graphi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019800"/>
            <a:ext cx="12192000" cy="457200"/>
          </a:xfrm>
          <a:prstGeom prst="rect">
            <a:avLst/>
          </a:prstGeom>
        </p:spPr>
      </p:pic>
      <p:sp>
        <p:nvSpPr>
          <p:cNvPr id="9"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Click to add title</a:t>
            </a:r>
          </a:p>
        </p:txBody>
      </p:sp>
    </p:spTree>
    <p:extLst>
      <p:ext uri="{BB962C8B-B14F-4D97-AF65-F5344CB8AC3E}">
        <p14:creationId xmlns:p14="http://schemas.microsoft.com/office/powerpoint/2010/main" val="11886161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rner Fill">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11"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Click to add title</a:t>
            </a:r>
          </a:p>
        </p:txBody>
      </p:sp>
      <p:pic>
        <p:nvPicPr>
          <p:cNvPr id="8" name="Picture 7" descr="choice blocks-02.png">
            <a:extLst>
              <a:ext uri="{FF2B5EF4-FFF2-40B4-BE49-F238E27FC236}">
                <a16:creationId xmlns:a16="http://schemas.microsoft.com/office/drawing/2014/main" id="{6B4ACE13-3355-4781-B102-899B69DF7A4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8333" t="62222"/>
          <a:stretch/>
        </p:blipFill>
        <p:spPr>
          <a:xfrm>
            <a:off x="9657228" y="4648200"/>
            <a:ext cx="2534771" cy="2209800"/>
          </a:xfrm>
          <a:prstGeom prst="rect">
            <a:avLst/>
          </a:prstGeom>
        </p:spPr>
      </p:pic>
      <p:sp>
        <p:nvSpPr>
          <p:cNvPr id="7" name="Text Placeholder 2">
            <a:extLst>
              <a:ext uri="{FF2B5EF4-FFF2-40B4-BE49-F238E27FC236}">
                <a16:creationId xmlns:a16="http://schemas.microsoft.com/office/drawing/2014/main" id="{AD6B0FE5-238E-46B9-8A5E-7CA81DC86D4E}"/>
              </a:ext>
            </a:extLst>
          </p:cNvPr>
          <p:cNvSpPr>
            <a:spLocks noGrp="1"/>
          </p:cNvSpPr>
          <p:nvPr>
            <p:ph type="body" sz="quarter" idx="13"/>
          </p:nvPr>
        </p:nvSpPr>
        <p:spPr>
          <a:xfrm>
            <a:off x="336884" y="1171074"/>
            <a:ext cx="11658600" cy="5149515"/>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520251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Glossary Term Definition">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981200" y="1060688"/>
            <a:ext cx="9601200" cy="762000"/>
          </a:xfrm>
        </p:spPr>
        <p:txBody>
          <a:bodyPr/>
          <a:lstStyle>
            <a:lvl1pPr marL="0" indent="0" algn="l" defTabSz="457200" rtl="0" eaLnBrk="1" latinLnBrk="0" hangingPunct="1">
              <a:spcBef>
                <a:spcPts val="800"/>
              </a:spcBef>
              <a:buClr>
                <a:schemeClr val="accent1"/>
              </a:buClr>
              <a:buFont typeface="Arial"/>
              <a:buNone/>
              <a:defRPr lang="en-US" sz="1800" b="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pic>
        <p:nvPicPr>
          <p:cNvPr id="9" name="Picture 8" descr="Text&#10;&#10;Description automatically generated with low confidence">
            <a:extLst>
              <a:ext uri="{FF2B5EF4-FFF2-40B4-BE49-F238E27FC236}">
                <a16:creationId xmlns:a16="http://schemas.microsoft.com/office/drawing/2014/main" id="{41E47849-FF6A-6F4D-B1D5-786219E9FD3E}"/>
              </a:ext>
            </a:extLst>
          </p:cNvPr>
          <p:cNvPicPr>
            <a:picLocks noChangeAspect="1"/>
          </p:cNvPicPr>
          <p:nvPr userDrawn="1"/>
        </p:nvPicPr>
        <p:blipFill>
          <a:blip r:embed="rId2"/>
          <a:stretch>
            <a:fillRect/>
          </a:stretch>
        </p:blipFill>
        <p:spPr>
          <a:xfrm>
            <a:off x="838200" y="990600"/>
            <a:ext cx="950641" cy="838200"/>
          </a:xfrm>
          <a:prstGeom prst="rect">
            <a:avLst/>
          </a:prstGeom>
        </p:spPr>
      </p:pic>
      <p:sp>
        <p:nvSpPr>
          <p:cNvPr id="10" name="Text Placeholder 2">
            <a:extLst>
              <a:ext uri="{FF2B5EF4-FFF2-40B4-BE49-F238E27FC236}">
                <a16:creationId xmlns:a16="http://schemas.microsoft.com/office/drawing/2014/main" id="{459080CA-9E13-4611-BA0D-9E828DAE0999}"/>
              </a:ext>
            </a:extLst>
          </p:cNvPr>
          <p:cNvSpPr>
            <a:spLocks noGrp="1"/>
          </p:cNvSpPr>
          <p:nvPr>
            <p:ph type="body" sz="quarter" idx="14"/>
          </p:nvPr>
        </p:nvSpPr>
        <p:spPr>
          <a:xfrm>
            <a:off x="455900" y="1932384"/>
            <a:ext cx="11483012" cy="4388205"/>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54620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Glossary Term Definition with Corner Fill">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981200" y="1060688"/>
            <a:ext cx="9601200" cy="762000"/>
          </a:xfrm>
        </p:spPr>
        <p:txBody>
          <a:bodyPr/>
          <a:lstStyle>
            <a:lvl1pPr marL="0" indent="0" algn="l" defTabSz="457200" rtl="0" eaLnBrk="1" latinLnBrk="0" hangingPunct="1">
              <a:spcBef>
                <a:spcPts val="800"/>
              </a:spcBef>
              <a:buClr>
                <a:schemeClr val="accent1"/>
              </a:buClr>
              <a:buFont typeface="Arial"/>
              <a:buNone/>
              <a:defRPr lang="en-US" sz="180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pic>
        <p:nvPicPr>
          <p:cNvPr id="9" name="Picture 8" descr="choice blocks-02.png">
            <a:extLst>
              <a:ext uri="{FF2B5EF4-FFF2-40B4-BE49-F238E27FC236}">
                <a16:creationId xmlns:a16="http://schemas.microsoft.com/office/drawing/2014/main" id="{C5845DEC-FBB0-0640-9CCE-DD53C8BFE7F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8333" t="62222"/>
          <a:stretch/>
        </p:blipFill>
        <p:spPr>
          <a:xfrm>
            <a:off x="9657228" y="4648200"/>
            <a:ext cx="2534771" cy="2209800"/>
          </a:xfrm>
          <a:prstGeom prst="rect">
            <a:avLst/>
          </a:prstGeom>
        </p:spPr>
      </p:pic>
      <p:pic>
        <p:nvPicPr>
          <p:cNvPr id="12" name="Picture 11" descr="Text&#10;&#10;Description automatically generated with low confidence">
            <a:extLst>
              <a:ext uri="{FF2B5EF4-FFF2-40B4-BE49-F238E27FC236}">
                <a16:creationId xmlns:a16="http://schemas.microsoft.com/office/drawing/2014/main" id="{FDC120C7-C7AD-5B48-B43E-CEA49F2A537E}"/>
              </a:ext>
            </a:extLst>
          </p:cNvPr>
          <p:cNvPicPr>
            <a:picLocks noChangeAspect="1"/>
          </p:cNvPicPr>
          <p:nvPr userDrawn="1"/>
        </p:nvPicPr>
        <p:blipFill>
          <a:blip r:embed="rId3"/>
          <a:stretch>
            <a:fillRect/>
          </a:stretch>
        </p:blipFill>
        <p:spPr>
          <a:xfrm>
            <a:off x="838200" y="990600"/>
            <a:ext cx="950641" cy="838200"/>
          </a:xfrm>
          <a:prstGeom prst="rect">
            <a:avLst/>
          </a:prstGeom>
        </p:spPr>
      </p:pic>
      <p:sp>
        <p:nvSpPr>
          <p:cNvPr id="14" name="Text Placeholder 2">
            <a:extLst>
              <a:ext uri="{FF2B5EF4-FFF2-40B4-BE49-F238E27FC236}">
                <a16:creationId xmlns:a16="http://schemas.microsoft.com/office/drawing/2014/main" id="{65C6CE23-B42B-4F84-BA8A-1139E7B288DA}"/>
              </a:ext>
            </a:extLst>
          </p:cNvPr>
          <p:cNvSpPr>
            <a:spLocks noGrp="1"/>
          </p:cNvSpPr>
          <p:nvPr>
            <p:ph type="body" sz="quarter" idx="14"/>
          </p:nvPr>
        </p:nvSpPr>
        <p:spPr>
          <a:xfrm>
            <a:off x="521368" y="2209800"/>
            <a:ext cx="11474116" cy="4110789"/>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756268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lossary Terms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6E353B-495C-4B36-B7B9-BDB47B8D29B0}"/>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6AFE95E1-3B2D-4F7F-8B4B-E56698179A37}"/>
              </a:ext>
            </a:extLst>
          </p:cNvPr>
          <p:cNvSpPr>
            <a:spLocks noGrp="1"/>
          </p:cNvSpPr>
          <p:nvPr>
            <p:ph type="sldNum" sz="quarter" idx="10"/>
          </p:nvPr>
        </p:nvSpPr>
        <p:spPr/>
        <p:txBody>
          <a:bodyPr/>
          <a:lstStyle/>
          <a:p>
            <a:fld id="{A8160BDD-7155-D744-B749-9730458604AD}" type="slidenum">
              <a:rPr lang="en-US" smtClean="0"/>
              <a:pPr/>
              <a:t>‹#›</a:t>
            </a:fld>
            <a:endParaRPr lang="en-US" dirty="0"/>
          </a:p>
        </p:txBody>
      </p:sp>
      <p:sp>
        <p:nvSpPr>
          <p:cNvPr id="5" name="Text Placeholder 12">
            <a:extLst>
              <a:ext uri="{FF2B5EF4-FFF2-40B4-BE49-F238E27FC236}">
                <a16:creationId xmlns:a16="http://schemas.microsoft.com/office/drawing/2014/main" id="{D5A58856-F166-4DAD-97B3-888D3997E4D0}"/>
              </a:ext>
            </a:extLst>
          </p:cNvPr>
          <p:cNvSpPr>
            <a:spLocks noGrp="1"/>
          </p:cNvSpPr>
          <p:nvPr>
            <p:ph type="body" sz="quarter" idx="13" hasCustomPrompt="1"/>
          </p:nvPr>
        </p:nvSpPr>
        <p:spPr>
          <a:xfrm>
            <a:off x="914400" y="3429000"/>
            <a:ext cx="10363200" cy="762000"/>
          </a:xfrm>
        </p:spPr>
        <p:txBody>
          <a:bodyPr/>
          <a:lstStyle>
            <a:lvl1pPr marL="0" indent="0" algn="l" defTabSz="457200" rtl="0" eaLnBrk="1" latinLnBrk="0" hangingPunct="1">
              <a:spcBef>
                <a:spcPts val="800"/>
              </a:spcBef>
              <a:buClr>
                <a:schemeClr val="accent1"/>
              </a:buClr>
              <a:buFont typeface="Arial"/>
              <a:buNone/>
              <a:defRPr lang="en-US" sz="180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pic>
        <p:nvPicPr>
          <p:cNvPr id="6" name="Picture 5" descr="Text&#10;&#10;Description automatically generated with low confidence">
            <a:extLst>
              <a:ext uri="{FF2B5EF4-FFF2-40B4-BE49-F238E27FC236}">
                <a16:creationId xmlns:a16="http://schemas.microsoft.com/office/drawing/2014/main" id="{DA1BAF57-126D-0845-A733-BBE5F1C5644A}"/>
              </a:ext>
            </a:extLst>
          </p:cNvPr>
          <p:cNvPicPr>
            <a:picLocks noChangeAspect="1"/>
          </p:cNvPicPr>
          <p:nvPr userDrawn="1"/>
        </p:nvPicPr>
        <p:blipFill>
          <a:blip r:embed="rId2"/>
          <a:stretch>
            <a:fillRect/>
          </a:stretch>
        </p:blipFill>
        <p:spPr>
          <a:xfrm>
            <a:off x="5334000" y="1780459"/>
            <a:ext cx="1524000" cy="1343742"/>
          </a:xfrm>
          <a:prstGeom prst="rect">
            <a:avLst/>
          </a:prstGeom>
        </p:spPr>
      </p:pic>
    </p:spTree>
    <p:extLst>
      <p:ext uri="{BB962C8B-B14F-4D97-AF65-F5344CB8AC3E}">
        <p14:creationId xmlns:p14="http://schemas.microsoft.com/office/powerpoint/2010/main" val="14059973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094B72B-F5CD-E74F-BC5A-2B694B5D84EF}"/>
              </a:ext>
            </a:extLst>
          </p:cNvPr>
          <p:cNvPicPr>
            <a:picLocks noChangeAspect="1"/>
          </p:cNvPicPr>
          <p:nvPr userDrawn="1"/>
        </p:nvPicPr>
        <p:blipFill>
          <a:blip r:embed="rId16"/>
          <a:stretch>
            <a:fillRect/>
          </a:stretch>
        </p:blipFill>
        <p:spPr>
          <a:xfrm>
            <a:off x="0" y="0"/>
            <a:ext cx="12179300" cy="939800"/>
          </a:xfrm>
          <a:prstGeom prst="rect">
            <a:avLst/>
          </a:prstGeom>
        </p:spPr>
      </p:pic>
      <p:sp>
        <p:nvSpPr>
          <p:cNvPr id="2" name="Title Placeholder 1"/>
          <p:cNvSpPr>
            <a:spLocks noGrp="1"/>
          </p:cNvSpPr>
          <p:nvPr>
            <p:ph type="title"/>
          </p:nvPr>
        </p:nvSpPr>
        <p:spPr>
          <a:xfrm>
            <a:off x="455901" y="100270"/>
            <a:ext cx="10821699" cy="844611"/>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455900" y="1307130"/>
            <a:ext cx="11280203" cy="493540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9094112" y="6445473"/>
            <a:ext cx="2844800" cy="365125"/>
          </a:xfrm>
          <a:prstGeom prst="rect">
            <a:avLst/>
          </a:prstGeom>
        </p:spPr>
        <p:txBody>
          <a:bodyPr vert="horz" lIns="91440" tIns="45720" rIns="91440" bIns="45720" rtlCol="0" anchor="ctr"/>
          <a:lstStyle>
            <a:lvl1pPr algn="r">
              <a:defRPr sz="800">
                <a:solidFill>
                  <a:srgbClr val="C4C4C4"/>
                </a:solidFill>
                <a:latin typeface="Arial"/>
                <a:cs typeface="Arial"/>
              </a:defRPr>
            </a:lvl1pPr>
          </a:lstStyle>
          <a:p>
            <a:fld id="{A8160BDD-7155-D744-B749-9730458604AD}" type="slidenum">
              <a:rPr lang="en-US" smtClean="0"/>
              <a:pPr/>
              <a:t>‹#›</a:t>
            </a:fld>
            <a:endParaRPr lang="en-US" dirty="0"/>
          </a:p>
        </p:txBody>
      </p:sp>
      <p:sp>
        <p:nvSpPr>
          <p:cNvPr id="8" name="Footer Placeholder 2"/>
          <p:cNvSpPr txBox="1">
            <a:spLocks/>
          </p:cNvSpPr>
          <p:nvPr/>
        </p:nvSpPr>
        <p:spPr>
          <a:xfrm>
            <a:off x="103460" y="6455643"/>
            <a:ext cx="6419943" cy="365125"/>
          </a:xfrm>
          <a:prstGeom prst="rect">
            <a:avLst/>
          </a:prstGeom>
        </p:spPr>
        <p:txBody>
          <a:bodyPr vert="horz" lIns="91440" tIns="45720" rIns="91440" bIns="45720" rtlCol="0" anchor="ctr"/>
          <a:lstStyle>
            <a:defPPr>
              <a:defRPr lang="en-US"/>
            </a:defPPr>
            <a:lvl1pPr marL="0" algn="l" defTabSz="457200" rtl="0" eaLnBrk="0" latinLnBrk="0" hangingPunct="0">
              <a:defRPr lang="en-US" sz="1000" b="0" kern="1200" smtClean="0">
                <a:solidFill>
                  <a:srgbClr val="C4C4C4"/>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C4C4C4"/>
                </a:solidFill>
                <a:effectLst/>
                <a:uLnTx/>
                <a:uFillTx/>
                <a:latin typeface="Arial"/>
                <a:ea typeface="+mn-ea"/>
                <a:cs typeface="Arial"/>
              </a:rPr>
              <a:t>Copyright © 2019, 2023 Logical Operations, Inc. All rights reserved.</a:t>
            </a:r>
          </a:p>
        </p:txBody>
      </p:sp>
    </p:spTree>
    <p:extLst>
      <p:ext uri="{BB962C8B-B14F-4D97-AF65-F5344CB8AC3E}">
        <p14:creationId xmlns:p14="http://schemas.microsoft.com/office/powerpoint/2010/main" val="293832821"/>
      </p:ext>
    </p:extLst>
  </p:cSld>
  <p:clrMap bg1="lt1" tx1="dk1" bg2="lt2" tx2="dk2" accent1="accent1" accent2="accent2" accent3="accent3" accent4="accent4" accent5="accent5" accent6="accent6" hlink="hlink" folHlink="folHlink"/>
  <p:sldLayoutIdLst>
    <p:sldLayoutId id="2147483799" r:id="rId1"/>
    <p:sldLayoutId id="2147483825" r:id="rId2"/>
    <p:sldLayoutId id="2147483800" r:id="rId3"/>
    <p:sldLayoutId id="2147483810" r:id="rId4"/>
    <p:sldLayoutId id="2147483801" r:id="rId5"/>
    <p:sldLayoutId id="2147483802" r:id="rId6"/>
    <p:sldLayoutId id="2147483818" r:id="rId7"/>
    <p:sldLayoutId id="2147483819" r:id="rId8"/>
    <p:sldLayoutId id="2147483826" r:id="rId9"/>
    <p:sldLayoutId id="2147483816" r:id="rId10"/>
    <p:sldLayoutId id="2147483823" r:id="rId11"/>
    <p:sldLayoutId id="2147483817" r:id="rId12"/>
    <p:sldLayoutId id="2147483821" r:id="rId13"/>
    <p:sldLayoutId id="2147483804" r:id="rId14"/>
  </p:sldLayoutIdLst>
  <p:hf hdr="0" ftr="0" dt="0"/>
  <p:txStyles>
    <p:titleStyle>
      <a:lvl1pPr algn="l" defTabSz="457200" rtl="0" eaLnBrk="1" latinLnBrk="0" hangingPunct="1">
        <a:spcBef>
          <a:spcPct val="0"/>
        </a:spcBef>
        <a:buNone/>
        <a:defRPr sz="2400" kern="1200">
          <a:solidFill>
            <a:schemeClr val="bg1"/>
          </a:solidFill>
          <a:latin typeface="+mj-lt"/>
          <a:ea typeface="+mj-ea"/>
          <a:cs typeface="Calibri" panose="020F0502020204030204" pitchFamily="34" charset="0"/>
        </a:defRPr>
      </a:lvl1pPr>
    </p:titleStyle>
    <p:bodyStyle>
      <a:lvl1pPr marL="230188" marR="0" indent="-230188" algn="l" defTabSz="457200" rtl="0" eaLnBrk="1" fontAlgn="auto" latinLnBrk="0" hangingPunct="1">
        <a:lnSpc>
          <a:spcPct val="100000"/>
        </a:lnSpc>
        <a:spcBef>
          <a:spcPct val="20000"/>
        </a:spcBef>
        <a:spcAft>
          <a:spcPts val="0"/>
        </a:spcAft>
        <a:buClr>
          <a:srgbClr val="009DDC"/>
        </a:buClr>
        <a:buSzTx/>
        <a:buFont typeface="Arial"/>
        <a:buChar char="•"/>
        <a:tabLst/>
        <a:defRPr lang="en-US" sz="1800" kern="1200" dirty="0">
          <a:solidFill>
            <a:schemeClr val="tx1"/>
          </a:solidFill>
          <a:latin typeface="+mn-lt"/>
          <a:ea typeface="+mn-ea"/>
          <a:cs typeface="+mn-cs"/>
        </a:defRPr>
      </a:lvl1pPr>
      <a:lvl2pPr marL="573088" indent="-231775" algn="l" defTabSz="457200" rtl="0" eaLnBrk="1" latinLnBrk="0" hangingPunct="1">
        <a:spcBef>
          <a:spcPct val="20000"/>
        </a:spcBef>
        <a:buClr>
          <a:srgbClr val="009DDC"/>
        </a:buClr>
        <a:buFont typeface="Arial"/>
        <a:buChar char="•"/>
        <a:tabLst/>
        <a:defRPr lang="en-US" sz="1600" kern="1200" dirty="0">
          <a:solidFill>
            <a:schemeClr val="tx1"/>
          </a:solidFill>
          <a:latin typeface="+mn-lt"/>
          <a:ea typeface="+mn-ea"/>
          <a:cs typeface="+mn-cs"/>
        </a:defRPr>
      </a:lvl2pPr>
      <a:lvl3pPr marL="803275" indent="-174625" algn="l" defTabSz="457200" rtl="0" eaLnBrk="1" latinLnBrk="0" hangingPunct="1">
        <a:spcBef>
          <a:spcPct val="20000"/>
        </a:spcBef>
        <a:buClr>
          <a:srgbClr val="009DDC"/>
        </a:buClr>
        <a:buFont typeface="Arial"/>
        <a:buChar char="•"/>
        <a:tabLst/>
        <a:defRPr lang="en-US" sz="1400" kern="1200" dirty="0" smtClean="0">
          <a:solidFill>
            <a:schemeClr val="tx1"/>
          </a:solidFill>
          <a:latin typeface="+mn-lt"/>
          <a:ea typeface="+mn-ea"/>
          <a:cs typeface="+mn-cs"/>
        </a:defRPr>
      </a:lvl3pPr>
      <a:lvl4pPr marL="1089025" indent="-174625" algn="l" defTabSz="457200" rtl="0" eaLnBrk="1" latinLnBrk="0" hangingPunct="1">
        <a:spcBef>
          <a:spcPct val="20000"/>
        </a:spcBef>
        <a:buClr>
          <a:srgbClr val="009DDC"/>
        </a:buClr>
        <a:buFont typeface="Arial"/>
        <a:buChar char="–"/>
        <a:defRPr lang="en-US" sz="1400" kern="1200" dirty="0">
          <a:solidFill>
            <a:schemeClr val="tx1"/>
          </a:solidFill>
          <a:latin typeface="+mn-lt"/>
          <a:ea typeface="+mn-ea"/>
          <a:cs typeface="+mn-cs"/>
        </a:defRPr>
      </a:lvl4pPr>
      <a:lvl5pPr marL="1376363" indent="-63500" algn="l" defTabSz="457200" rtl="0" eaLnBrk="1" latinLnBrk="0" hangingPunct="1">
        <a:spcBef>
          <a:spcPct val="20000"/>
        </a:spcBef>
        <a:buClr>
          <a:srgbClr val="009DDC"/>
        </a:buClr>
        <a:buFont typeface="Arial"/>
        <a:buChar char="»"/>
        <a:defRPr lang="en-US" sz="1400" kern="1200" dirty="0" smtClean="0">
          <a:solidFill>
            <a:schemeClr val="tx1"/>
          </a:solidFill>
          <a:latin typeface="+mn-lt"/>
          <a:ea typeface="+mn-ea"/>
          <a:cs typeface="+mn-cs"/>
        </a:defRPr>
      </a:lvl5pPr>
      <a:lvl6pPr marL="2290763" indent="-230188" algn="l" defTabSz="457200" rtl="0" eaLnBrk="1" latinLnBrk="0" hangingPunct="1">
        <a:spcBef>
          <a:spcPct val="20000"/>
        </a:spcBef>
        <a:buClr>
          <a:srgbClr val="009DDC"/>
        </a:buClr>
        <a:buFont typeface="Arial"/>
        <a:buChar char="•"/>
        <a:defRPr sz="14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4.xml"/><Relationship Id="rId1" Type="http://schemas.openxmlformats.org/officeDocument/2006/relationships/tags" Target="../tags/tag2.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4.xml"/><Relationship Id="rId1" Type="http://schemas.openxmlformats.org/officeDocument/2006/relationships/tags" Target="../tags/tag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4.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A8160BDD-7155-D744-B749-9730458604AD}" type="slidenum">
              <a:rPr lang="en-US" smtClean="0"/>
              <a:t>1</a:t>
            </a:fld>
            <a:endParaRPr lang="en-US" dirty="0"/>
          </a:p>
        </p:txBody>
      </p:sp>
      <p:sp>
        <p:nvSpPr>
          <p:cNvPr id="3" name="Content Placeholder 2"/>
          <p:cNvSpPr>
            <a:spLocks noGrp="1"/>
          </p:cNvSpPr>
          <p:nvPr>
            <p:ph idx="1"/>
          </p:nvPr>
        </p:nvSpPr>
        <p:spPr/>
        <p:txBody>
          <a:bodyPr/>
          <a:lstStyle/>
          <a:p>
            <a:r>
              <a:rPr lang="en-US" dirty="0"/>
              <a:t>Manage Access at the Site Level</a:t>
            </a:r>
          </a:p>
          <a:p>
            <a:r>
              <a:rPr lang="en-US" dirty="0"/>
              <a:t>Manage Access at the Tenant Level</a:t>
            </a:r>
          </a:p>
        </p:txBody>
      </p:sp>
      <p:sp>
        <p:nvSpPr>
          <p:cNvPr id="4" name="Title 3"/>
          <p:cNvSpPr>
            <a:spLocks noGrp="1"/>
          </p:cNvSpPr>
          <p:nvPr>
            <p:ph type="title"/>
          </p:nvPr>
        </p:nvSpPr>
        <p:spPr/>
        <p:txBody>
          <a:bodyPr/>
          <a:lstStyle/>
          <a:p>
            <a:r>
              <a:rPr lang="en-US" dirty="0"/>
              <a:t>Improving Security</a:t>
            </a:r>
          </a:p>
        </p:txBody>
      </p:sp>
    </p:spTree>
    <p:extLst>
      <p:ext uri="{BB962C8B-B14F-4D97-AF65-F5344CB8AC3E}">
        <p14:creationId xmlns:p14="http://schemas.microsoft.com/office/powerpoint/2010/main" val="21568513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IMAGE_BOUNDING_BOX">
            <a:extLst>
              <a:ext uri="{FF2B5EF4-FFF2-40B4-BE49-F238E27FC236}">
                <a16:creationId xmlns:a16="http://schemas.microsoft.com/office/drawing/2014/main" id="{F6733C92-4B98-AF33-CBFC-D897643FA32E}"/>
              </a:ext>
            </a:extLst>
          </p:cNvPr>
          <p:cNvSpPr/>
          <p:nvPr/>
        </p:nvSpPr>
        <p:spPr>
          <a:xfrm>
            <a:off x="3067291" y="1861123"/>
            <a:ext cx="7685590" cy="3668108"/>
          </a:xfrm>
          <a:prstGeom prst="rect">
            <a:avLst/>
          </a:prstGeom>
          <a:solidFill>
            <a:srgbClr val="FFFFFF"/>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3" name="Title 2">
            <a:extLst>
              <a:ext uri="{FF2B5EF4-FFF2-40B4-BE49-F238E27FC236}">
                <a16:creationId xmlns:a16="http://schemas.microsoft.com/office/drawing/2014/main" id="{2B50CB17-56FA-EE49-8A51-D311FFAA28FD}"/>
              </a:ext>
            </a:extLst>
          </p:cNvPr>
          <p:cNvSpPr>
            <a:spLocks noGrp="1"/>
          </p:cNvSpPr>
          <p:nvPr>
            <p:ph type="title"/>
          </p:nvPr>
        </p:nvSpPr>
        <p:spPr/>
        <p:txBody>
          <a:bodyPr/>
          <a:lstStyle/>
          <a:p>
            <a:r>
              <a:rPr lang="en-US" dirty="0"/>
              <a:t>The Access Expiration Panel</a:t>
            </a:r>
          </a:p>
        </p:txBody>
      </p:sp>
      <p:sp>
        <p:nvSpPr>
          <p:cNvPr id="2" name="Slide Number Placeholder 1">
            <a:extLst>
              <a:ext uri="{FF2B5EF4-FFF2-40B4-BE49-F238E27FC236}">
                <a16:creationId xmlns:a16="http://schemas.microsoft.com/office/drawing/2014/main" id="{CEA45035-9CF8-9503-52C6-1407760C9CCA}"/>
              </a:ext>
            </a:extLst>
          </p:cNvPr>
          <p:cNvSpPr>
            <a:spLocks noGrp="1"/>
          </p:cNvSpPr>
          <p:nvPr>
            <p:ph type="sldNum" sz="quarter" idx="12"/>
          </p:nvPr>
        </p:nvSpPr>
        <p:spPr/>
        <p:txBody>
          <a:bodyPr/>
          <a:lstStyle/>
          <a:p>
            <a:fld id="{A8160BDD-7155-D744-B749-9730458604AD}" type="slidenum">
              <a:rPr lang="en-US" smtClean="0"/>
              <a:pPr/>
              <a:t>10</a:t>
            </a:fld>
            <a:endParaRPr lang="en-US" dirty="0"/>
          </a:p>
        </p:txBody>
      </p:sp>
      <p:pic>
        <p:nvPicPr>
          <p:cNvPr id="15" name="Picture 14">
            <a:extLst>
              <a:ext uri="{FF2B5EF4-FFF2-40B4-BE49-F238E27FC236}">
                <a16:creationId xmlns:a16="http://schemas.microsoft.com/office/drawing/2014/main" id="{D0B1F4D7-C0E1-A807-474B-A0D883E0A836}"/>
              </a:ext>
            </a:extLst>
          </p:cNvPr>
          <p:cNvPicPr>
            <a:picLocks noChangeAspect="1"/>
          </p:cNvPicPr>
          <p:nvPr/>
        </p:nvPicPr>
        <p:blipFill>
          <a:blip r:embed="rId2"/>
          <a:stretch>
            <a:fillRect/>
          </a:stretch>
        </p:blipFill>
        <p:spPr>
          <a:xfrm>
            <a:off x="3162636" y="1564967"/>
            <a:ext cx="2600874" cy="4115501"/>
          </a:xfrm>
          <a:prstGeom prst="rect">
            <a:avLst/>
          </a:prstGeom>
        </p:spPr>
      </p:pic>
      <p:pic>
        <p:nvPicPr>
          <p:cNvPr id="16" name="Picture 15">
            <a:extLst>
              <a:ext uri="{FF2B5EF4-FFF2-40B4-BE49-F238E27FC236}">
                <a16:creationId xmlns:a16="http://schemas.microsoft.com/office/drawing/2014/main" id="{FDD3C786-912B-2A01-7786-5ECF822DA9F4}"/>
              </a:ext>
            </a:extLst>
          </p:cNvPr>
          <p:cNvPicPr>
            <a:picLocks noChangeAspect="1"/>
          </p:cNvPicPr>
          <p:nvPr/>
        </p:nvPicPr>
        <p:blipFill>
          <a:blip r:embed="rId3"/>
          <a:stretch>
            <a:fillRect/>
          </a:stretch>
        </p:blipFill>
        <p:spPr>
          <a:xfrm>
            <a:off x="6096000" y="2729466"/>
            <a:ext cx="2509079" cy="2799765"/>
          </a:xfrm>
          <a:prstGeom prst="rect">
            <a:avLst/>
          </a:prstGeom>
        </p:spPr>
      </p:pic>
      <p:sp>
        <p:nvSpPr>
          <p:cNvPr id="18" name="Line 300">
            <a:extLst>
              <a:ext uri="{FF2B5EF4-FFF2-40B4-BE49-F238E27FC236}">
                <a16:creationId xmlns:a16="http://schemas.microsoft.com/office/drawing/2014/main" id="{A1224457-659E-5B66-DABE-462ECFE08C5E}"/>
              </a:ext>
            </a:extLst>
          </p:cNvPr>
          <p:cNvSpPr>
            <a:spLocks noChangeShapeType="1"/>
          </p:cNvSpPr>
          <p:nvPr/>
        </p:nvSpPr>
        <p:spPr bwMode="auto">
          <a:xfrm>
            <a:off x="3821454" y="4759741"/>
            <a:ext cx="2113181" cy="0"/>
          </a:xfrm>
          <a:prstGeom prst="line">
            <a:avLst/>
          </a:prstGeom>
          <a:noFill/>
          <a:ln w="19050" cap="rnd">
            <a:solidFill>
              <a:srgbClr val="009DDC"/>
            </a:solidFill>
            <a:round/>
            <a:headEnd/>
            <a:tailEnd type="triangle" w="med" len="med"/>
          </a:ln>
          <a:effectLst>
            <a:glow rad="25400">
              <a:schemeClr val="bg1"/>
            </a:glow>
          </a:effectLst>
          <a:extLst>
            <a:ext uri="{909E8E84-426E-40dd-AFC4-6F175D3DCCD1}">
              <a14:hiddenFill xmlns="" xmlns:a14="http://schemas.microsoft.com/office/drawing/2010/main">
                <a:noFill/>
              </a14:hiddenFill>
            </a:ext>
          </a:extLst>
        </p:spPr>
        <p:txBody>
          <a:bodyPr/>
          <a:lstStyle/>
          <a:p>
            <a:pPr defTabSz="914400"/>
            <a:endParaRPr lang="en-US" kern="0" dirty="0">
              <a:solidFill>
                <a:sysClr val="windowText" lastClr="000000"/>
              </a:solidFill>
            </a:endParaRPr>
          </a:p>
        </p:txBody>
      </p:sp>
    </p:spTree>
    <p:extLst>
      <p:ext uri="{BB962C8B-B14F-4D97-AF65-F5344CB8AC3E}">
        <p14:creationId xmlns:p14="http://schemas.microsoft.com/office/powerpoint/2010/main" val="12595578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50CB17-56FA-EE49-8A51-D311FFAA28FD}"/>
              </a:ext>
            </a:extLst>
          </p:cNvPr>
          <p:cNvSpPr>
            <a:spLocks noGrp="1"/>
          </p:cNvSpPr>
          <p:nvPr>
            <p:ph type="title"/>
          </p:nvPr>
        </p:nvSpPr>
        <p:spPr/>
        <p:txBody>
          <a:bodyPr/>
          <a:lstStyle/>
          <a:p>
            <a:r>
              <a:rPr lang="en-US" dirty="0"/>
              <a:t>The Advanced Permissions Settings Page</a:t>
            </a:r>
          </a:p>
        </p:txBody>
      </p:sp>
      <p:sp>
        <p:nvSpPr>
          <p:cNvPr id="2" name="Slide Number Placeholder 1">
            <a:extLst>
              <a:ext uri="{FF2B5EF4-FFF2-40B4-BE49-F238E27FC236}">
                <a16:creationId xmlns:a16="http://schemas.microsoft.com/office/drawing/2014/main" id="{CEA45035-9CF8-9503-52C6-1407760C9CCA}"/>
              </a:ext>
            </a:extLst>
          </p:cNvPr>
          <p:cNvSpPr>
            <a:spLocks noGrp="1"/>
          </p:cNvSpPr>
          <p:nvPr>
            <p:ph type="sldNum" sz="quarter" idx="12"/>
          </p:nvPr>
        </p:nvSpPr>
        <p:spPr/>
        <p:txBody>
          <a:bodyPr/>
          <a:lstStyle/>
          <a:p>
            <a:fld id="{A8160BDD-7155-D744-B749-9730458604AD}" type="slidenum">
              <a:rPr lang="en-US" smtClean="0"/>
              <a:pPr/>
              <a:t>11</a:t>
            </a:fld>
            <a:endParaRPr lang="en-US" dirty="0"/>
          </a:p>
        </p:txBody>
      </p:sp>
      <p:pic>
        <p:nvPicPr>
          <p:cNvPr id="6" name="Picture 5">
            <a:extLst>
              <a:ext uri="{FF2B5EF4-FFF2-40B4-BE49-F238E27FC236}">
                <a16:creationId xmlns:a16="http://schemas.microsoft.com/office/drawing/2014/main" id="{41A1108D-A190-14AE-F79D-FBD1CE386080}"/>
              </a:ext>
            </a:extLst>
          </p:cNvPr>
          <p:cNvPicPr>
            <a:picLocks noChangeAspect="1"/>
          </p:cNvPicPr>
          <p:nvPr/>
        </p:nvPicPr>
        <p:blipFill>
          <a:blip r:embed="rId3"/>
          <a:stretch>
            <a:fillRect/>
          </a:stretch>
        </p:blipFill>
        <p:spPr>
          <a:xfrm>
            <a:off x="405114" y="1156185"/>
            <a:ext cx="11381772" cy="4005827"/>
          </a:xfrm>
          <a:prstGeom prst="rect">
            <a:avLst/>
          </a:prstGeom>
        </p:spPr>
      </p:pic>
    </p:spTree>
    <p:custDataLst>
      <p:tags r:id="rId1"/>
    </p:custDataLst>
    <p:extLst>
      <p:ext uri="{BB962C8B-B14F-4D97-AF65-F5344CB8AC3E}">
        <p14:creationId xmlns:p14="http://schemas.microsoft.com/office/powerpoint/2010/main" val="17805200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2BDE517-5ABD-BFEE-7460-9A635D49079A}"/>
              </a:ext>
            </a:extLst>
          </p:cNvPr>
          <p:cNvSpPr>
            <a:spLocks noGrp="1"/>
          </p:cNvSpPr>
          <p:nvPr>
            <p:ph type="title"/>
          </p:nvPr>
        </p:nvSpPr>
        <p:spPr/>
        <p:txBody>
          <a:bodyPr/>
          <a:lstStyle/>
          <a:p>
            <a:r>
              <a:rPr lang="en-US" dirty="0"/>
              <a:t>Site Usage</a:t>
            </a:r>
          </a:p>
        </p:txBody>
      </p:sp>
      <p:sp>
        <p:nvSpPr>
          <p:cNvPr id="2" name="Slide Number Placeholder 1">
            <a:extLst>
              <a:ext uri="{FF2B5EF4-FFF2-40B4-BE49-F238E27FC236}">
                <a16:creationId xmlns:a16="http://schemas.microsoft.com/office/drawing/2014/main" id="{4A71362E-C387-C820-D18A-33FA0650FE42}"/>
              </a:ext>
            </a:extLst>
          </p:cNvPr>
          <p:cNvSpPr>
            <a:spLocks noGrp="1"/>
          </p:cNvSpPr>
          <p:nvPr>
            <p:ph type="sldNum" sz="quarter" idx="12"/>
          </p:nvPr>
        </p:nvSpPr>
        <p:spPr/>
        <p:txBody>
          <a:bodyPr/>
          <a:lstStyle/>
          <a:p>
            <a:fld id="{A8160BDD-7155-D744-B749-9730458604AD}" type="slidenum">
              <a:rPr lang="en-US" smtClean="0"/>
              <a:pPr/>
              <a:t>12</a:t>
            </a:fld>
            <a:endParaRPr lang="en-US" dirty="0"/>
          </a:p>
        </p:txBody>
      </p:sp>
      <p:grpSp>
        <p:nvGrpSpPr>
          <p:cNvPr id="12" name="Group 11">
            <a:extLst>
              <a:ext uri="{FF2B5EF4-FFF2-40B4-BE49-F238E27FC236}">
                <a16:creationId xmlns:a16="http://schemas.microsoft.com/office/drawing/2014/main" id="{7F987DA4-8A28-CC6B-FDAC-1A9BF999ECE0}"/>
              </a:ext>
            </a:extLst>
          </p:cNvPr>
          <p:cNvGrpSpPr/>
          <p:nvPr/>
        </p:nvGrpSpPr>
        <p:grpSpPr>
          <a:xfrm>
            <a:off x="2536308" y="1132791"/>
            <a:ext cx="6936503" cy="4592417"/>
            <a:chOff x="4931313" y="1221740"/>
            <a:chExt cx="6936503" cy="4592417"/>
          </a:xfrm>
        </p:grpSpPr>
        <p:pic>
          <p:nvPicPr>
            <p:cNvPr id="4" name="Picture 3">
              <a:extLst>
                <a:ext uri="{FF2B5EF4-FFF2-40B4-BE49-F238E27FC236}">
                  <a16:creationId xmlns:a16="http://schemas.microsoft.com/office/drawing/2014/main" id="{61525B28-F5FA-B9C5-F0C7-AB28F03C466D}"/>
                </a:ext>
              </a:extLst>
            </p:cNvPr>
            <p:cNvPicPr>
              <a:picLocks noChangeAspect="1"/>
            </p:cNvPicPr>
            <p:nvPr/>
          </p:nvPicPr>
          <p:blipFill>
            <a:blip r:embed="rId2"/>
            <a:stretch>
              <a:fillRect/>
            </a:stretch>
          </p:blipFill>
          <p:spPr>
            <a:xfrm>
              <a:off x="4944013" y="1234440"/>
              <a:ext cx="6911103" cy="4567017"/>
            </a:xfrm>
            <a:prstGeom prst="rect">
              <a:avLst/>
            </a:prstGeom>
          </p:spPr>
        </p:pic>
        <p:grpSp>
          <p:nvGrpSpPr>
            <p:cNvPr id="11" name="BORDERS_AND_FADERS">
              <a:extLst>
                <a:ext uri="{FF2B5EF4-FFF2-40B4-BE49-F238E27FC236}">
                  <a16:creationId xmlns:a16="http://schemas.microsoft.com/office/drawing/2014/main" id="{BA272ED0-C45C-9F68-C654-72085CAEBFBA}"/>
                </a:ext>
              </a:extLst>
            </p:cNvPr>
            <p:cNvGrpSpPr/>
            <p:nvPr/>
          </p:nvGrpSpPr>
          <p:grpSpPr>
            <a:xfrm>
              <a:off x="4931313" y="1221740"/>
              <a:ext cx="6936503" cy="4592417"/>
              <a:chOff x="4931313" y="1221740"/>
              <a:chExt cx="6936503" cy="4592417"/>
            </a:xfrm>
          </p:grpSpPr>
          <p:sp>
            <p:nvSpPr>
              <p:cNvPr id="7" name="BORDER_TOP">
                <a:extLst>
                  <a:ext uri="{FF2B5EF4-FFF2-40B4-BE49-F238E27FC236}">
                    <a16:creationId xmlns:a16="http://schemas.microsoft.com/office/drawing/2014/main" id="{A5DDD54C-B655-62D3-85D6-A7495A256ADF}"/>
                  </a:ext>
                </a:extLst>
              </p:cNvPr>
              <p:cNvSpPr/>
              <p:nvPr/>
            </p:nvSpPr>
            <p:spPr>
              <a:xfrm>
                <a:off x="4931313" y="1221740"/>
                <a:ext cx="6936503" cy="12700"/>
              </a:xfrm>
              <a:prstGeom prst="rect">
                <a:avLst/>
              </a:prstGeom>
              <a:solidFill>
                <a:srgbClr val="000000"/>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8" name="BORDER_LEFT">
                <a:extLst>
                  <a:ext uri="{FF2B5EF4-FFF2-40B4-BE49-F238E27FC236}">
                    <a16:creationId xmlns:a16="http://schemas.microsoft.com/office/drawing/2014/main" id="{FA6D1DE6-DFC8-6C72-E03A-75D9C8B375B8}"/>
                  </a:ext>
                </a:extLst>
              </p:cNvPr>
              <p:cNvSpPr/>
              <p:nvPr/>
            </p:nvSpPr>
            <p:spPr>
              <a:xfrm>
                <a:off x="4931313" y="1221740"/>
                <a:ext cx="12700" cy="4592417"/>
              </a:xfrm>
              <a:prstGeom prst="rect">
                <a:avLst/>
              </a:prstGeom>
              <a:solidFill>
                <a:srgbClr val="000000"/>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0" name="BORDER_RIGHT">
                <a:extLst>
                  <a:ext uri="{FF2B5EF4-FFF2-40B4-BE49-F238E27FC236}">
                    <a16:creationId xmlns:a16="http://schemas.microsoft.com/office/drawing/2014/main" id="{69E1BF8D-B95E-6375-CE48-CF4F4BE273E5}"/>
                  </a:ext>
                </a:extLst>
              </p:cNvPr>
              <p:cNvSpPr/>
              <p:nvPr/>
            </p:nvSpPr>
            <p:spPr>
              <a:xfrm>
                <a:off x="11855116" y="1221740"/>
                <a:ext cx="12700" cy="4592417"/>
              </a:xfrm>
              <a:prstGeom prst="rect">
                <a:avLst/>
              </a:prstGeom>
              <a:solidFill>
                <a:srgbClr val="000000"/>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9" name="FADER_BOTTOM">
                <a:extLst>
                  <a:ext uri="{FF2B5EF4-FFF2-40B4-BE49-F238E27FC236}">
                    <a16:creationId xmlns:a16="http://schemas.microsoft.com/office/drawing/2014/main" id="{EC5E0541-8E84-E52A-0392-9913399EDE28}"/>
                  </a:ext>
                </a:extLst>
              </p:cNvPr>
              <p:cNvSpPr/>
              <p:nvPr/>
            </p:nvSpPr>
            <p:spPr>
              <a:xfrm>
                <a:off x="4931313" y="5669329"/>
                <a:ext cx="6936503" cy="144828"/>
              </a:xfrm>
              <a:prstGeom prst="rect">
                <a:avLst/>
              </a:prstGeom>
              <a:gradFill flip="none" rotWithShape="1">
                <a:gsLst>
                  <a:gs pos="0">
                    <a:srgbClr val="FFFFFF">
                      <a:alpha val="0"/>
                    </a:srgbClr>
                  </a:gs>
                  <a:gs pos="100000">
                    <a:srgbClr val="FFFFFF"/>
                  </a:gs>
                </a:gsLst>
                <a:lin ang="5400000" scaled="1"/>
                <a:tileRect/>
              </a:gra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grpSp>
      </p:grpSp>
      <p:sp>
        <p:nvSpPr>
          <p:cNvPr id="14" name="Line 300">
            <a:extLst>
              <a:ext uri="{FF2B5EF4-FFF2-40B4-BE49-F238E27FC236}">
                <a16:creationId xmlns:a16="http://schemas.microsoft.com/office/drawing/2014/main" id="{2F9F9AF4-5349-C26E-2B88-9DDCF393043D}"/>
              </a:ext>
            </a:extLst>
          </p:cNvPr>
          <p:cNvSpPr>
            <a:spLocks noChangeShapeType="1"/>
          </p:cNvSpPr>
          <p:nvPr/>
        </p:nvSpPr>
        <p:spPr bwMode="auto">
          <a:xfrm>
            <a:off x="2057400" y="1894337"/>
            <a:ext cx="388620" cy="0"/>
          </a:xfrm>
          <a:prstGeom prst="line">
            <a:avLst/>
          </a:prstGeom>
          <a:noFill/>
          <a:ln w="19050" cap="rnd">
            <a:solidFill>
              <a:srgbClr val="000000"/>
            </a:solidFill>
            <a:round/>
            <a:headEnd/>
            <a:tailEnd type="triangle" w="med" len="med"/>
          </a:ln>
          <a:effectLst>
            <a:glow rad="25400">
              <a:schemeClr val="bg1"/>
            </a:glow>
          </a:effectLst>
          <a:extLst>
            <a:ext uri="{909E8E84-426E-40dd-AFC4-6F175D3DCCD1}">
              <a14:hiddenFill xmlns="" xmlns:a14="http://schemas.microsoft.com/office/drawing/2010/main">
                <a:noFill/>
              </a14:hiddenFill>
            </a:ext>
          </a:extLst>
        </p:spPr>
        <p:txBody>
          <a:bodyPr/>
          <a:lstStyle/>
          <a:p>
            <a:pPr defTabSz="914400"/>
            <a:endParaRPr lang="en-US" kern="0" dirty="0">
              <a:solidFill>
                <a:sysClr val="windowText" lastClr="000000"/>
              </a:solidFill>
            </a:endParaRPr>
          </a:p>
        </p:txBody>
      </p:sp>
      <p:sp>
        <p:nvSpPr>
          <p:cNvPr id="16" name="Rounded Rectangle 143">
            <a:extLst>
              <a:ext uri="{FF2B5EF4-FFF2-40B4-BE49-F238E27FC236}">
                <a16:creationId xmlns:a16="http://schemas.microsoft.com/office/drawing/2014/main" id="{AD791E9D-260C-59DD-F365-C7097A9CEB97}"/>
              </a:ext>
            </a:extLst>
          </p:cNvPr>
          <p:cNvSpPr/>
          <p:nvPr/>
        </p:nvSpPr>
        <p:spPr>
          <a:xfrm>
            <a:off x="349373" y="1757018"/>
            <a:ext cx="1803702" cy="274638"/>
          </a:xfrm>
          <a:prstGeom prst="roundRect">
            <a:avLst/>
          </a:prstGeom>
          <a:solidFill>
            <a:srgbClr val="009DDC"/>
          </a:soli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300" b="1" i="0" u="none" strike="noStrike" kern="0" cap="none" spc="0" normalizeH="0" baseline="0" noProof="0" dirty="0">
                <a:ln>
                  <a:noFill/>
                </a:ln>
                <a:solidFill>
                  <a:srgbClr val="FFFFFF"/>
                </a:solidFill>
                <a:effectLst/>
                <a:uLnTx/>
                <a:uFillTx/>
                <a:latin typeface="Calibri"/>
                <a:ea typeface="+mn-ea"/>
                <a:cs typeface="Calibri"/>
              </a:rPr>
              <a:t>Settings</a:t>
            </a:r>
            <a:r>
              <a:rPr kumimoji="0" lang="en-US" sz="1300" b="1" i="0" u="none" strike="noStrike" kern="0" cap="none" spc="0" normalizeH="0" baseline="0" noProof="0" dirty="0">
                <a:ln>
                  <a:noFill/>
                </a:ln>
                <a:solidFill>
                  <a:srgbClr val="FFFFFF"/>
                </a:solidFill>
                <a:effectLst/>
                <a:uLnTx/>
                <a:uFillTx/>
                <a:latin typeface="Calibri"/>
                <a:ea typeface="+mn-ea"/>
                <a:cs typeface="Calibri"/>
                <a:sym typeface="Wingdings" panose="05000000000000000000" pitchFamily="2" charset="2"/>
              </a:rPr>
              <a:t>Site Usage</a:t>
            </a:r>
            <a:endParaRPr kumimoji="0" lang="en-US" sz="1300" b="1" i="0" u="none" strike="noStrike" kern="0" cap="none" spc="0" normalizeH="0" baseline="0" noProof="0" dirty="0">
              <a:ln>
                <a:noFill/>
              </a:ln>
              <a:solidFill>
                <a:srgbClr val="FFFFFF"/>
              </a:solidFill>
              <a:effectLst/>
              <a:uLnTx/>
              <a:uFillTx/>
              <a:latin typeface="Calibri"/>
              <a:ea typeface="+mn-ea"/>
              <a:cs typeface="Calibri"/>
            </a:endParaRPr>
          </a:p>
        </p:txBody>
      </p:sp>
    </p:spTree>
    <p:extLst>
      <p:ext uri="{BB962C8B-B14F-4D97-AF65-F5344CB8AC3E}">
        <p14:creationId xmlns:p14="http://schemas.microsoft.com/office/powerpoint/2010/main" val="2644442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2BDE517-5ABD-BFEE-7460-9A635D49079A}"/>
              </a:ext>
            </a:extLst>
          </p:cNvPr>
          <p:cNvSpPr>
            <a:spLocks noGrp="1"/>
          </p:cNvSpPr>
          <p:nvPr>
            <p:ph type="title"/>
          </p:nvPr>
        </p:nvSpPr>
        <p:spPr/>
        <p:txBody>
          <a:bodyPr/>
          <a:lstStyle/>
          <a:p>
            <a:r>
              <a:rPr lang="en-US" dirty="0"/>
              <a:t>External Sharing Report</a:t>
            </a:r>
          </a:p>
        </p:txBody>
      </p:sp>
      <p:sp>
        <p:nvSpPr>
          <p:cNvPr id="2" name="Slide Number Placeholder 1">
            <a:extLst>
              <a:ext uri="{FF2B5EF4-FFF2-40B4-BE49-F238E27FC236}">
                <a16:creationId xmlns:a16="http://schemas.microsoft.com/office/drawing/2014/main" id="{4A71362E-C387-C820-D18A-33FA0650FE42}"/>
              </a:ext>
            </a:extLst>
          </p:cNvPr>
          <p:cNvSpPr>
            <a:spLocks noGrp="1"/>
          </p:cNvSpPr>
          <p:nvPr>
            <p:ph type="sldNum" sz="quarter" idx="12"/>
          </p:nvPr>
        </p:nvSpPr>
        <p:spPr/>
        <p:txBody>
          <a:bodyPr/>
          <a:lstStyle/>
          <a:p>
            <a:fld id="{A8160BDD-7155-D744-B749-9730458604AD}" type="slidenum">
              <a:rPr lang="en-US" smtClean="0"/>
              <a:pPr/>
              <a:t>13</a:t>
            </a:fld>
            <a:endParaRPr lang="en-US" dirty="0"/>
          </a:p>
        </p:txBody>
      </p:sp>
      <p:graphicFrame>
        <p:nvGraphicFramePr>
          <p:cNvPr id="17" name="Group 64">
            <a:extLst>
              <a:ext uri="{FF2B5EF4-FFF2-40B4-BE49-F238E27FC236}">
                <a16:creationId xmlns:a16="http://schemas.microsoft.com/office/drawing/2014/main" id="{470AE63D-60A1-542F-5E35-4FCC8B2FD718}"/>
              </a:ext>
            </a:extLst>
          </p:cNvPr>
          <p:cNvGraphicFramePr>
            <a:graphicFrameLocks noGrp="1"/>
          </p:cNvGraphicFramePr>
          <p:nvPr>
            <p:extLst>
              <p:ext uri="{D42A27DB-BD31-4B8C-83A1-F6EECF244321}">
                <p14:modId xmlns:p14="http://schemas.microsoft.com/office/powerpoint/2010/main" val="2036323961"/>
              </p:ext>
            </p:extLst>
          </p:nvPr>
        </p:nvGraphicFramePr>
        <p:xfrm>
          <a:off x="455901" y="1249560"/>
          <a:ext cx="11408439" cy="2769465"/>
        </p:xfrm>
        <a:graphic>
          <a:graphicData uri="http://schemas.openxmlformats.org/drawingml/2006/table">
            <a:tbl>
              <a:tblPr/>
              <a:tblGrid>
                <a:gridCol w="2641955">
                  <a:extLst>
                    <a:ext uri="{9D8B030D-6E8A-4147-A177-3AD203B41FA5}">
                      <a16:colId xmlns:a16="http://schemas.microsoft.com/office/drawing/2014/main" val="20000"/>
                    </a:ext>
                  </a:extLst>
                </a:gridCol>
                <a:gridCol w="8766484">
                  <a:extLst>
                    <a:ext uri="{9D8B030D-6E8A-4147-A177-3AD203B41FA5}">
                      <a16:colId xmlns:a16="http://schemas.microsoft.com/office/drawing/2014/main" val="20001"/>
                    </a:ext>
                  </a:extLst>
                </a:gridCol>
              </a:tblGrid>
              <a:tr h="429069">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kern="1200" cap="none" normalizeH="0" baseline="0" dirty="0">
                          <a:ln>
                            <a:noFill/>
                          </a:ln>
                          <a:solidFill>
                            <a:schemeClr val="bg1"/>
                          </a:solidFill>
                          <a:effectLst/>
                          <a:latin typeface="Calibri"/>
                          <a:ea typeface="+mn-ea"/>
                          <a:cs typeface="Calibri"/>
                        </a:rPr>
                        <a:t>Component</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kern="1200" cap="none" normalizeH="0" baseline="0" dirty="0">
                          <a:ln>
                            <a:noFill/>
                          </a:ln>
                          <a:solidFill>
                            <a:schemeClr val="bg1"/>
                          </a:solidFill>
                          <a:effectLst/>
                          <a:latin typeface="Calibri"/>
                          <a:ea typeface="+mn-ea"/>
                          <a:cs typeface="Calibri"/>
                        </a:rPr>
                        <a:t>Description</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390066">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mn-lt"/>
                          <a:ea typeface="+mn-ea"/>
                          <a:cs typeface="Calibri"/>
                        </a:rPr>
                        <a:t>Resource Path</a:t>
                      </a:r>
                      <a:endParaRPr kumimoji="0" lang="en-US" sz="1400" b="1"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Path to the item, relative to the site URL.</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2"/>
                  </a:ext>
                </a:extLst>
              </a:tr>
              <a:tr h="390066">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mn-lt"/>
                          <a:ea typeface="+mn-ea"/>
                          <a:cs typeface="Calibri"/>
                        </a:rPr>
                        <a:t>Item Type</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What the item is (e.g., web URL, folder, file).</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3"/>
                  </a:ext>
                </a:extLst>
              </a:tr>
              <a:tr h="390066">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mn-lt"/>
                          <a:ea typeface="+mn-ea"/>
                          <a:cs typeface="Calibri"/>
                        </a:rPr>
                        <a:t>Permission</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Permission level the external user has on this item.</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2220298538"/>
                  </a:ext>
                </a:extLst>
              </a:tr>
              <a:tr h="390066">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mn-lt"/>
                          <a:ea typeface="+mn-ea"/>
                          <a:cs typeface="Calibri"/>
                        </a:rPr>
                        <a:t>User Name</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Friendly name of the user or group that has access to this item.</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3116235359"/>
                  </a:ext>
                </a:extLst>
              </a:tr>
              <a:tr h="390066">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mn-lt"/>
                          <a:ea typeface="+mn-ea"/>
                          <a:cs typeface="Calibri"/>
                        </a:rPr>
                        <a:t>User Email</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Email address of the user who has access to this item (blank for SharePoint groups).</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2198133899"/>
                  </a:ext>
                </a:extLst>
              </a:tr>
              <a:tr h="390066">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mn-lt"/>
                          <a:ea typeface="+mn-ea"/>
                          <a:cs typeface="Calibri"/>
                        </a:rPr>
                        <a:t>User or Group Type</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Member (internal), Guest (external), SharePoint group, Security group, or Microsoft 365 group. </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832088435"/>
                  </a:ext>
                </a:extLst>
              </a:tr>
            </a:tbl>
          </a:graphicData>
        </a:graphic>
      </p:graphicFrame>
    </p:spTree>
    <p:custDataLst>
      <p:tags r:id="rId1"/>
    </p:custDataLst>
    <p:extLst>
      <p:ext uri="{BB962C8B-B14F-4D97-AF65-F5344CB8AC3E}">
        <p14:creationId xmlns:p14="http://schemas.microsoft.com/office/powerpoint/2010/main" val="12129446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A71362E-C387-C820-D18A-33FA0650FE42}"/>
              </a:ext>
            </a:extLst>
          </p:cNvPr>
          <p:cNvSpPr>
            <a:spLocks noGrp="1"/>
          </p:cNvSpPr>
          <p:nvPr>
            <p:ph type="sldNum" sz="quarter" idx="12"/>
          </p:nvPr>
        </p:nvSpPr>
        <p:spPr/>
        <p:txBody>
          <a:bodyPr/>
          <a:lstStyle/>
          <a:p>
            <a:fld id="{A8160BDD-7155-D744-B749-9730458604AD}" type="slidenum">
              <a:rPr lang="en-US" smtClean="0"/>
              <a:pPr/>
              <a:t>14</a:t>
            </a:fld>
            <a:endParaRPr lang="en-US" dirty="0"/>
          </a:p>
        </p:txBody>
      </p:sp>
      <p:sp>
        <p:nvSpPr>
          <p:cNvPr id="5" name="Title 4">
            <a:extLst>
              <a:ext uri="{FF2B5EF4-FFF2-40B4-BE49-F238E27FC236}">
                <a16:creationId xmlns:a16="http://schemas.microsoft.com/office/drawing/2014/main" id="{62BDE517-5ABD-BFEE-7460-9A635D49079A}"/>
              </a:ext>
            </a:extLst>
          </p:cNvPr>
          <p:cNvSpPr>
            <a:spLocks noGrp="1"/>
          </p:cNvSpPr>
          <p:nvPr>
            <p:ph type="title"/>
          </p:nvPr>
        </p:nvSpPr>
        <p:spPr/>
        <p:txBody>
          <a:bodyPr/>
          <a:lstStyle/>
          <a:p>
            <a:r>
              <a:rPr lang="en-US" dirty="0"/>
              <a:t>Offline Client Availability</a:t>
            </a:r>
          </a:p>
        </p:txBody>
      </p:sp>
      <p:sp>
        <p:nvSpPr>
          <p:cNvPr id="6" name="Text Placeholder 5">
            <a:extLst>
              <a:ext uri="{FF2B5EF4-FFF2-40B4-BE49-F238E27FC236}">
                <a16:creationId xmlns:a16="http://schemas.microsoft.com/office/drawing/2014/main" id="{5A880F30-440A-AD42-2262-FAD01193DA8D}"/>
              </a:ext>
            </a:extLst>
          </p:cNvPr>
          <p:cNvSpPr>
            <a:spLocks noGrp="1"/>
          </p:cNvSpPr>
          <p:nvPr>
            <p:ph type="body" sz="quarter" idx="13"/>
          </p:nvPr>
        </p:nvSpPr>
        <p:spPr/>
        <p:txBody>
          <a:bodyPr/>
          <a:lstStyle/>
          <a:p>
            <a:r>
              <a:rPr lang="en-US" dirty="0"/>
              <a:t>When users set up OneDrive on their computer, they can configure it to automatically synchronize in the background.</a:t>
            </a:r>
          </a:p>
          <a:p>
            <a:pPr lvl="1"/>
            <a:r>
              <a:rPr lang="en-US" dirty="0"/>
              <a:t>With this setup, users can:</a:t>
            </a:r>
          </a:p>
          <a:p>
            <a:pPr lvl="2"/>
            <a:r>
              <a:rPr lang="en-US" dirty="0"/>
              <a:t>Work from a local directory that is synchronized to cloud folders hosted on SharePoint.</a:t>
            </a:r>
          </a:p>
          <a:p>
            <a:pPr lvl="2"/>
            <a:r>
              <a:rPr lang="en-US" dirty="0"/>
              <a:t>Copy a file to their local synchronized directory, and the file is automatically uploaded to the corresponding document library on SharePoint.</a:t>
            </a:r>
          </a:p>
          <a:p>
            <a:pPr lvl="2"/>
            <a:r>
              <a:rPr lang="en-US" dirty="0"/>
              <a:t>Have their local directory automatically updated with files others upload to the document library.</a:t>
            </a:r>
          </a:p>
          <a:p>
            <a:r>
              <a:rPr lang="en-US" dirty="0"/>
              <a:t>This arrangement is very convenient, but unfortunately:</a:t>
            </a:r>
          </a:p>
          <a:p>
            <a:pPr lvl="1"/>
            <a:r>
              <a:rPr lang="en-US" dirty="0"/>
              <a:t>It makes it very easy for users to inadvertently cause files to be deleted from SharePoint when deleting a local file.</a:t>
            </a:r>
          </a:p>
          <a:p>
            <a:pPr lvl="1"/>
            <a:r>
              <a:rPr lang="en-US" dirty="0"/>
              <a:t>May put sensitive data at risk when it is copied from document library to a local file.</a:t>
            </a:r>
          </a:p>
          <a:p>
            <a:pPr lvl="1"/>
            <a:r>
              <a:rPr lang="en-US" dirty="0"/>
              <a:t>The local directory doesn’t provide version information and other metadata.</a:t>
            </a:r>
          </a:p>
          <a:p>
            <a:r>
              <a:rPr lang="en-US" dirty="0"/>
              <a:t>For these reasons, a site owner might want to prevent a document library from being able to synchronize. </a:t>
            </a:r>
          </a:p>
          <a:p>
            <a:pPr lvl="1"/>
            <a:r>
              <a:rPr lang="en-US" dirty="0"/>
              <a:t>Site owner can set </a:t>
            </a:r>
            <a:r>
              <a:rPr lang="en-US" b="1" dirty="0"/>
              <a:t>Offline Client Availability</a:t>
            </a:r>
            <a:r>
              <a:rPr lang="en-US" dirty="0"/>
              <a:t> to </a:t>
            </a:r>
            <a:r>
              <a:rPr lang="en-US" b="1" dirty="0"/>
              <a:t>No.</a:t>
            </a:r>
          </a:p>
          <a:p>
            <a:pPr lvl="2"/>
            <a:r>
              <a:rPr lang="en-US" dirty="0"/>
              <a:t>This prevents files in the library from being downloaded to offline clients such as OneDrive synchronization.</a:t>
            </a:r>
          </a:p>
          <a:p>
            <a:pPr lvl="1"/>
            <a:r>
              <a:rPr lang="en-US" dirty="0"/>
              <a:t>Two places to change this setting, depending on how widely you want the setting to be applied.</a:t>
            </a:r>
          </a:p>
          <a:p>
            <a:pPr lvl="2"/>
            <a:r>
              <a:rPr lang="en-US" dirty="0"/>
              <a:t>Apply to a single library: Set it under </a:t>
            </a:r>
            <a:r>
              <a:rPr lang="en-US" b="1" dirty="0"/>
              <a:t>Library Settings→Advanced Settings</a:t>
            </a:r>
            <a:r>
              <a:rPr lang="en-US" dirty="0"/>
              <a:t>.</a:t>
            </a:r>
          </a:p>
          <a:p>
            <a:pPr lvl="2"/>
            <a:r>
              <a:rPr lang="en-US" dirty="0"/>
              <a:t>Apply to the entire site: Set it under </a:t>
            </a:r>
            <a:r>
              <a:rPr lang="en-US" b="1" dirty="0"/>
              <a:t>Site Settings→Search and offline availability</a:t>
            </a:r>
            <a:r>
              <a:rPr lang="en-US" dirty="0"/>
              <a:t>.</a:t>
            </a:r>
          </a:p>
          <a:p>
            <a:r>
              <a:rPr lang="en-US" dirty="0"/>
              <a:t>Once you apply this setting:</a:t>
            </a:r>
          </a:p>
          <a:p>
            <a:pPr lvl="1"/>
            <a:r>
              <a:rPr lang="en-US" dirty="0"/>
              <a:t>Users will no longer be able to synchronize with the affected document libraries.</a:t>
            </a:r>
          </a:p>
          <a:p>
            <a:pPr lvl="1"/>
            <a:r>
              <a:rPr lang="en-US" dirty="0"/>
              <a:t>Users with synchronization already enabled will be shown a message explaining that synchronization has been disabled.</a:t>
            </a:r>
          </a:p>
        </p:txBody>
      </p:sp>
    </p:spTree>
    <p:extLst>
      <p:ext uri="{BB962C8B-B14F-4D97-AF65-F5344CB8AC3E}">
        <p14:creationId xmlns:p14="http://schemas.microsoft.com/office/powerpoint/2010/main" val="20718994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83728F4-C2E5-D6A2-BEF6-C341B67BA8CA}"/>
              </a:ext>
            </a:extLst>
          </p:cNvPr>
          <p:cNvSpPr>
            <a:spLocks noGrp="1"/>
          </p:cNvSpPr>
          <p:nvPr>
            <p:ph type="sldNum" sz="quarter" idx="12"/>
          </p:nvPr>
        </p:nvSpPr>
        <p:spPr/>
        <p:txBody>
          <a:bodyPr/>
          <a:lstStyle/>
          <a:p>
            <a:fld id="{A8160BDD-7155-D744-B749-9730458604AD}" type="slidenum">
              <a:rPr lang="en-US" smtClean="0"/>
              <a:pPr/>
              <a:t>15</a:t>
            </a:fld>
            <a:endParaRPr lang="en-US" dirty="0"/>
          </a:p>
        </p:txBody>
      </p:sp>
      <p:sp>
        <p:nvSpPr>
          <p:cNvPr id="5" name="Title 4">
            <a:extLst>
              <a:ext uri="{FF2B5EF4-FFF2-40B4-BE49-F238E27FC236}">
                <a16:creationId xmlns:a16="http://schemas.microsoft.com/office/drawing/2014/main" id="{C4B9E15C-FD5F-7FA8-ACE5-6FFE11E2F4D2}"/>
              </a:ext>
            </a:extLst>
          </p:cNvPr>
          <p:cNvSpPr>
            <a:spLocks noGrp="1"/>
          </p:cNvSpPr>
          <p:nvPr>
            <p:ph type="title"/>
          </p:nvPr>
        </p:nvSpPr>
        <p:spPr/>
        <p:txBody>
          <a:bodyPr/>
          <a:lstStyle/>
          <a:p>
            <a:r>
              <a:rPr lang="en-US" dirty="0"/>
              <a:t>Activity: Tightening Control Over Sharing Links</a:t>
            </a:r>
          </a:p>
        </p:txBody>
      </p:sp>
      <p:sp>
        <p:nvSpPr>
          <p:cNvPr id="6" name="Text Placeholder 5">
            <a:extLst>
              <a:ext uri="{FF2B5EF4-FFF2-40B4-BE49-F238E27FC236}">
                <a16:creationId xmlns:a16="http://schemas.microsoft.com/office/drawing/2014/main" id="{CF616944-D9E1-8192-F009-D7A3FB2B33BB}"/>
              </a:ext>
            </a:extLst>
          </p:cNvPr>
          <p:cNvSpPr>
            <a:spLocks noGrp="1"/>
          </p:cNvSpPr>
          <p:nvPr>
            <p:ph type="body" sz="quarter" idx="13"/>
          </p:nvPr>
        </p:nvSpPr>
        <p:spPr/>
        <p:txBody>
          <a:bodyPr/>
          <a:lstStyle/>
          <a:p>
            <a:r>
              <a:rPr lang="en-US" dirty="0"/>
              <a:t>Currently, you have owner access to the product site that you created.</a:t>
            </a:r>
          </a:p>
          <a:p>
            <a:r>
              <a:rPr lang="en-US" dirty="0"/>
              <a:t>You set up site permissions on the site:</a:t>
            </a:r>
          </a:p>
          <a:p>
            <a:pPr lvl="1"/>
            <a:r>
              <a:rPr lang="en-US" dirty="0"/>
              <a:t>Members has Contribute (but not Edit) access to the site and includes one of your colleagues.</a:t>
            </a:r>
          </a:p>
          <a:p>
            <a:pPr lvl="1"/>
            <a:r>
              <a:rPr lang="en-US" dirty="0"/>
              <a:t>Visitors includes “Everyone in the organization” so every organizational user can at least view documents.</a:t>
            </a:r>
          </a:p>
          <a:p>
            <a:pPr lvl="1"/>
            <a:r>
              <a:rPr lang="en-US" dirty="0"/>
              <a:t>Owners are the only group with permission to access the Product Proposals library.</a:t>
            </a:r>
          </a:p>
          <a:p>
            <a:r>
              <a:rPr lang="en-US" dirty="0"/>
              <a:t>You have used a sharing link to provide one of your colleagues with temporary access to a file in Product Proposals.</a:t>
            </a:r>
          </a:p>
          <a:p>
            <a:pPr marL="0" indent="0">
              <a:buNone/>
            </a:pPr>
            <a:endParaRPr lang="en-US" dirty="0"/>
          </a:p>
          <a:p>
            <a:pPr marL="0" indent="0">
              <a:buNone/>
            </a:pPr>
            <a:r>
              <a:rPr lang="en-US" i="1" dirty="0"/>
              <a:t>Now you want to see if those sharing links enable you to still maintain control over exactly </a:t>
            </a:r>
            <a:br>
              <a:rPr lang="en-US" i="1" dirty="0"/>
            </a:br>
            <a:r>
              <a:rPr lang="en-US" i="1" dirty="0"/>
              <a:t>who is allowed to access the product proposals, or if you need to apply some additional</a:t>
            </a:r>
            <a:br>
              <a:rPr lang="en-US" i="1" dirty="0"/>
            </a:br>
            <a:r>
              <a:rPr lang="en-US" i="1" dirty="0"/>
              <a:t>configuration changes to maintain tighter access control.</a:t>
            </a:r>
          </a:p>
        </p:txBody>
      </p:sp>
    </p:spTree>
    <p:extLst>
      <p:ext uri="{BB962C8B-B14F-4D97-AF65-F5344CB8AC3E}">
        <p14:creationId xmlns:p14="http://schemas.microsoft.com/office/powerpoint/2010/main" val="26204249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Manage Access at the Tenant Level</a:t>
            </a:r>
          </a:p>
        </p:txBody>
      </p:sp>
      <p:sp>
        <p:nvSpPr>
          <p:cNvPr id="3" name="Text Placeholder 2"/>
          <p:cNvSpPr>
            <a:spLocks noGrp="1"/>
          </p:cNvSpPr>
          <p:nvPr>
            <p:ph type="body" idx="1"/>
          </p:nvPr>
        </p:nvSpPr>
        <p:spPr/>
        <p:txBody>
          <a:bodyPr/>
          <a:lstStyle/>
          <a:p>
            <a:r>
              <a:rPr lang="en-US" dirty="0"/>
              <a:t>Topic B</a:t>
            </a:r>
          </a:p>
        </p:txBody>
      </p:sp>
      <p:sp>
        <p:nvSpPr>
          <p:cNvPr id="4" name="Slide Number Placeholder 3"/>
          <p:cNvSpPr>
            <a:spLocks noGrp="1"/>
          </p:cNvSpPr>
          <p:nvPr>
            <p:ph type="sldNum" sz="quarter" idx="12"/>
          </p:nvPr>
        </p:nvSpPr>
        <p:spPr/>
        <p:txBody>
          <a:bodyPr/>
          <a:lstStyle/>
          <a:p>
            <a:fld id="{A8160BDD-7155-D744-B749-9730458604AD}" type="slidenum">
              <a:rPr lang="en-US" smtClean="0"/>
              <a:t>16</a:t>
            </a:fld>
            <a:endParaRPr lang="en-US" dirty="0"/>
          </a:p>
        </p:txBody>
      </p:sp>
    </p:spTree>
    <p:extLst>
      <p:ext uri="{BB962C8B-B14F-4D97-AF65-F5344CB8AC3E}">
        <p14:creationId xmlns:p14="http://schemas.microsoft.com/office/powerpoint/2010/main" val="2804953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DC7C519-A0C5-6F06-45AD-BE84C81B4B8D}"/>
              </a:ext>
            </a:extLst>
          </p:cNvPr>
          <p:cNvSpPr>
            <a:spLocks noGrp="1"/>
          </p:cNvSpPr>
          <p:nvPr>
            <p:ph type="sldNum" sz="quarter" idx="12"/>
          </p:nvPr>
        </p:nvSpPr>
        <p:spPr/>
        <p:txBody>
          <a:bodyPr/>
          <a:lstStyle/>
          <a:p>
            <a:fld id="{A8160BDD-7155-D744-B749-9730458604AD}" type="slidenum">
              <a:rPr lang="en-US" smtClean="0"/>
              <a:pPr/>
              <a:t>17</a:t>
            </a:fld>
            <a:endParaRPr lang="en-US" dirty="0"/>
          </a:p>
        </p:txBody>
      </p:sp>
      <p:sp>
        <p:nvSpPr>
          <p:cNvPr id="3" name="Title 2">
            <a:extLst>
              <a:ext uri="{FF2B5EF4-FFF2-40B4-BE49-F238E27FC236}">
                <a16:creationId xmlns:a16="http://schemas.microsoft.com/office/drawing/2014/main" id="{89E7FA5D-0798-7B27-C349-0BB58FDAD4E3}"/>
              </a:ext>
            </a:extLst>
          </p:cNvPr>
          <p:cNvSpPr>
            <a:spLocks noGrp="1"/>
          </p:cNvSpPr>
          <p:nvPr>
            <p:ph type="title"/>
          </p:nvPr>
        </p:nvSpPr>
        <p:spPr/>
        <p:txBody>
          <a:bodyPr/>
          <a:lstStyle/>
          <a:p>
            <a:r>
              <a:rPr lang="en-US" dirty="0"/>
              <a:t>Tenant Security</a:t>
            </a:r>
          </a:p>
        </p:txBody>
      </p:sp>
      <p:sp>
        <p:nvSpPr>
          <p:cNvPr id="4" name="Text Placeholder 3">
            <a:extLst>
              <a:ext uri="{FF2B5EF4-FFF2-40B4-BE49-F238E27FC236}">
                <a16:creationId xmlns:a16="http://schemas.microsoft.com/office/drawing/2014/main" id="{F3CBAED5-D38A-4962-801E-4EF27F46DFAE}"/>
              </a:ext>
            </a:extLst>
          </p:cNvPr>
          <p:cNvSpPr>
            <a:spLocks noGrp="1"/>
          </p:cNvSpPr>
          <p:nvPr>
            <p:ph type="body" sz="quarter" idx="13"/>
          </p:nvPr>
        </p:nvSpPr>
        <p:spPr>
          <a:xfrm>
            <a:off x="2687577" y="1713053"/>
            <a:ext cx="9307907" cy="4607536"/>
          </a:xfrm>
        </p:spPr>
        <p:txBody>
          <a:bodyPr/>
          <a:lstStyle/>
          <a:p>
            <a:r>
              <a:rPr lang="en-US" dirty="0"/>
              <a:t>The Microsoft 365 Admin Center, SharePoint Admin Center, and related tools:</a:t>
            </a:r>
          </a:p>
          <a:p>
            <a:pPr lvl="1"/>
            <a:r>
              <a:rPr lang="en-US" dirty="0"/>
              <a:t>Provide access to configuration settings that affect all aspects of </a:t>
            </a:r>
            <a:br>
              <a:rPr lang="en-US" dirty="0"/>
            </a:br>
            <a:r>
              <a:rPr lang="en-US" dirty="0"/>
              <a:t>Microsoft 365, including users, applications, and SharePoint sites.</a:t>
            </a:r>
          </a:p>
          <a:p>
            <a:pPr lvl="1"/>
            <a:r>
              <a:rPr lang="en-US" dirty="0"/>
              <a:t>Should be configured to meet your organization's needs, to maintain</a:t>
            </a:r>
            <a:br>
              <a:rPr lang="en-US" dirty="0"/>
            </a:br>
            <a:r>
              <a:rPr lang="en-US" dirty="0"/>
              <a:t>security, and prevent breaches of data.</a:t>
            </a:r>
          </a:p>
          <a:p>
            <a:pPr lvl="1"/>
            <a:r>
              <a:rPr lang="en-US" dirty="0"/>
              <a:t>Require an administrator role to use.</a:t>
            </a:r>
          </a:p>
          <a:p>
            <a:r>
              <a:rPr lang="en-US" dirty="0"/>
              <a:t>If you have not been assigned an administrator role, you will need to work with</a:t>
            </a:r>
            <a:br>
              <a:rPr lang="en-US" dirty="0"/>
            </a:br>
            <a:r>
              <a:rPr lang="en-US" dirty="0"/>
              <a:t>those who do have those roles if you need to have any of these global settings configured.</a:t>
            </a:r>
          </a:p>
        </p:txBody>
      </p:sp>
      <p:pic>
        <p:nvPicPr>
          <p:cNvPr id="6" name="Picture 5">
            <a:extLst>
              <a:ext uri="{FF2B5EF4-FFF2-40B4-BE49-F238E27FC236}">
                <a16:creationId xmlns:a16="http://schemas.microsoft.com/office/drawing/2014/main" id="{D4917676-300E-E156-5D0F-176DDE35C7F2}"/>
              </a:ext>
            </a:extLst>
          </p:cNvPr>
          <p:cNvPicPr>
            <a:picLocks noChangeAspect="1"/>
          </p:cNvPicPr>
          <p:nvPr/>
        </p:nvPicPr>
        <p:blipFill rotWithShape="1">
          <a:blip r:embed="rId2"/>
          <a:srcRect b="17349"/>
          <a:stretch/>
        </p:blipFill>
        <p:spPr>
          <a:xfrm>
            <a:off x="253088" y="1076446"/>
            <a:ext cx="2409089" cy="5149516"/>
          </a:xfrm>
          <a:prstGeom prst="rect">
            <a:avLst/>
          </a:prstGeom>
        </p:spPr>
      </p:pic>
      <p:grpSp>
        <p:nvGrpSpPr>
          <p:cNvPr id="11" name="BORDERS_AND_FADERS">
            <a:extLst>
              <a:ext uri="{FF2B5EF4-FFF2-40B4-BE49-F238E27FC236}">
                <a16:creationId xmlns:a16="http://schemas.microsoft.com/office/drawing/2014/main" id="{055F5EFA-22A3-8EB8-4243-DDE8F208562D}"/>
              </a:ext>
            </a:extLst>
          </p:cNvPr>
          <p:cNvGrpSpPr/>
          <p:nvPr/>
        </p:nvGrpSpPr>
        <p:grpSpPr>
          <a:xfrm>
            <a:off x="240388" y="1063746"/>
            <a:ext cx="2434489" cy="5174916"/>
            <a:chOff x="240388" y="1063746"/>
            <a:chExt cx="2434489" cy="5174916"/>
          </a:xfrm>
        </p:grpSpPr>
        <p:sp>
          <p:nvSpPr>
            <p:cNvPr id="7" name="BORDER_TOP">
              <a:extLst>
                <a:ext uri="{FF2B5EF4-FFF2-40B4-BE49-F238E27FC236}">
                  <a16:creationId xmlns:a16="http://schemas.microsoft.com/office/drawing/2014/main" id="{81FCB7B3-F21B-EC60-EDD8-6C8053272D35}"/>
                </a:ext>
              </a:extLst>
            </p:cNvPr>
            <p:cNvSpPr/>
            <p:nvPr/>
          </p:nvSpPr>
          <p:spPr>
            <a:xfrm>
              <a:off x="240388" y="1063746"/>
              <a:ext cx="2434489" cy="12700"/>
            </a:xfrm>
            <a:prstGeom prst="rect">
              <a:avLst/>
            </a:prstGeom>
            <a:solidFill>
              <a:srgbClr val="000000"/>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8" name="BORDER_LEFT">
              <a:extLst>
                <a:ext uri="{FF2B5EF4-FFF2-40B4-BE49-F238E27FC236}">
                  <a16:creationId xmlns:a16="http://schemas.microsoft.com/office/drawing/2014/main" id="{453D2AED-5676-9612-3FEB-9183954506C9}"/>
                </a:ext>
              </a:extLst>
            </p:cNvPr>
            <p:cNvSpPr/>
            <p:nvPr/>
          </p:nvSpPr>
          <p:spPr>
            <a:xfrm>
              <a:off x="240388" y="1063746"/>
              <a:ext cx="12700" cy="5174916"/>
            </a:xfrm>
            <a:prstGeom prst="rect">
              <a:avLst/>
            </a:prstGeom>
            <a:solidFill>
              <a:srgbClr val="000000"/>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9" name="FADER_BOTTOM">
              <a:extLst>
                <a:ext uri="{FF2B5EF4-FFF2-40B4-BE49-F238E27FC236}">
                  <a16:creationId xmlns:a16="http://schemas.microsoft.com/office/drawing/2014/main" id="{428A0F1C-E7EB-505B-5D1A-AA89DA6B737A}"/>
                </a:ext>
              </a:extLst>
            </p:cNvPr>
            <p:cNvSpPr/>
            <p:nvPr/>
          </p:nvSpPr>
          <p:spPr>
            <a:xfrm>
              <a:off x="240388" y="5844962"/>
              <a:ext cx="2434489" cy="393700"/>
            </a:xfrm>
            <a:prstGeom prst="rect">
              <a:avLst/>
            </a:prstGeom>
            <a:gradFill flip="none" rotWithShape="1">
              <a:gsLst>
                <a:gs pos="0">
                  <a:srgbClr val="FFFFFF">
                    <a:alpha val="0"/>
                  </a:srgbClr>
                </a:gs>
                <a:gs pos="100000">
                  <a:srgbClr val="FFFFFF"/>
                </a:gs>
              </a:gsLst>
              <a:lin ang="5400000" scaled="1"/>
              <a:tileRect/>
            </a:gra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0" name="FADER_RIGHT">
              <a:extLst>
                <a:ext uri="{FF2B5EF4-FFF2-40B4-BE49-F238E27FC236}">
                  <a16:creationId xmlns:a16="http://schemas.microsoft.com/office/drawing/2014/main" id="{A3939298-EDC8-7E61-671F-64AB9DD708EB}"/>
                </a:ext>
              </a:extLst>
            </p:cNvPr>
            <p:cNvSpPr/>
            <p:nvPr/>
          </p:nvSpPr>
          <p:spPr>
            <a:xfrm>
              <a:off x="2293877" y="1063746"/>
              <a:ext cx="381000" cy="5174916"/>
            </a:xfrm>
            <a:prstGeom prst="rect">
              <a:avLst/>
            </a:prstGeom>
            <a:gradFill flip="none" rotWithShape="1">
              <a:gsLst>
                <a:gs pos="0">
                  <a:srgbClr val="FFFFFF">
                    <a:alpha val="0"/>
                  </a:srgbClr>
                </a:gs>
                <a:gs pos="100000">
                  <a:srgbClr val="FFFFFF"/>
                </a:gs>
              </a:gsLst>
              <a:lin ang="0" scaled="1"/>
              <a:tileRect/>
            </a:gra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grpSp>
    </p:spTree>
    <p:extLst>
      <p:ext uri="{BB962C8B-B14F-4D97-AF65-F5344CB8AC3E}">
        <p14:creationId xmlns:p14="http://schemas.microsoft.com/office/powerpoint/2010/main" val="41688693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1DE8138-3875-8DB5-C713-7984C3CBAB09}"/>
              </a:ext>
            </a:extLst>
          </p:cNvPr>
          <p:cNvPicPr>
            <a:picLocks noChangeAspect="1"/>
          </p:cNvPicPr>
          <p:nvPr/>
        </p:nvPicPr>
        <p:blipFill>
          <a:blip r:embed="rId2"/>
          <a:stretch>
            <a:fillRect/>
          </a:stretch>
        </p:blipFill>
        <p:spPr>
          <a:xfrm>
            <a:off x="165712" y="1088218"/>
            <a:ext cx="6423960" cy="5310957"/>
          </a:xfrm>
          <a:prstGeom prst="rect">
            <a:avLst/>
          </a:prstGeom>
        </p:spPr>
      </p:pic>
      <p:sp>
        <p:nvSpPr>
          <p:cNvPr id="16" name="Rectangle: Rounded Corners 15">
            <a:extLst>
              <a:ext uri="{FF2B5EF4-FFF2-40B4-BE49-F238E27FC236}">
                <a16:creationId xmlns:a16="http://schemas.microsoft.com/office/drawing/2014/main" id="{10971B8B-4A6C-F6E1-D633-67AAB31E0474}"/>
              </a:ext>
            </a:extLst>
          </p:cNvPr>
          <p:cNvSpPr/>
          <p:nvPr/>
        </p:nvSpPr>
        <p:spPr>
          <a:xfrm>
            <a:off x="6250029" y="2902355"/>
            <a:ext cx="3944666" cy="1377382"/>
          </a:xfrm>
          <a:prstGeom prst="roundRect">
            <a:avLst>
              <a:gd name="adj" fmla="val 9944"/>
            </a:avLst>
          </a:prstGeom>
          <a:solidFill>
            <a:schemeClr val="bg1">
              <a:lumMod val="95000"/>
            </a:schemeClr>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3" name="Title 2">
            <a:extLst>
              <a:ext uri="{FF2B5EF4-FFF2-40B4-BE49-F238E27FC236}">
                <a16:creationId xmlns:a16="http://schemas.microsoft.com/office/drawing/2014/main" id="{89E7FA5D-0798-7B27-C349-0BB58FDAD4E3}"/>
              </a:ext>
            </a:extLst>
          </p:cNvPr>
          <p:cNvSpPr>
            <a:spLocks noGrp="1"/>
          </p:cNvSpPr>
          <p:nvPr>
            <p:ph type="title"/>
          </p:nvPr>
        </p:nvSpPr>
        <p:spPr/>
        <p:txBody>
          <a:bodyPr/>
          <a:lstStyle/>
          <a:p>
            <a:r>
              <a:rPr lang="en-US" dirty="0"/>
              <a:t>External Site Sharing Policies</a:t>
            </a:r>
          </a:p>
        </p:txBody>
      </p:sp>
      <p:sp>
        <p:nvSpPr>
          <p:cNvPr id="2" name="Slide Number Placeholder 1">
            <a:extLst>
              <a:ext uri="{FF2B5EF4-FFF2-40B4-BE49-F238E27FC236}">
                <a16:creationId xmlns:a16="http://schemas.microsoft.com/office/drawing/2014/main" id="{5DC7C519-A0C5-6F06-45AD-BE84C81B4B8D}"/>
              </a:ext>
            </a:extLst>
          </p:cNvPr>
          <p:cNvSpPr>
            <a:spLocks noGrp="1"/>
          </p:cNvSpPr>
          <p:nvPr>
            <p:ph type="sldNum" sz="quarter" idx="12"/>
          </p:nvPr>
        </p:nvSpPr>
        <p:spPr/>
        <p:txBody>
          <a:bodyPr/>
          <a:lstStyle/>
          <a:p>
            <a:fld id="{A8160BDD-7155-D744-B749-9730458604AD}" type="slidenum">
              <a:rPr lang="en-US" smtClean="0"/>
              <a:pPr/>
              <a:t>18</a:t>
            </a:fld>
            <a:endParaRPr lang="en-US" dirty="0"/>
          </a:p>
        </p:txBody>
      </p:sp>
      <p:sp>
        <p:nvSpPr>
          <p:cNvPr id="14" name="TextBox 13">
            <a:extLst>
              <a:ext uri="{FF2B5EF4-FFF2-40B4-BE49-F238E27FC236}">
                <a16:creationId xmlns:a16="http://schemas.microsoft.com/office/drawing/2014/main" id="{0E32E417-BEC3-B9CF-CE03-C355A4B152F0}"/>
              </a:ext>
            </a:extLst>
          </p:cNvPr>
          <p:cNvSpPr txBox="1"/>
          <p:nvPr/>
        </p:nvSpPr>
        <p:spPr>
          <a:xfrm>
            <a:off x="6319475" y="2970566"/>
            <a:ext cx="3944665" cy="1200329"/>
          </a:xfrm>
          <a:prstGeom prst="rect">
            <a:avLst/>
          </a:prstGeom>
          <a:noFill/>
        </p:spPr>
        <p:txBody>
          <a:bodyPr wrap="square">
            <a:spAutoFit/>
          </a:bodyPr>
          <a:lstStyle/>
          <a:p>
            <a:r>
              <a:rPr lang="en-US" dirty="0"/>
              <a:t>Consider at least sliding the controls down to </a:t>
            </a:r>
            <a:r>
              <a:rPr lang="en-US" b="1" dirty="0"/>
              <a:t>New and existing guests</a:t>
            </a:r>
            <a:r>
              <a:rPr lang="en-US" dirty="0"/>
              <a:t>, requiring guests to sign in or provide a verification code </a:t>
            </a:r>
            <a:r>
              <a:rPr lang="en-US"/>
              <a:t>to gain </a:t>
            </a:r>
            <a:r>
              <a:rPr lang="en-US" dirty="0"/>
              <a:t>access.</a:t>
            </a:r>
          </a:p>
        </p:txBody>
      </p:sp>
      <p:sp>
        <p:nvSpPr>
          <p:cNvPr id="15" name="Line 300">
            <a:extLst>
              <a:ext uri="{FF2B5EF4-FFF2-40B4-BE49-F238E27FC236}">
                <a16:creationId xmlns:a16="http://schemas.microsoft.com/office/drawing/2014/main" id="{08618C8F-4697-7BD8-599E-722C443EACF2}"/>
              </a:ext>
            </a:extLst>
          </p:cNvPr>
          <p:cNvSpPr>
            <a:spLocks noChangeShapeType="1"/>
          </p:cNvSpPr>
          <p:nvPr/>
        </p:nvSpPr>
        <p:spPr bwMode="auto">
          <a:xfrm flipH="1">
            <a:off x="4914900" y="3499606"/>
            <a:ext cx="1379219" cy="0"/>
          </a:xfrm>
          <a:prstGeom prst="line">
            <a:avLst/>
          </a:prstGeom>
          <a:noFill/>
          <a:ln w="38100" cap="rnd">
            <a:solidFill>
              <a:srgbClr val="00A0E0"/>
            </a:solidFill>
            <a:round/>
            <a:headEnd/>
            <a:tailEnd type="triangle" w="med" len="med"/>
          </a:ln>
          <a:effectLst>
            <a:glow rad="25400">
              <a:schemeClr val="bg1"/>
            </a:glow>
          </a:effectLst>
          <a:extLst>
            <a:ext uri="{909E8E84-426E-40dd-AFC4-6F175D3DCCD1}">
              <a14:hiddenFill xmlns:a14="http://schemas.microsoft.com/office/drawing/2010/main" xmlns="">
                <a:noFill/>
              </a14:hiddenFill>
            </a:ext>
          </a:extLst>
        </p:spPr>
        <p:txBody>
          <a:bodyPr/>
          <a:lstStyle/>
          <a:p>
            <a:pPr defTabSz="914400"/>
            <a:endParaRPr lang="en-US" kern="0" dirty="0">
              <a:solidFill>
                <a:sysClr val="windowText" lastClr="000000"/>
              </a:solidFill>
            </a:endParaRPr>
          </a:p>
        </p:txBody>
      </p:sp>
    </p:spTree>
    <p:extLst>
      <p:ext uri="{BB962C8B-B14F-4D97-AF65-F5344CB8AC3E}">
        <p14:creationId xmlns:p14="http://schemas.microsoft.com/office/powerpoint/2010/main" val="29899376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2B47925-EBD9-CD63-0F26-490A19009F84}"/>
              </a:ext>
            </a:extLst>
          </p:cNvPr>
          <p:cNvSpPr>
            <a:spLocks noGrp="1"/>
          </p:cNvSpPr>
          <p:nvPr>
            <p:ph type="title"/>
          </p:nvPr>
        </p:nvSpPr>
        <p:spPr/>
        <p:txBody>
          <a:bodyPr/>
          <a:lstStyle/>
          <a:p>
            <a:r>
              <a:rPr lang="en-US" dirty="0"/>
              <a:t>Refine the Sharing Settings for a Particular Site</a:t>
            </a:r>
          </a:p>
        </p:txBody>
      </p:sp>
      <p:sp>
        <p:nvSpPr>
          <p:cNvPr id="2" name="Slide Number Placeholder 1">
            <a:extLst>
              <a:ext uri="{FF2B5EF4-FFF2-40B4-BE49-F238E27FC236}">
                <a16:creationId xmlns:a16="http://schemas.microsoft.com/office/drawing/2014/main" id="{D2990586-E950-AE97-60C0-EE4F67C420A4}"/>
              </a:ext>
            </a:extLst>
          </p:cNvPr>
          <p:cNvSpPr>
            <a:spLocks noGrp="1"/>
          </p:cNvSpPr>
          <p:nvPr>
            <p:ph type="sldNum" sz="quarter" idx="12"/>
          </p:nvPr>
        </p:nvSpPr>
        <p:spPr/>
        <p:txBody>
          <a:bodyPr/>
          <a:lstStyle/>
          <a:p>
            <a:fld id="{A8160BDD-7155-D744-B749-9730458604AD}" type="slidenum">
              <a:rPr lang="en-US" smtClean="0"/>
              <a:pPr/>
              <a:t>19</a:t>
            </a:fld>
            <a:endParaRPr lang="en-US" dirty="0"/>
          </a:p>
        </p:txBody>
      </p:sp>
      <p:grpSp>
        <p:nvGrpSpPr>
          <p:cNvPr id="15" name="Group 14">
            <a:extLst>
              <a:ext uri="{FF2B5EF4-FFF2-40B4-BE49-F238E27FC236}">
                <a16:creationId xmlns:a16="http://schemas.microsoft.com/office/drawing/2014/main" id="{D4C108CF-597D-7C75-60A6-4EBC938A9ED8}"/>
              </a:ext>
            </a:extLst>
          </p:cNvPr>
          <p:cNvGrpSpPr/>
          <p:nvPr/>
        </p:nvGrpSpPr>
        <p:grpSpPr>
          <a:xfrm>
            <a:off x="187334" y="1056367"/>
            <a:ext cx="5819766" cy="4927744"/>
            <a:chOff x="240388" y="1056367"/>
            <a:chExt cx="6379643" cy="5401806"/>
          </a:xfrm>
        </p:grpSpPr>
        <p:pic>
          <p:nvPicPr>
            <p:cNvPr id="7" name="Picture 6">
              <a:extLst>
                <a:ext uri="{FF2B5EF4-FFF2-40B4-BE49-F238E27FC236}">
                  <a16:creationId xmlns:a16="http://schemas.microsoft.com/office/drawing/2014/main" id="{19B73EC0-2E64-C7F9-BC0B-8438146659F8}"/>
                </a:ext>
              </a:extLst>
            </p:cNvPr>
            <p:cNvPicPr>
              <a:picLocks noChangeAspect="1"/>
            </p:cNvPicPr>
            <p:nvPr/>
          </p:nvPicPr>
          <p:blipFill rotWithShape="1">
            <a:blip r:embed="rId3"/>
            <a:srcRect l="23232"/>
            <a:stretch/>
          </p:blipFill>
          <p:spPr>
            <a:xfrm>
              <a:off x="253088" y="1069067"/>
              <a:ext cx="6354243" cy="5376406"/>
            </a:xfrm>
            <a:prstGeom prst="rect">
              <a:avLst/>
            </a:prstGeom>
          </p:spPr>
        </p:pic>
        <p:grpSp>
          <p:nvGrpSpPr>
            <p:cNvPr id="12" name="BORDERS_AND_FADERS">
              <a:extLst>
                <a:ext uri="{FF2B5EF4-FFF2-40B4-BE49-F238E27FC236}">
                  <a16:creationId xmlns:a16="http://schemas.microsoft.com/office/drawing/2014/main" id="{91E39784-4105-4A6F-E61A-3ECDA43EAE53}"/>
                </a:ext>
              </a:extLst>
            </p:cNvPr>
            <p:cNvGrpSpPr/>
            <p:nvPr/>
          </p:nvGrpSpPr>
          <p:grpSpPr>
            <a:xfrm>
              <a:off x="240388" y="1056367"/>
              <a:ext cx="6379643" cy="5401806"/>
              <a:chOff x="240388" y="1056367"/>
              <a:chExt cx="6379643" cy="5401806"/>
            </a:xfrm>
          </p:grpSpPr>
          <p:sp>
            <p:nvSpPr>
              <p:cNvPr id="8" name="BORDER_TOP">
                <a:extLst>
                  <a:ext uri="{FF2B5EF4-FFF2-40B4-BE49-F238E27FC236}">
                    <a16:creationId xmlns:a16="http://schemas.microsoft.com/office/drawing/2014/main" id="{181F109B-52AA-E8A0-ED15-903AC7B8BD41}"/>
                  </a:ext>
                </a:extLst>
              </p:cNvPr>
              <p:cNvSpPr/>
              <p:nvPr/>
            </p:nvSpPr>
            <p:spPr>
              <a:xfrm>
                <a:off x="240388" y="1056367"/>
                <a:ext cx="6379643" cy="12700"/>
              </a:xfrm>
              <a:prstGeom prst="rect">
                <a:avLst/>
              </a:prstGeom>
              <a:solidFill>
                <a:srgbClr val="000000"/>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0" name="BORDER_BOTTOM">
                <a:extLst>
                  <a:ext uri="{FF2B5EF4-FFF2-40B4-BE49-F238E27FC236}">
                    <a16:creationId xmlns:a16="http://schemas.microsoft.com/office/drawing/2014/main" id="{71F8671B-F66A-3116-2F56-BB083C6C1B5A}"/>
                  </a:ext>
                </a:extLst>
              </p:cNvPr>
              <p:cNvSpPr/>
              <p:nvPr/>
            </p:nvSpPr>
            <p:spPr>
              <a:xfrm>
                <a:off x="240388" y="6432773"/>
                <a:ext cx="6379643" cy="25400"/>
              </a:xfrm>
              <a:prstGeom prst="rect">
                <a:avLst/>
              </a:prstGeom>
              <a:solidFill>
                <a:srgbClr val="000000"/>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1" name="BORDER_RIGHT">
                <a:extLst>
                  <a:ext uri="{FF2B5EF4-FFF2-40B4-BE49-F238E27FC236}">
                    <a16:creationId xmlns:a16="http://schemas.microsoft.com/office/drawing/2014/main" id="{BCD2210F-D7C9-283D-CEBC-FDC9A12A26B0}"/>
                  </a:ext>
                </a:extLst>
              </p:cNvPr>
              <p:cNvSpPr/>
              <p:nvPr/>
            </p:nvSpPr>
            <p:spPr>
              <a:xfrm>
                <a:off x="6607331" y="1056367"/>
                <a:ext cx="12700" cy="5401806"/>
              </a:xfrm>
              <a:prstGeom prst="rect">
                <a:avLst/>
              </a:prstGeom>
              <a:solidFill>
                <a:srgbClr val="000000"/>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9" name="FADER_LEFT">
                <a:extLst>
                  <a:ext uri="{FF2B5EF4-FFF2-40B4-BE49-F238E27FC236}">
                    <a16:creationId xmlns:a16="http://schemas.microsoft.com/office/drawing/2014/main" id="{1973154D-AF0B-2A3C-CE28-157798548BDD}"/>
                  </a:ext>
                </a:extLst>
              </p:cNvPr>
              <p:cNvSpPr/>
              <p:nvPr/>
            </p:nvSpPr>
            <p:spPr>
              <a:xfrm>
                <a:off x="240388" y="1056367"/>
                <a:ext cx="381000" cy="5401806"/>
              </a:xfrm>
              <a:prstGeom prst="rect">
                <a:avLst/>
              </a:prstGeom>
              <a:gradFill flip="none" rotWithShape="1">
                <a:gsLst>
                  <a:gs pos="0">
                    <a:srgbClr val="FFFFFF"/>
                  </a:gs>
                  <a:gs pos="100000">
                    <a:srgbClr val="FFFFFF">
                      <a:alpha val="0"/>
                    </a:srgbClr>
                  </a:gs>
                </a:gsLst>
                <a:lin ang="0" scaled="1"/>
                <a:tileRect/>
              </a:gra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grpSp>
      </p:grpSp>
      <p:sp>
        <p:nvSpPr>
          <p:cNvPr id="13" name="Text Placeholder 5">
            <a:extLst>
              <a:ext uri="{FF2B5EF4-FFF2-40B4-BE49-F238E27FC236}">
                <a16:creationId xmlns:a16="http://schemas.microsoft.com/office/drawing/2014/main" id="{32E90B8F-6697-4EEF-85E7-9EC52B94DC3D}"/>
              </a:ext>
            </a:extLst>
          </p:cNvPr>
          <p:cNvSpPr txBox="1">
            <a:spLocks/>
          </p:cNvSpPr>
          <p:nvPr/>
        </p:nvSpPr>
        <p:spPr>
          <a:xfrm>
            <a:off x="6184901" y="1042027"/>
            <a:ext cx="6007099" cy="5298134"/>
          </a:xfrm>
          <a:prstGeom prst="rect">
            <a:avLst/>
          </a:prstGeom>
        </p:spPr>
        <p:txBody>
          <a:bodyPr vert="horz" lIns="91440" tIns="45720" rIns="91440" bIns="45720" rtlCol="0">
            <a:noAutofit/>
          </a:bodyPr>
          <a:lstStyle>
            <a:lvl1pPr marL="230188" marR="0" indent="-230188" algn="l" defTabSz="457200" rtl="0" eaLnBrk="1" fontAlgn="auto" latinLnBrk="0" hangingPunct="1">
              <a:lnSpc>
                <a:spcPct val="100000"/>
              </a:lnSpc>
              <a:spcBef>
                <a:spcPct val="20000"/>
              </a:spcBef>
              <a:spcAft>
                <a:spcPts val="0"/>
              </a:spcAft>
              <a:buClr>
                <a:srgbClr val="009DDC"/>
              </a:buClr>
              <a:buSzTx/>
              <a:buFont typeface="Arial"/>
              <a:buChar char="•"/>
              <a:tabLst/>
              <a:defRPr lang="en-US" sz="1800" kern="1200" dirty="0">
                <a:solidFill>
                  <a:schemeClr val="tx1"/>
                </a:solidFill>
                <a:latin typeface="+mn-lt"/>
                <a:ea typeface="+mn-ea"/>
                <a:cs typeface="+mn-cs"/>
              </a:defRPr>
            </a:lvl1pPr>
            <a:lvl2pPr marL="401638" indent="-173038" algn="l" defTabSz="457200" rtl="0" eaLnBrk="1" latinLnBrk="0" hangingPunct="1">
              <a:spcBef>
                <a:spcPct val="20000"/>
              </a:spcBef>
              <a:buClr>
                <a:srgbClr val="009DDC"/>
              </a:buClr>
              <a:buFont typeface="Arial"/>
              <a:buChar char="•"/>
              <a:tabLst/>
              <a:defRPr lang="en-US" sz="1600" kern="1200">
                <a:solidFill>
                  <a:schemeClr val="tx1"/>
                </a:solidFill>
                <a:latin typeface="+mn-lt"/>
                <a:ea typeface="+mn-ea"/>
                <a:cs typeface="+mn-cs"/>
              </a:defRPr>
            </a:lvl2pPr>
            <a:lvl3pPr marL="630238" indent="-173038" algn="l" defTabSz="457200" rtl="0" eaLnBrk="1" latinLnBrk="0" hangingPunct="1">
              <a:spcBef>
                <a:spcPct val="20000"/>
              </a:spcBef>
              <a:buClr>
                <a:srgbClr val="009DDC"/>
              </a:buClr>
              <a:buFont typeface="Arial"/>
              <a:buChar char="•"/>
              <a:tabLst/>
              <a:defRPr lang="en-US" sz="1400" kern="1200">
                <a:solidFill>
                  <a:schemeClr val="tx1"/>
                </a:solidFill>
                <a:latin typeface="+mn-lt"/>
                <a:ea typeface="+mn-ea"/>
                <a:cs typeface="+mn-cs"/>
              </a:defRPr>
            </a:lvl3pPr>
            <a:lvl4pPr marL="858838" indent="-173038" algn="l" defTabSz="457200" rtl="0" eaLnBrk="1" latinLnBrk="0" hangingPunct="1">
              <a:spcBef>
                <a:spcPct val="20000"/>
              </a:spcBef>
              <a:buClr>
                <a:srgbClr val="009DDC"/>
              </a:buClr>
              <a:buFont typeface="Arial" panose="020B0604020202020204" pitchFamily="34" charset="0"/>
              <a:buChar char="•"/>
              <a:defRPr lang="en-US" sz="1400" kern="1200">
                <a:solidFill>
                  <a:schemeClr val="tx1"/>
                </a:solidFill>
                <a:latin typeface="+mn-lt"/>
                <a:ea typeface="+mn-ea"/>
                <a:cs typeface="+mn-cs"/>
              </a:defRPr>
            </a:lvl4pPr>
            <a:lvl5pPr marL="1030288" indent="-171450" algn="l" defTabSz="457200" rtl="0" eaLnBrk="1" latinLnBrk="0" hangingPunct="1">
              <a:spcBef>
                <a:spcPct val="20000"/>
              </a:spcBef>
              <a:buClr>
                <a:srgbClr val="009DDC"/>
              </a:buClr>
              <a:buFont typeface="Arial" panose="020B0604020202020204" pitchFamily="34" charset="0"/>
              <a:buChar char="•"/>
              <a:defRPr lang="en-US" sz="1400" kern="1200">
                <a:solidFill>
                  <a:schemeClr val="tx1"/>
                </a:solidFill>
                <a:latin typeface="+mn-lt"/>
                <a:ea typeface="+mn-ea"/>
                <a:cs typeface="+mn-cs"/>
              </a:defRPr>
            </a:lvl5pPr>
            <a:lvl6pPr marL="1198563" indent="-168275" algn="l" defTabSz="457200" rtl="0" eaLnBrk="1" latinLnBrk="0" hangingPunct="1">
              <a:spcBef>
                <a:spcPct val="20000"/>
              </a:spcBef>
              <a:buClr>
                <a:srgbClr val="009DDC"/>
              </a:buClr>
              <a:buFont typeface="Arial"/>
              <a:buChar char="•"/>
              <a:defRPr lang="en-US" sz="1400" kern="1200" dirty="0" smtClean="0">
                <a:solidFill>
                  <a:schemeClr val="tx1"/>
                </a:solidFill>
                <a:latin typeface="+mn-lt"/>
                <a:ea typeface="+mn-ea"/>
                <a:cs typeface="+mn-cs"/>
              </a:defRPr>
            </a:lvl6pPr>
            <a:lvl7pPr marL="1316038" indent="-117475" algn="l" defTabSz="457200" rtl="0" eaLnBrk="1" latinLnBrk="0" hangingPunct="1">
              <a:spcBef>
                <a:spcPct val="20000"/>
              </a:spcBef>
              <a:buClr>
                <a:srgbClr val="009DDC"/>
              </a:buClr>
              <a:buFont typeface="Arial"/>
              <a:buChar char="•"/>
              <a:defRPr sz="14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t>Anyone</a:t>
            </a:r>
          </a:p>
          <a:p>
            <a:pPr lvl="1"/>
            <a:r>
              <a:rPr lang="en-US" b="1" dirty="0"/>
              <a:t>Site owners </a:t>
            </a:r>
            <a:r>
              <a:rPr lang="en-US" dirty="0"/>
              <a:t>can share the site with users who authenticate.</a:t>
            </a:r>
          </a:p>
          <a:p>
            <a:pPr lvl="1"/>
            <a:r>
              <a:rPr lang="en-US" b="1" dirty="0"/>
              <a:t>Site members or visitors </a:t>
            </a:r>
            <a:r>
              <a:rPr lang="en-US" dirty="0"/>
              <a:t>can decide to require authentication or allow unauthenticated people to access a shared file or folder.</a:t>
            </a:r>
          </a:p>
          <a:p>
            <a:pPr lvl="1"/>
            <a:r>
              <a:rPr lang="en-US" b="1" dirty="0"/>
              <a:t>Anyone with a sharing link </a:t>
            </a:r>
            <a:r>
              <a:rPr lang="en-US" dirty="0"/>
              <a:t>can forward the link to other people.</a:t>
            </a:r>
          </a:p>
          <a:p>
            <a:r>
              <a:rPr lang="en-US" dirty="0"/>
              <a:t>New and existing guests</a:t>
            </a:r>
          </a:p>
          <a:p>
            <a:pPr lvl="1"/>
            <a:r>
              <a:rPr lang="en-US" b="1" dirty="0"/>
              <a:t>Site owners </a:t>
            </a:r>
            <a:r>
              <a:rPr lang="en-US" dirty="0"/>
              <a:t>can share the site with people outside the organization, who must sign in and be added to the directory.</a:t>
            </a:r>
          </a:p>
          <a:p>
            <a:pPr lvl="1"/>
            <a:r>
              <a:rPr lang="en-US" b="1" dirty="0"/>
              <a:t>Site users </a:t>
            </a:r>
            <a:r>
              <a:rPr lang="en-US" dirty="0"/>
              <a:t>can share files and folders with people who aren't in the organization's directory.</a:t>
            </a:r>
          </a:p>
          <a:p>
            <a:r>
              <a:rPr lang="en-US" dirty="0"/>
              <a:t>Existing guests</a:t>
            </a:r>
          </a:p>
          <a:p>
            <a:pPr lvl="1"/>
            <a:r>
              <a:rPr lang="en-US" b="1" dirty="0"/>
              <a:t>Owners and users</a:t>
            </a:r>
            <a:r>
              <a:rPr lang="en-US" dirty="0"/>
              <a:t> can share only with people already in your directory, who may be in the directory because they previously accepted sharing invitations or because they were manually added. (Such users have #EXT# in their user name.)</a:t>
            </a:r>
          </a:p>
          <a:p>
            <a:r>
              <a:rPr lang="en-US" dirty="0"/>
              <a:t>Only people in your organization</a:t>
            </a:r>
          </a:p>
          <a:p>
            <a:pPr lvl="1"/>
            <a:r>
              <a:rPr lang="en-US" dirty="0"/>
              <a:t>No site content can be shared with external users.</a:t>
            </a:r>
          </a:p>
        </p:txBody>
      </p:sp>
    </p:spTree>
    <p:custDataLst>
      <p:tags r:id="rId1"/>
    </p:custDataLst>
    <p:extLst>
      <p:ext uri="{BB962C8B-B14F-4D97-AF65-F5344CB8AC3E}">
        <p14:creationId xmlns:p14="http://schemas.microsoft.com/office/powerpoint/2010/main" val="32119334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Manage Access at the Site Level</a:t>
            </a:r>
          </a:p>
        </p:txBody>
      </p:sp>
      <p:sp>
        <p:nvSpPr>
          <p:cNvPr id="3" name="Text Placeholder 2"/>
          <p:cNvSpPr>
            <a:spLocks noGrp="1"/>
          </p:cNvSpPr>
          <p:nvPr>
            <p:ph type="body" idx="1"/>
          </p:nvPr>
        </p:nvSpPr>
        <p:spPr/>
        <p:txBody>
          <a:bodyPr/>
          <a:lstStyle/>
          <a:p>
            <a:r>
              <a:rPr lang="en-US" dirty="0"/>
              <a:t>Topic A</a:t>
            </a:r>
          </a:p>
        </p:txBody>
      </p:sp>
      <p:sp>
        <p:nvSpPr>
          <p:cNvPr id="4" name="Slide Number Placeholder 3"/>
          <p:cNvSpPr>
            <a:spLocks noGrp="1"/>
          </p:cNvSpPr>
          <p:nvPr>
            <p:ph type="sldNum" sz="quarter" idx="12"/>
          </p:nvPr>
        </p:nvSpPr>
        <p:spPr/>
        <p:txBody>
          <a:bodyPr/>
          <a:lstStyle/>
          <a:p>
            <a:fld id="{A8160BDD-7155-D744-B749-9730458604AD}" type="slidenum">
              <a:rPr lang="en-US" smtClean="0"/>
              <a:t>2</a:t>
            </a:fld>
            <a:endParaRPr lang="en-US" dirty="0"/>
          </a:p>
        </p:txBody>
      </p:sp>
    </p:spTree>
    <p:extLst>
      <p:ext uri="{BB962C8B-B14F-4D97-AF65-F5344CB8AC3E}">
        <p14:creationId xmlns:p14="http://schemas.microsoft.com/office/powerpoint/2010/main" val="21570667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1D8567E-AEF4-6497-2F06-B6BE9E590971}"/>
              </a:ext>
            </a:extLst>
          </p:cNvPr>
          <p:cNvSpPr>
            <a:spLocks noGrp="1"/>
          </p:cNvSpPr>
          <p:nvPr>
            <p:ph type="sldNum" sz="quarter" idx="12"/>
          </p:nvPr>
        </p:nvSpPr>
        <p:spPr/>
        <p:txBody>
          <a:bodyPr/>
          <a:lstStyle/>
          <a:p>
            <a:fld id="{A8160BDD-7155-D744-B749-9730458604AD}" type="slidenum">
              <a:rPr lang="en-US" smtClean="0"/>
              <a:t>20</a:t>
            </a:fld>
            <a:endParaRPr lang="en-US" dirty="0"/>
          </a:p>
        </p:txBody>
      </p:sp>
      <p:sp>
        <p:nvSpPr>
          <p:cNvPr id="2" name="Title 1">
            <a:extLst>
              <a:ext uri="{FF2B5EF4-FFF2-40B4-BE49-F238E27FC236}">
                <a16:creationId xmlns:a16="http://schemas.microsoft.com/office/drawing/2014/main" id="{9D908860-B7CF-A798-FA45-BA6A4A73B3B4}"/>
              </a:ext>
            </a:extLst>
          </p:cNvPr>
          <p:cNvSpPr>
            <a:spLocks noGrp="1"/>
          </p:cNvSpPr>
          <p:nvPr>
            <p:ph type="title"/>
          </p:nvPr>
        </p:nvSpPr>
        <p:spPr/>
        <p:txBody>
          <a:bodyPr/>
          <a:lstStyle/>
          <a:p>
            <a:r>
              <a:rPr lang="en-US" dirty="0"/>
              <a:t>Interaction Between Site Sharing Policies</a:t>
            </a:r>
          </a:p>
        </p:txBody>
      </p:sp>
      <p:sp>
        <p:nvSpPr>
          <p:cNvPr id="4" name="Text Placeholder 3">
            <a:extLst>
              <a:ext uri="{FF2B5EF4-FFF2-40B4-BE49-F238E27FC236}">
                <a16:creationId xmlns:a16="http://schemas.microsoft.com/office/drawing/2014/main" id="{AE6925B0-59A7-AA71-5E0C-BD1BBF7BF1E4}"/>
              </a:ext>
            </a:extLst>
          </p:cNvPr>
          <p:cNvSpPr>
            <a:spLocks noGrp="1"/>
          </p:cNvSpPr>
          <p:nvPr>
            <p:ph type="body" sz="quarter" idx="13"/>
          </p:nvPr>
        </p:nvSpPr>
        <p:spPr>
          <a:xfrm>
            <a:off x="336884" y="1171074"/>
            <a:ext cx="6847687" cy="5149515"/>
          </a:xfrm>
        </p:spPr>
        <p:txBody>
          <a:bodyPr/>
          <a:lstStyle/>
          <a:p>
            <a:r>
              <a:rPr lang="en-US" dirty="0"/>
              <a:t>The general sharing policy for all sites overrides the sharing settings that are available for individual sites. </a:t>
            </a:r>
          </a:p>
          <a:p>
            <a:r>
              <a:rPr lang="en-US" dirty="0"/>
              <a:t>For example: </a:t>
            </a:r>
          </a:p>
          <a:p>
            <a:pPr lvl="1"/>
            <a:r>
              <a:rPr lang="en-US" dirty="0"/>
              <a:t>You configure a particular site to enable external sharing of that site, and later set a policy to turn off external sharing for all sites.</a:t>
            </a:r>
          </a:p>
          <a:p>
            <a:pPr lvl="2"/>
            <a:r>
              <a:rPr lang="en-US" dirty="0"/>
              <a:t>Consequently, users won't be able to share that site with external users, regardless of the site's own settings. </a:t>
            </a:r>
          </a:p>
          <a:p>
            <a:pPr lvl="1"/>
            <a:r>
              <a:rPr lang="en-US" dirty="0"/>
              <a:t>You later set the general policy for all sites to enable external sharing again.</a:t>
            </a:r>
          </a:p>
          <a:p>
            <a:pPr lvl="2"/>
            <a:r>
              <a:rPr lang="en-US" dirty="0"/>
              <a:t>Consequently, the individual setting for the one site will be in play again, and shared links will work again for that site.</a:t>
            </a:r>
          </a:p>
        </p:txBody>
      </p:sp>
    </p:spTree>
    <p:extLst>
      <p:ext uri="{BB962C8B-B14F-4D97-AF65-F5344CB8AC3E}">
        <p14:creationId xmlns:p14="http://schemas.microsoft.com/office/powerpoint/2010/main" val="4112181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908860-B7CF-A798-FA45-BA6A4A73B3B4}"/>
              </a:ext>
            </a:extLst>
          </p:cNvPr>
          <p:cNvSpPr>
            <a:spLocks noGrp="1"/>
          </p:cNvSpPr>
          <p:nvPr>
            <p:ph type="title"/>
          </p:nvPr>
        </p:nvSpPr>
        <p:spPr/>
        <p:txBody>
          <a:bodyPr/>
          <a:lstStyle/>
          <a:p>
            <a:r>
              <a:rPr lang="en-US" dirty="0"/>
              <a:t>Allow or Block Sharing by Domain</a:t>
            </a:r>
          </a:p>
        </p:txBody>
      </p:sp>
      <p:sp>
        <p:nvSpPr>
          <p:cNvPr id="3" name="Slide Number Placeholder 2">
            <a:extLst>
              <a:ext uri="{FF2B5EF4-FFF2-40B4-BE49-F238E27FC236}">
                <a16:creationId xmlns:a16="http://schemas.microsoft.com/office/drawing/2014/main" id="{D1D8567E-AEF4-6497-2F06-B6BE9E590971}"/>
              </a:ext>
            </a:extLst>
          </p:cNvPr>
          <p:cNvSpPr>
            <a:spLocks noGrp="1"/>
          </p:cNvSpPr>
          <p:nvPr>
            <p:ph type="sldNum" sz="quarter" idx="12"/>
          </p:nvPr>
        </p:nvSpPr>
        <p:spPr/>
        <p:txBody>
          <a:bodyPr/>
          <a:lstStyle/>
          <a:p>
            <a:fld id="{A8160BDD-7155-D744-B749-9730458604AD}" type="slidenum">
              <a:rPr lang="en-US" smtClean="0"/>
              <a:t>21</a:t>
            </a:fld>
            <a:endParaRPr lang="en-US" dirty="0"/>
          </a:p>
        </p:txBody>
      </p:sp>
      <p:pic>
        <p:nvPicPr>
          <p:cNvPr id="5" name="Picture 4">
            <a:extLst>
              <a:ext uri="{FF2B5EF4-FFF2-40B4-BE49-F238E27FC236}">
                <a16:creationId xmlns:a16="http://schemas.microsoft.com/office/drawing/2014/main" id="{A64CB093-C0E0-1E22-B45E-54526BCE0A2F}"/>
              </a:ext>
            </a:extLst>
          </p:cNvPr>
          <p:cNvPicPr>
            <a:picLocks noChangeAspect="1"/>
          </p:cNvPicPr>
          <p:nvPr/>
        </p:nvPicPr>
        <p:blipFill>
          <a:blip r:embed="rId2"/>
          <a:stretch>
            <a:fillRect/>
          </a:stretch>
        </p:blipFill>
        <p:spPr>
          <a:xfrm>
            <a:off x="2405916" y="1032128"/>
            <a:ext cx="7380167" cy="5326097"/>
          </a:xfrm>
          <a:prstGeom prst="rect">
            <a:avLst/>
          </a:prstGeom>
        </p:spPr>
      </p:pic>
    </p:spTree>
    <p:extLst>
      <p:ext uri="{BB962C8B-B14F-4D97-AF65-F5344CB8AC3E}">
        <p14:creationId xmlns:p14="http://schemas.microsoft.com/office/powerpoint/2010/main" val="34513107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908860-B7CF-A798-FA45-BA6A4A73B3B4}"/>
              </a:ext>
            </a:extLst>
          </p:cNvPr>
          <p:cNvSpPr>
            <a:spLocks noGrp="1"/>
          </p:cNvSpPr>
          <p:nvPr>
            <p:ph type="title"/>
          </p:nvPr>
        </p:nvSpPr>
        <p:spPr/>
        <p:txBody>
          <a:bodyPr/>
          <a:lstStyle/>
          <a:p>
            <a:r>
              <a:rPr lang="en-US" dirty="0"/>
              <a:t>Guest Access Expiration</a:t>
            </a:r>
          </a:p>
        </p:txBody>
      </p:sp>
      <p:sp>
        <p:nvSpPr>
          <p:cNvPr id="3" name="Slide Number Placeholder 2">
            <a:extLst>
              <a:ext uri="{FF2B5EF4-FFF2-40B4-BE49-F238E27FC236}">
                <a16:creationId xmlns:a16="http://schemas.microsoft.com/office/drawing/2014/main" id="{D1D8567E-AEF4-6497-2F06-B6BE9E590971}"/>
              </a:ext>
            </a:extLst>
          </p:cNvPr>
          <p:cNvSpPr>
            <a:spLocks noGrp="1"/>
          </p:cNvSpPr>
          <p:nvPr>
            <p:ph type="sldNum" sz="quarter" idx="12"/>
          </p:nvPr>
        </p:nvSpPr>
        <p:spPr/>
        <p:txBody>
          <a:bodyPr/>
          <a:lstStyle/>
          <a:p>
            <a:fld id="{A8160BDD-7155-D744-B749-9730458604AD}" type="slidenum">
              <a:rPr lang="en-US" smtClean="0"/>
              <a:t>22</a:t>
            </a:fld>
            <a:endParaRPr lang="en-US" dirty="0"/>
          </a:p>
        </p:txBody>
      </p:sp>
      <p:pic>
        <p:nvPicPr>
          <p:cNvPr id="4" name="Picture 3">
            <a:extLst>
              <a:ext uri="{FF2B5EF4-FFF2-40B4-BE49-F238E27FC236}">
                <a16:creationId xmlns:a16="http://schemas.microsoft.com/office/drawing/2014/main" id="{906394FA-5D1B-E3D9-BC6D-5A6C8C2EAD89}"/>
              </a:ext>
            </a:extLst>
          </p:cNvPr>
          <p:cNvPicPr>
            <a:picLocks noChangeAspect="1"/>
          </p:cNvPicPr>
          <p:nvPr/>
        </p:nvPicPr>
        <p:blipFill>
          <a:blip r:embed="rId2"/>
          <a:stretch>
            <a:fillRect/>
          </a:stretch>
        </p:blipFill>
        <p:spPr>
          <a:xfrm>
            <a:off x="3497489" y="2167392"/>
            <a:ext cx="5197022" cy="1997141"/>
          </a:xfrm>
          <a:prstGeom prst="rect">
            <a:avLst/>
          </a:prstGeom>
        </p:spPr>
      </p:pic>
      <p:sp>
        <p:nvSpPr>
          <p:cNvPr id="5" name="Rounded Rectangle 143">
            <a:extLst>
              <a:ext uri="{FF2B5EF4-FFF2-40B4-BE49-F238E27FC236}">
                <a16:creationId xmlns:a16="http://schemas.microsoft.com/office/drawing/2014/main" id="{2FE88977-0B9D-FC33-C1BD-B2FC444335D6}"/>
              </a:ext>
            </a:extLst>
          </p:cNvPr>
          <p:cNvSpPr/>
          <p:nvPr/>
        </p:nvSpPr>
        <p:spPr>
          <a:xfrm>
            <a:off x="3229905" y="1575331"/>
            <a:ext cx="5732190" cy="274638"/>
          </a:xfrm>
          <a:prstGeom prst="roundRect">
            <a:avLst/>
          </a:prstGeom>
          <a:solidFill>
            <a:srgbClr val="009DDC"/>
          </a:soli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300" b="1" i="0" u="none" strike="noStrike" kern="0" cap="none" spc="0" normalizeH="0" baseline="0" noProof="0" dirty="0">
                <a:ln>
                  <a:noFill/>
                </a:ln>
                <a:solidFill>
                  <a:srgbClr val="FFFFFF"/>
                </a:solidFill>
                <a:effectLst/>
                <a:uLnTx/>
                <a:uFillTx/>
                <a:latin typeface="Calibri"/>
                <a:ea typeface="+mn-ea"/>
                <a:cs typeface="Calibri"/>
              </a:rPr>
              <a:t>SharePoint Administrator sets expiration policy in SharePoint Admin Center.</a:t>
            </a:r>
          </a:p>
        </p:txBody>
      </p:sp>
    </p:spTree>
    <p:extLst>
      <p:ext uri="{BB962C8B-B14F-4D97-AF65-F5344CB8AC3E}">
        <p14:creationId xmlns:p14="http://schemas.microsoft.com/office/powerpoint/2010/main" val="14516754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908860-B7CF-A798-FA45-BA6A4A73B3B4}"/>
              </a:ext>
            </a:extLst>
          </p:cNvPr>
          <p:cNvSpPr>
            <a:spLocks noGrp="1"/>
          </p:cNvSpPr>
          <p:nvPr>
            <p:ph type="title"/>
          </p:nvPr>
        </p:nvSpPr>
        <p:spPr/>
        <p:txBody>
          <a:bodyPr/>
          <a:lstStyle/>
          <a:p>
            <a:r>
              <a:rPr lang="en-US" dirty="0"/>
              <a:t>Access Control Policies</a:t>
            </a:r>
          </a:p>
        </p:txBody>
      </p:sp>
      <p:sp>
        <p:nvSpPr>
          <p:cNvPr id="3" name="Slide Number Placeholder 2">
            <a:extLst>
              <a:ext uri="{FF2B5EF4-FFF2-40B4-BE49-F238E27FC236}">
                <a16:creationId xmlns:a16="http://schemas.microsoft.com/office/drawing/2014/main" id="{D1D8567E-AEF4-6497-2F06-B6BE9E590971}"/>
              </a:ext>
            </a:extLst>
          </p:cNvPr>
          <p:cNvSpPr>
            <a:spLocks noGrp="1"/>
          </p:cNvSpPr>
          <p:nvPr>
            <p:ph type="sldNum" sz="quarter" idx="12"/>
          </p:nvPr>
        </p:nvSpPr>
        <p:spPr/>
        <p:txBody>
          <a:bodyPr/>
          <a:lstStyle/>
          <a:p>
            <a:fld id="{A8160BDD-7155-D744-B749-9730458604AD}" type="slidenum">
              <a:rPr lang="en-US" smtClean="0"/>
              <a:t>23</a:t>
            </a:fld>
            <a:endParaRPr lang="en-US" dirty="0"/>
          </a:p>
        </p:txBody>
      </p:sp>
      <p:pic>
        <p:nvPicPr>
          <p:cNvPr id="6" name="Picture 5">
            <a:extLst>
              <a:ext uri="{FF2B5EF4-FFF2-40B4-BE49-F238E27FC236}">
                <a16:creationId xmlns:a16="http://schemas.microsoft.com/office/drawing/2014/main" id="{65C876E7-C340-2C4F-BBAD-7657F7639114}"/>
              </a:ext>
            </a:extLst>
          </p:cNvPr>
          <p:cNvPicPr>
            <a:picLocks noChangeAspect="1"/>
          </p:cNvPicPr>
          <p:nvPr/>
        </p:nvPicPr>
        <p:blipFill>
          <a:blip r:embed="rId2"/>
          <a:stretch>
            <a:fillRect/>
          </a:stretch>
        </p:blipFill>
        <p:spPr>
          <a:xfrm>
            <a:off x="1415848" y="1097743"/>
            <a:ext cx="9458358" cy="5347730"/>
          </a:xfrm>
          <a:prstGeom prst="rect">
            <a:avLst/>
          </a:prstGeom>
        </p:spPr>
      </p:pic>
    </p:spTree>
    <p:extLst>
      <p:ext uri="{BB962C8B-B14F-4D97-AF65-F5344CB8AC3E}">
        <p14:creationId xmlns:p14="http://schemas.microsoft.com/office/powerpoint/2010/main" val="15551372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908860-B7CF-A798-FA45-BA6A4A73B3B4}"/>
              </a:ext>
            </a:extLst>
          </p:cNvPr>
          <p:cNvSpPr>
            <a:spLocks noGrp="1"/>
          </p:cNvSpPr>
          <p:nvPr>
            <p:ph type="title"/>
          </p:nvPr>
        </p:nvSpPr>
        <p:spPr/>
        <p:txBody>
          <a:bodyPr/>
          <a:lstStyle/>
          <a:p>
            <a:r>
              <a:rPr lang="en-US" dirty="0"/>
              <a:t>Limit Access to Unmanaged Devices</a:t>
            </a:r>
          </a:p>
        </p:txBody>
      </p:sp>
      <p:sp>
        <p:nvSpPr>
          <p:cNvPr id="3" name="Slide Number Placeholder 2">
            <a:extLst>
              <a:ext uri="{FF2B5EF4-FFF2-40B4-BE49-F238E27FC236}">
                <a16:creationId xmlns:a16="http://schemas.microsoft.com/office/drawing/2014/main" id="{D1D8567E-AEF4-6497-2F06-B6BE9E590971}"/>
              </a:ext>
            </a:extLst>
          </p:cNvPr>
          <p:cNvSpPr>
            <a:spLocks noGrp="1"/>
          </p:cNvSpPr>
          <p:nvPr>
            <p:ph type="sldNum" sz="quarter" idx="12"/>
          </p:nvPr>
        </p:nvSpPr>
        <p:spPr/>
        <p:txBody>
          <a:bodyPr/>
          <a:lstStyle/>
          <a:p>
            <a:fld id="{A8160BDD-7155-D744-B749-9730458604AD}" type="slidenum">
              <a:rPr lang="en-US" smtClean="0"/>
              <a:t>24</a:t>
            </a:fld>
            <a:endParaRPr lang="en-US" dirty="0"/>
          </a:p>
        </p:txBody>
      </p:sp>
      <p:pic>
        <p:nvPicPr>
          <p:cNvPr id="5" name="Picture 4">
            <a:extLst>
              <a:ext uri="{FF2B5EF4-FFF2-40B4-BE49-F238E27FC236}">
                <a16:creationId xmlns:a16="http://schemas.microsoft.com/office/drawing/2014/main" id="{5DAB0875-7D5B-D0CD-7D9A-0B0E9164AAD4}"/>
              </a:ext>
            </a:extLst>
          </p:cNvPr>
          <p:cNvPicPr>
            <a:picLocks noChangeAspect="1"/>
          </p:cNvPicPr>
          <p:nvPr/>
        </p:nvPicPr>
        <p:blipFill>
          <a:blip r:embed="rId2"/>
          <a:stretch>
            <a:fillRect/>
          </a:stretch>
        </p:blipFill>
        <p:spPr>
          <a:xfrm>
            <a:off x="3590594" y="1521973"/>
            <a:ext cx="5010811" cy="3814054"/>
          </a:xfrm>
          <a:prstGeom prst="rect">
            <a:avLst/>
          </a:prstGeom>
        </p:spPr>
      </p:pic>
    </p:spTree>
    <p:extLst>
      <p:ext uri="{BB962C8B-B14F-4D97-AF65-F5344CB8AC3E}">
        <p14:creationId xmlns:p14="http://schemas.microsoft.com/office/powerpoint/2010/main" val="39669762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908860-B7CF-A798-FA45-BA6A4A73B3B4}"/>
              </a:ext>
            </a:extLst>
          </p:cNvPr>
          <p:cNvSpPr>
            <a:spLocks noGrp="1"/>
          </p:cNvSpPr>
          <p:nvPr>
            <p:ph type="title"/>
          </p:nvPr>
        </p:nvSpPr>
        <p:spPr/>
        <p:txBody>
          <a:bodyPr/>
          <a:lstStyle/>
          <a:p>
            <a:r>
              <a:rPr lang="en-US" dirty="0"/>
              <a:t>Log Users Out Automatically After a Timeout</a:t>
            </a:r>
          </a:p>
        </p:txBody>
      </p:sp>
      <p:sp>
        <p:nvSpPr>
          <p:cNvPr id="3" name="Slide Number Placeholder 2">
            <a:extLst>
              <a:ext uri="{FF2B5EF4-FFF2-40B4-BE49-F238E27FC236}">
                <a16:creationId xmlns:a16="http://schemas.microsoft.com/office/drawing/2014/main" id="{D1D8567E-AEF4-6497-2F06-B6BE9E590971}"/>
              </a:ext>
            </a:extLst>
          </p:cNvPr>
          <p:cNvSpPr>
            <a:spLocks noGrp="1"/>
          </p:cNvSpPr>
          <p:nvPr>
            <p:ph type="sldNum" sz="quarter" idx="12"/>
          </p:nvPr>
        </p:nvSpPr>
        <p:spPr/>
        <p:txBody>
          <a:bodyPr/>
          <a:lstStyle/>
          <a:p>
            <a:fld id="{A8160BDD-7155-D744-B749-9730458604AD}" type="slidenum">
              <a:rPr lang="en-US" smtClean="0"/>
              <a:t>25</a:t>
            </a:fld>
            <a:endParaRPr lang="en-US" dirty="0"/>
          </a:p>
        </p:txBody>
      </p:sp>
      <p:pic>
        <p:nvPicPr>
          <p:cNvPr id="5" name="Picture 4">
            <a:extLst>
              <a:ext uri="{FF2B5EF4-FFF2-40B4-BE49-F238E27FC236}">
                <a16:creationId xmlns:a16="http://schemas.microsoft.com/office/drawing/2014/main" id="{AFFCD9C3-6E16-68A2-C751-204900F33940}"/>
              </a:ext>
            </a:extLst>
          </p:cNvPr>
          <p:cNvPicPr>
            <a:picLocks noChangeAspect="1"/>
          </p:cNvPicPr>
          <p:nvPr/>
        </p:nvPicPr>
        <p:blipFill>
          <a:blip r:embed="rId2"/>
          <a:stretch>
            <a:fillRect/>
          </a:stretch>
        </p:blipFill>
        <p:spPr>
          <a:xfrm>
            <a:off x="3099243" y="1706838"/>
            <a:ext cx="5993513" cy="3444324"/>
          </a:xfrm>
          <a:prstGeom prst="rect">
            <a:avLst/>
          </a:prstGeom>
        </p:spPr>
      </p:pic>
    </p:spTree>
    <p:extLst>
      <p:ext uri="{BB962C8B-B14F-4D97-AF65-F5344CB8AC3E}">
        <p14:creationId xmlns:p14="http://schemas.microsoft.com/office/powerpoint/2010/main" val="19440437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908860-B7CF-A798-FA45-BA6A4A73B3B4}"/>
              </a:ext>
            </a:extLst>
          </p:cNvPr>
          <p:cNvSpPr>
            <a:spLocks noGrp="1"/>
          </p:cNvSpPr>
          <p:nvPr>
            <p:ph type="title"/>
          </p:nvPr>
        </p:nvSpPr>
        <p:spPr/>
        <p:txBody>
          <a:bodyPr/>
          <a:lstStyle/>
          <a:p>
            <a:r>
              <a:rPr lang="en-US" dirty="0"/>
              <a:t>Limit Access to Sites by Network Location</a:t>
            </a:r>
          </a:p>
        </p:txBody>
      </p:sp>
      <p:sp>
        <p:nvSpPr>
          <p:cNvPr id="3" name="Slide Number Placeholder 2">
            <a:extLst>
              <a:ext uri="{FF2B5EF4-FFF2-40B4-BE49-F238E27FC236}">
                <a16:creationId xmlns:a16="http://schemas.microsoft.com/office/drawing/2014/main" id="{D1D8567E-AEF4-6497-2F06-B6BE9E590971}"/>
              </a:ext>
            </a:extLst>
          </p:cNvPr>
          <p:cNvSpPr>
            <a:spLocks noGrp="1"/>
          </p:cNvSpPr>
          <p:nvPr>
            <p:ph type="sldNum" sz="quarter" idx="12"/>
          </p:nvPr>
        </p:nvSpPr>
        <p:spPr/>
        <p:txBody>
          <a:bodyPr/>
          <a:lstStyle/>
          <a:p>
            <a:fld id="{A8160BDD-7155-D744-B749-9730458604AD}" type="slidenum">
              <a:rPr lang="en-US" smtClean="0"/>
              <a:t>26</a:t>
            </a:fld>
            <a:endParaRPr lang="en-US" dirty="0"/>
          </a:p>
        </p:txBody>
      </p:sp>
      <p:pic>
        <p:nvPicPr>
          <p:cNvPr id="5" name="Picture 4">
            <a:extLst>
              <a:ext uri="{FF2B5EF4-FFF2-40B4-BE49-F238E27FC236}">
                <a16:creationId xmlns:a16="http://schemas.microsoft.com/office/drawing/2014/main" id="{09CF8382-46AF-0FF1-7610-CFFD1C3B65A6}"/>
              </a:ext>
            </a:extLst>
          </p:cNvPr>
          <p:cNvPicPr>
            <a:picLocks noChangeAspect="1"/>
          </p:cNvPicPr>
          <p:nvPr/>
        </p:nvPicPr>
        <p:blipFill>
          <a:blip r:embed="rId2"/>
          <a:stretch>
            <a:fillRect/>
          </a:stretch>
        </p:blipFill>
        <p:spPr>
          <a:xfrm>
            <a:off x="3104108" y="1165447"/>
            <a:ext cx="5983784" cy="5059459"/>
          </a:xfrm>
          <a:prstGeom prst="rect">
            <a:avLst/>
          </a:prstGeom>
        </p:spPr>
      </p:pic>
    </p:spTree>
    <p:extLst>
      <p:ext uri="{BB962C8B-B14F-4D97-AF65-F5344CB8AC3E}">
        <p14:creationId xmlns:p14="http://schemas.microsoft.com/office/powerpoint/2010/main" val="14658163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908860-B7CF-A798-FA45-BA6A4A73B3B4}"/>
              </a:ext>
            </a:extLst>
          </p:cNvPr>
          <p:cNvSpPr>
            <a:spLocks noGrp="1"/>
          </p:cNvSpPr>
          <p:nvPr>
            <p:ph type="title"/>
          </p:nvPr>
        </p:nvSpPr>
        <p:spPr/>
        <p:txBody>
          <a:bodyPr/>
          <a:lstStyle/>
          <a:p>
            <a:r>
              <a:rPr lang="en-US" dirty="0"/>
              <a:t>Block Apps That Don't Use Modern Authentication</a:t>
            </a:r>
          </a:p>
        </p:txBody>
      </p:sp>
      <p:sp>
        <p:nvSpPr>
          <p:cNvPr id="3" name="Slide Number Placeholder 2">
            <a:extLst>
              <a:ext uri="{FF2B5EF4-FFF2-40B4-BE49-F238E27FC236}">
                <a16:creationId xmlns:a16="http://schemas.microsoft.com/office/drawing/2014/main" id="{D1D8567E-AEF4-6497-2F06-B6BE9E590971}"/>
              </a:ext>
            </a:extLst>
          </p:cNvPr>
          <p:cNvSpPr>
            <a:spLocks noGrp="1"/>
          </p:cNvSpPr>
          <p:nvPr>
            <p:ph type="sldNum" sz="quarter" idx="12"/>
          </p:nvPr>
        </p:nvSpPr>
        <p:spPr/>
        <p:txBody>
          <a:bodyPr/>
          <a:lstStyle/>
          <a:p>
            <a:fld id="{A8160BDD-7155-D744-B749-9730458604AD}" type="slidenum">
              <a:rPr lang="en-US" smtClean="0"/>
              <a:t>27</a:t>
            </a:fld>
            <a:endParaRPr lang="en-US" dirty="0"/>
          </a:p>
        </p:txBody>
      </p:sp>
      <p:pic>
        <p:nvPicPr>
          <p:cNvPr id="5" name="Picture 4">
            <a:extLst>
              <a:ext uri="{FF2B5EF4-FFF2-40B4-BE49-F238E27FC236}">
                <a16:creationId xmlns:a16="http://schemas.microsoft.com/office/drawing/2014/main" id="{8C6E9115-CAB0-61D2-0FED-7BC746344E84}"/>
              </a:ext>
            </a:extLst>
          </p:cNvPr>
          <p:cNvPicPr>
            <a:picLocks noChangeAspect="1"/>
          </p:cNvPicPr>
          <p:nvPr/>
        </p:nvPicPr>
        <p:blipFill>
          <a:blip r:embed="rId2"/>
          <a:stretch>
            <a:fillRect/>
          </a:stretch>
        </p:blipFill>
        <p:spPr>
          <a:xfrm>
            <a:off x="3323027" y="2100892"/>
            <a:ext cx="5545946" cy="2656216"/>
          </a:xfrm>
          <a:prstGeom prst="rect">
            <a:avLst/>
          </a:prstGeom>
        </p:spPr>
      </p:pic>
    </p:spTree>
    <p:extLst>
      <p:ext uri="{BB962C8B-B14F-4D97-AF65-F5344CB8AC3E}">
        <p14:creationId xmlns:p14="http://schemas.microsoft.com/office/powerpoint/2010/main" val="42514433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227E12C-189A-7271-1B96-9DE313AAC121}"/>
              </a:ext>
            </a:extLst>
          </p:cNvPr>
          <p:cNvSpPr>
            <a:spLocks noGrp="1"/>
          </p:cNvSpPr>
          <p:nvPr>
            <p:ph type="sldNum" sz="quarter" idx="12"/>
          </p:nvPr>
        </p:nvSpPr>
        <p:spPr/>
        <p:txBody>
          <a:bodyPr/>
          <a:lstStyle/>
          <a:p>
            <a:fld id="{A8160BDD-7155-D744-B749-9730458604AD}" type="slidenum">
              <a:rPr lang="en-US" smtClean="0"/>
              <a:t>28</a:t>
            </a:fld>
            <a:endParaRPr lang="en-US" dirty="0"/>
          </a:p>
        </p:txBody>
      </p:sp>
      <p:sp>
        <p:nvSpPr>
          <p:cNvPr id="2" name="Title 1">
            <a:extLst>
              <a:ext uri="{FF2B5EF4-FFF2-40B4-BE49-F238E27FC236}">
                <a16:creationId xmlns:a16="http://schemas.microsoft.com/office/drawing/2014/main" id="{C1C94ACF-4594-1649-496F-79C48263E8DF}"/>
              </a:ext>
            </a:extLst>
          </p:cNvPr>
          <p:cNvSpPr>
            <a:spLocks noGrp="1"/>
          </p:cNvSpPr>
          <p:nvPr>
            <p:ph type="title"/>
          </p:nvPr>
        </p:nvSpPr>
        <p:spPr/>
        <p:txBody>
          <a:bodyPr/>
          <a:lstStyle/>
          <a:p>
            <a:r>
              <a:rPr lang="en-US" dirty="0"/>
              <a:t>The Importance of Training Users</a:t>
            </a:r>
          </a:p>
        </p:txBody>
      </p:sp>
      <p:sp>
        <p:nvSpPr>
          <p:cNvPr id="4" name="Text Placeholder 3">
            <a:extLst>
              <a:ext uri="{FF2B5EF4-FFF2-40B4-BE49-F238E27FC236}">
                <a16:creationId xmlns:a16="http://schemas.microsoft.com/office/drawing/2014/main" id="{83CAF569-DADC-9A32-87E3-A062AAA9D092}"/>
              </a:ext>
            </a:extLst>
          </p:cNvPr>
          <p:cNvSpPr>
            <a:spLocks noGrp="1"/>
          </p:cNvSpPr>
          <p:nvPr>
            <p:ph type="body" sz="quarter" idx="13"/>
          </p:nvPr>
        </p:nvSpPr>
        <p:spPr>
          <a:xfrm>
            <a:off x="336884" y="1171074"/>
            <a:ext cx="8757228" cy="5149515"/>
          </a:xfrm>
        </p:spPr>
        <p:txBody>
          <a:bodyPr/>
          <a:lstStyle/>
          <a:p>
            <a:r>
              <a:rPr lang="en-US" dirty="0"/>
              <a:t>Organizations use SharePoint for many different purposes, such as:</a:t>
            </a:r>
          </a:p>
          <a:p>
            <a:pPr lvl="1"/>
            <a:r>
              <a:rPr lang="en-US" dirty="0"/>
              <a:t>Document management</a:t>
            </a:r>
          </a:p>
          <a:p>
            <a:pPr lvl="1"/>
            <a:r>
              <a:rPr lang="en-US" dirty="0"/>
              <a:t>Content management</a:t>
            </a:r>
          </a:p>
          <a:p>
            <a:pPr lvl="1"/>
            <a:r>
              <a:rPr lang="en-US" dirty="0"/>
              <a:t>Project management</a:t>
            </a:r>
          </a:p>
          <a:p>
            <a:pPr lvl="1"/>
            <a:r>
              <a:rPr lang="en-US" dirty="0"/>
              <a:t>Knowledge management </a:t>
            </a:r>
          </a:p>
          <a:p>
            <a:r>
              <a:rPr lang="en-US" dirty="0"/>
              <a:t>When the systems make it easy to share, users may assume sharing is acceptable or even encouraged. </a:t>
            </a:r>
          </a:p>
          <a:p>
            <a:r>
              <a:rPr lang="en-US" dirty="0"/>
              <a:t>There may be situations where you need to discourage external sharing.</a:t>
            </a:r>
          </a:p>
          <a:p>
            <a:r>
              <a:rPr lang="en-US" dirty="0"/>
              <a:t>SharePoint provides some controls that you can configure to tighten up security a bit.</a:t>
            </a:r>
          </a:p>
          <a:p>
            <a:pPr lvl="1"/>
            <a:r>
              <a:rPr lang="en-US" dirty="0"/>
              <a:t>But in practice, locking down SharePoint makes it only slightly harder for users to share.</a:t>
            </a:r>
          </a:p>
          <a:p>
            <a:pPr lvl="1"/>
            <a:r>
              <a:rPr lang="en-US" dirty="0"/>
              <a:t>Users find ways to share documents with external users, such as email, Dropbox, or Google Drive.</a:t>
            </a:r>
          </a:p>
          <a:p>
            <a:r>
              <a:rPr lang="en-US" dirty="0"/>
              <a:t>Any security controls that you place on SharePoint should be done in addition to training users on appropriate practices.</a:t>
            </a:r>
          </a:p>
        </p:txBody>
      </p:sp>
    </p:spTree>
    <p:extLst>
      <p:ext uri="{BB962C8B-B14F-4D97-AF65-F5344CB8AC3E}">
        <p14:creationId xmlns:p14="http://schemas.microsoft.com/office/powerpoint/2010/main" val="18392025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24D9F10-49EE-2B56-3326-314D588FABF9}"/>
              </a:ext>
            </a:extLst>
          </p:cNvPr>
          <p:cNvSpPr>
            <a:spLocks noGrp="1"/>
          </p:cNvSpPr>
          <p:nvPr>
            <p:ph type="sldNum" sz="quarter" idx="12"/>
          </p:nvPr>
        </p:nvSpPr>
        <p:spPr/>
        <p:txBody>
          <a:bodyPr/>
          <a:lstStyle/>
          <a:p>
            <a:fld id="{A8160BDD-7155-D744-B749-9730458604AD}" type="slidenum">
              <a:rPr lang="en-US" smtClean="0"/>
              <a:pPr/>
              <a:t>29</a:t>
            </a:fld>
            <a:endParaRPr lang="en-US" dirty="0"/>
          </a:p>
        </p:txBody>
      </p:sp>
      <p:sp>
        <p:nvSpPr>
          <p:cNvPr id="5" name="Title 4">
            <a:extLst>
              <a:ext uri="{FF2B5EF4-FFF2-40B4-BE49-F238E27FC236}">
                <a16:creationId xmlns:a16="http://schemas.microsoft.com/office/drawing/2014/main" id="{E81BE064-A7AD-ECF1-9621-2EC23AC26F20}"/>
              </a:ext>
            </a:extLst>
          </p:cNvPr>
          <p:cNvSpPr>
            <a:spLocks noGrp="1"/>
          </p:cNvSpPr>
          <p:nvPr>
            <p:ph type="title"/>
          </p:nvPr>
        </p:nvSpPr>
        <p:spPr/>
        <p:txBody>
          <a:bodyPr/>
          <a:lstStyle/>
          <a:p>
            <a:r>
              <a:rPr lang="en-US" dirty="0"/>
              <a:t>Activity: Examining Sharing Policies</a:t>
            </a:r>
          </a:p>
        </p:txBody>
      </p:sp>
      <p:sp>
        <p:nvSpPr>
          <p:cNvPr id="6" name="Text Placeholder 5">
            <a:extLst>
              <a:ext uri="{FF2B5EF4-FFF2-40B4-BE49-F238E27FC236}">
                <a16:creationId xmlns:a16="http://schemas.microsoft.com/office/drawing/2014/main" id="{B34B37A7-D770-5630-9ECC-29B65278D9D0}"/>
              </a:ext>
            </a:extLst>
          </p:cNvPr>
          <p:cNvSpPr>
            <a:spLocks noGrp="1"/>
          </p:cNvSpPr>
          <p:nvPr>
            <p:ph type="body" sz="quarter" idx="13"/>
          </p:nvPr>
        </p:nvSpPr>
        <p:spPr/>
        <p:txBody>
          <a:bodyPr/>
          <a:lstStyle/>
          <a:p>
            <a:r>
              <a:rPr lang="en-US" dirty="0"/>
              <a:t>As a site owner for several of Develetech's SharePoint sites, you:</a:t>
            </a:r>
          </a:p>
          <a:p>
            <a:pPr lvl="1"/>
            <a:r>
              <a:rPr lang="en-US" dirty="0"/>
              <a:t>Are concerned about potential security risks involving the sites you are responsible for.</a:t>
            </a:r>
          </a:p>
          <a:p>
            <a:pPr lvl="1"/>
            <a:r>
              <a:rPr lang="en-US" dirty="0"/>
              <a:t>Would like to improve security in regard to the following situations.</a:t>
            </a:r>
            <a:br>
              <a:rPr lang="en-US" dirty="0"/>
            </a:br>
            <a:endParaRPr lang="en-US" dirty="0"/>
          </a:p>
          <a:p>
            <a:pPr marL="685800" lvl="2" indent="-228600">
              <a:buFont typeface="+mj-lt"/>
              <a:buAutoNum type="arabicPeriod"/>
            </a:pPr>
            <a:r>
              <a:rPr lang="en-US" dirty="0"/>
              <a:t>Sharing Files with a Partner Company</a:t>
            </a:r>
          </a:p>
          <a:p>
            <a:pPr lvl="3"/>
            <a:r>
              <a:rPr lang="en-US" dirty="0"/>
              <a:t>Partner company has a few users that Develetech frequently needs to share files and other resources with.</a:t>
            </a:r>
          </a:p>
          <a:p>
            <a:pPr lvl="3"/>
            <a:r>
              <a:rPr lang="en-US" dirty="0"/>
              <a:t>Develetech employees access these resources through SharePoint.</a:t>
            </a:r>
          </a:p>
          <a:p>
            <a:pPr lvl="3"/>
            <a:r>
              <a:rPr lang="en-US" dirty="0"/>
              <a:t>Develetech would like to share these resources with these external users.</a:t>
            </a:r>
            <a:br>
              <a:rPr lang="en-US" dirty="0"/>
            </a:br>
            <a:endParaRPr lang="en-US" dirty="0"/>
          </a:p>
          <a:p>
            <a:pPr marL="685800" lvl="2" indent="-228600">
              <a:buFont typeface="+mj-lt"/>
              <a:buAutoNum type="arabicPeriod"/>
            </a:pPr>
            <a:r>
              <a:rPr lang="en-US" dirty="0"/>
              <a:t>Users Not Signing Out When Leaving Their Desk</a:t>
            </a:r>
          </a:p>
          <a:p>
            <a:pPr lvl="3"/>
            <a:r>
              <a:rPr lang="en-US" dirty="0"/>
              <a:t>Some Develetech users leave SharePoint sites open on their computers when they walk away for meetings or breaks.</a:t>
            </a:r>
          </a:p>
          <a:p>
            <a:pPr lvl="3"/>
            <a:r>
              <a:rPr lang="en-US" dirty="0"/>
              <a:t>As the site owner for some of these sites, you know that they contain sensitive content.</a:t>
            </a:r>
          </a:p>
          <a:p>
            <a:pPr lvl="3"/>
            <a:r>
              <a:rPr lang="en-US" dirty="0"/>
              <a:t>You are concerned about the security risks presented by this behavior.</a:t>
            </a:r>
          </a:p>
          <a:p>
            <a:endParaRPr lang="en-US" dirty="0"/>
          </a:p>
          <a:p>
            <a:pPr marL="0" indent="0">
              <a:buNone/>
            </a:pPr>
            <a:r>
              <a:rPr lang="en-US" dirty="0"/>
              <a:t>You have asked the SharePoint Administrator to review security settings in the SharePoint Admin Center </a:t>
            </a:r>
            <a:br>
              <a:rPr lang="en-US" dirty="0"/>
            </a:br>
            <a:r>
              <a:rPr lang="en-US" dirty="0"/>
              <a:t>with you to see if there might be a way to address these concerns.</a:t>
            </a:r>
          </a:p>
          <a:p>
            <a:endParaRPr lang="en-US" dirty="0"/>
          </a:p>
        </p:txBody>
      </p:sp>
    </p:spTree>
    <p:extLst>
      <p:ext uri="{BB962C8B-B14F-4D97-AF65-F5344CB8AC3E}">
        <p14:creationId xmlns:p14="http://schemas.microsoft.com/office/powerpoint/2010/main" val="12089999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195C4148-9CC8-69CF-9585-BF13AE21D053}"/>
              </a:ext>
            </a:extLst>
          </p:cNvPr>
          <p:cNvSpPr/>
          <p:nvPr/>
        </p:nvSpPr>
        <p:spPr>
          <a:xfrm>
            <a:off x="6845331" y="3599423"/>
            <a:ext cx="4731807" cy="2520364"/>
          </a:xfrm>
          <a:custGeom>
            <a:avLst/>
            <a:gdLst>
              <a:gd name="connsiteX0" fmla="*/ 2345721 w 4731807"/>
              <a:gd name="connsiteY0" fmla="*/ 0 h 2520364"/>
              <a:gd name="connsiteX1" fmla="*/ 3605903 w 4731807"/>
              <a:gd name="connsiteY1" fmla="*/ 1260182 h 2520364"/>
              <a:gd name="connsiteX2" fmla="*/ 3605263 w 4731807"/>
              <a:gd name="connsiteY2" fmla="*/ 1266532 h 2520364"/>
              <a:gd name="connsiteX3" fmla="*/ 4595614 w 4731807"/>
              <a:gd name="connsiteY3" fmla="*/ 1266532 h 2520364"/>
              <a:gd name="connsiteX4" fmla="*/ 4731807 w 4731807"/>
              <a:gd name="connsiteY4" fmla="*/ 1402725 h 2520364"/>
              <a:gd name="connsiteX5" fmla="*/ 4731807 w 4731807"/>
              <a:gd name="connsiteY5" fmla="*/ 1947480 h 2520364"/>
              <a:gd name="connsiteX6" fmla="*/ 4595614 w 4731807"/>
              <a:gd name="connsiteY6" fmla="*/ 2083673 h 2520364"/>
              <a:gd name="connsiteX7" fmla="*/ 3298236 w 4731807"/>
              <a:gd name="connsiteY7" fmla="*/ 2083673 h 2520364"/>
              <a:gd name="connsiteX8" fmla="*/ 3236804 w 4731807"/>
              <a:gd name="connsiteY8" fmla="*/ 2151265 h 2520364"/>
              <a:gd name="connsiteX9" fmla="*/ 2345721 w 4731807"/>
              <a:gd name="connsiteY9" fmla="*/ 2520364 h 2520364"/>
              <a:gd name="connsiteX10" fmla="*/ 1454638 w 4731807"/>
              <a:gd name="connsiteY10" fmla="*/ 2151265 h 2520364"/>
              <a:gd name="connsiteX11" fmla="*/ 1393206 w 4731807"/>
              <a:gd name="connsiteY11" fmla="*/ 2083673 h 2520364"/>
              <a:gd name="connsiteX12" fmla="*/ 136193 w 4731807"/>
              <a:gd name="connsiteY12" fmla="*/ 2083673 h 2520364"/>
              <a:gd name="connsiteX13" fmla="*/ 0 w 4731807"/>
              <a:gd name="connsiteY13" fmla="*/ 1947480 h 2520364"/>
              <a:gd name="connsiteX14" fmla="*/ 0 w 4731807"/>
              <a:gd name="connsiteY14" fmla="*/ 1402725 h 2520364"/>
              <a:gd name="connsiteX15" fmla="*/ 136193 w 4731807"/>
              <a:gd name="connsiteY15" fmla="*/ 1266532 h 2520364"/>
              <a:gd name="connsiteX16" fmla="*/ 1086179 w 4731807"/>
              <a:gd name="connsiteY16" fmla="*/ 1266532 h 2520364"/>
              <a:gd name="connsiteX17" fmla="*/ 1085539 w 4731807"/>
              <a:gd name="connsiteY17" fmla="*/ 1260182 h 2520364"/>
              <a:gd name="connsiteX18" fmla="*/ 2345721 w 4731807"/>
              <a:gd name="connsiteY18" fmla="*/ 0 h 2520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1807" h="2520364">
                <a:moveTo>
                  <a:pt x="2345721" y="0"/>
                </a:moveTo>
                <a:cubicBezTo>
                  <a:pt x="3041700" y="0"/>
                  <a:pt x="3605903" y="564203"/>
                  <a:pt x="3605903" y="1260182"/>
                </a:cubicBezTo>
                <a:lnTo>
                  <a:pt x="3605263" y="1266532"/>
                </a:lnTo>
                <a:lnTo>
                  <a:pt x="4595614" y="1266532"/>
                </a:lnTo>
                <a:cubicBezTo>
                  <a:pt x="4670831" y="1266532"/>
                  <a:pt x="4731807" y="1327508"/>
                  <a:pt x="4731807" y="1402725"/>
                </a:cubicBezTo>
                <a:lnTo>
                  <a:pt x="4731807" y="1947480"/>
                </a:lnTo>
                <a:cubicBezTo>
                  <a:pt x="4731807" y="2022697"/>
                  <a:pt x="4670831" y="2083673"/>
                  <a:pt x="4595614" y="2083673"/>
                </a:cubicBezTo>
                <a:lnTo>
                  <a:pt x="3298236" y="2083673"/>
                </a:lnTo>
                <a:lnTo>
                  <a:pt x="3236804" y="2151265"/>
                </a:lnTo>
                <a:cubicBezTo>
                  <a:pt x="3008756" y="2379314"/>
                  <a:pt x="2693711" y="2520364"/>
                  <a:pt x="2345721" y="2520364"/>
                </a:cubicBezTo>
                <a:cubicBezTo>
                  <a:pt x="1997732" y="2520364"/>
                  <a:pt x="1682686" y="2379314"/>
                  <a:pt x="1454638" y="2151265"/>
                </a:cubicBezTo>
                <a:lnTo>
                  <a:pt x="1393206" y="2083673"/>
                </a:lnTo>
                <a:lnTo>
                  <a:pt x="136193" y="2083673"/>
                </a:lnTo>
                <a:cubicBezTo>
                  <a:pt x="60976" y="2083673"/>
                  <a:pt x="0" y="2022697"/>
                  <a:pt x="0" y="1947480"/>
                </a:cubicBezTo>
                <a:lnTo>
                  <a:pt x="0" y="1402725"/>
                </a:lnTo>
                <a:cubicBezTo>
                  <a:pt x="0" y="1327508"/>
                  <a:pt x="60976" y="1266532"/>
                  <a:pt x="136193" y="1266532"/>
                </a:cubicBezTo>
                <a:lnTo>
                  <a:pt x="1086179" y="1266532"/>
                </a:lnTo>
                <a:lnTo>
                  <a:pt x="1085539" y="1260182"/>
                </a:lnTo>
                <a:cubicBezTo>
                  <a:pt x="1085539" y="564203"/>
                  <a:pt x="1649742" y="0"/>
                  <a:pt x="2345721" y="0"/>
                </a:cubicBezTo>
                <a:close/>
              </a:path>
            </a:pathLst>
          </a:custGeom>
          <a:gradFill>
            <a:gsLst>
              <a:gs pos="53000">
                <a:schemeClr val="bg1">
                  <a:lumMod val="85000"/>
                </a:schemeClr>
              </a:gs>
              <a:gs pos="0">
                <a:schemeClr val="bg1">
                  <a:lumMod val="75000"/>
                </a:schemeClr>
              </a:gs>
              <a:gs pos="100000">
                <a:schemeClr val="bg1">
                  <a:lumMod val="75000"/>
                </a:schemeClr>
              </a:gs>
            </a:gsLst>
            <a:lin ang="2700000" scaled="0"/>
          </a:gradFill>
          <a:ln w="28575" cap="flat" cmpd="sng" algn="ctr">
            <a:noFill/>
            <a:prstDash val="solid"/>
          </a:ln>
          <a:effectLst>
            <a:outerShdw blurRad="177800" dist="38100" dir="2340000" algn="tl" rotWithShape="0">
              <a:prstClr val="black">
                <a:alpha val="40000"/>
              </a:prstClr>
            </a:outerShdw>
          </a:effectLst>
          <a:scene3d>
            <a:camera prst="orthographicFront"/>
            <a:lightRig rig="threePt" dir="t"/>
          </a:scene3d>
          <a:sp3d>
            <a:bevelT/>
          </a:sp3d>
        </p:spPr>
        <p:txBody>
          <a:bodyPr wrap="square" rtlCol="0" anchor="ctr">
            <a:noAutofit/>
          </a:bodyPr>
          <a:lstStyle/>
          <a:p>
            <a:pPr algn="ctr" defTabSz="914400"/>
            <a:endParaRPr lang="en-US" sz="1100" b="1" kern="0" dirty="0">
              <a:solidFill>
                <a:srgbClr val="FF0000"/>
              </a:solidFill>
              <a:latin typeface="Arial"/>
            </a:endParaRPr>
          </a:p>
        </p:txBody>
      </p:sp>
      <p:sp>
        <p:nvSpPr>
          <p:cNvPr id="2" name="Slide Number Placeholder 1">
            <a:extLst>
              <a:ext uri="{FF2B5EF4-FFF2-40B4-BE49-F238E27FC236}">
                <a16:creationId xmlns:a16="http://schemas.microsoft.com/office/drawing/2014/main" id="{5DC7C519-A0C5-6F06-45AD-BE84C81B4B8D}"/>
              </a:ext>
            </a:extLst>
          </p:cNvPr>
          <p:cNvSpPr>
            <a:spLocks noGrp="1"/>
          </p:cNvSpPr>
          <p:nvPr>
            <p:ph type="sldNum" sz="quarter" idx="12"/>
          </p:nvPr>
        </p:nvSpPr>
        <p:spPr/>
        <p:txBody>
          <a:bodyPr/>
          <a:lstStyle/>
          <a:p>
            <a:fld id="{A8160BDD-7155-D744-B749-9730458604AD}" type="slidenum">
              <a:rPr lang="en-US" smtClean="0"/>
              <a:pPr/>
              <a:t>3</a:t>
            </a:fld>
            <a:endParaRPr lang="en-US" dirty="0"/>
          </a:p>
        </p:txBody>
      </p:sp>
      <p:sp>
        <p:nvSpPr>
          <p:cNvPr id="3" name="Title 2">
            <a:extLst>
              <a:ext uri="{FF2B5EF4-FFF2-40B4-BE49-F238E27FC236}">
                <a16:creationId xmlns:a16="http://schemas.microsoft.com/office/drawing/2014/main" id="{89E7FA5D-0798-7B27-C349-0BB58FDAD4E3}"/>
              </a:ext>
            </a:extLst>
          </p:cNvPr>
          <p:cNvSpPr>
            <a:spLocks noGrp="1"/>
          </p:cNvSpPr>
          <p:nvPr>
            <p:ph type="title"/>
          </p:nvPr>
        </p:nvSpPr>
        <p:spPr/>
        <p:txBody>
          <a:bodyPr/>
          <a:lstStyle/>
          <a:p>
            <a:r>
              <a:rPr lang="en-US" dirty="0"/>
              <a:t>Security Hardening</a:t>
            </a:r>
          </a:p>
        </p:txBody>
      </p:sp>
      <p:sp>
        <p:nvSpPr>
          <p:cNvPr id="4" name="Text Placeholder 3">
            <a:extLst>
              <a:ext uri="{FF2B5EF4-FFF2-40B4-BE49-F238E27FC236}">
                <a16:creationId xmlns:a16="http://schemas.microsoft.com/office/drawing/2014/main" id="{F3CBAED5-D38A-4962-801E-4EF27F46DFAE}"/>
              </a:ext>
            </a:extLst>
          </p:cNvPr>
          <p:cNvSpPr>
            <a:spLocks noGrp="1"/>
          </p:cNvSpPr>
          <p:nvPr>
            <p:ph type="body" sz="quarter" idx="13"/>
          </p:nvPr>
        </p:nvSpPr>
        <p:spPr>
          <a:xfrm>
            <a:off x="363304" y="2094374"/>
            <a:ext cx="7797258" cy="1919990"/>
          </a:xfrm>
        </p:spPr>
        <p:txBody>
          <a:bodyPr/>
          <a:lstStyle/>
          <a:p>
            <a:r>
              <a:rPr lang="en-US" dirty="0"/>
              <a:t>The most secure system would be so well protected that nobody can access it. </a:t>
            </a:r>
          </a:p>
          <a:p>
            <a:r>
              <a:rPr lang="en-US" dirty="0"/>
              <a:t>But valid users require sufficient access to get their work done.</a:t>
            </a:r>
          </a:p>
          <a:p>
            <a:r>
              <a:rPr lang="en-US" dirty="0"/>
              <a:t>Clearly there are tradeoffs between giving valid users enough access to get their work done while preventing access by those who would cause harm.</a:t>
            </a:r>
          </a:p>
        </p:txBody>
      </p:sp>
      <p:grpSp>
        <p:nvGrpSpPr>
          <p:cNvPr id="9" name="Group 8">
            <a:extLst>
              <a:ext uri="{FF2B5EF4-FFF2-40B4-BE49-F238E27FC236}">
                <a16:creationId xmlns:a16="http://schemas.microsoft.com/office/drawing/2014/main" id="{0C15F042-C599-E7F0-D5D7-CA2CB205FEEF}"/>
              </a:ext>
            </a:extLst>
          </p:cNvPr>
          <p:cNvGrpSpPr/>
          <p:nvPr/>
        </p:nvGrpSpPr>
        <p:grpSpPr>
          <a:xfrm>
            <a:off x="6937017" y="3870690"/>
            <a:ext cx="4516089" cy="2162133"/>
            <a:chOff x="3983588" y="655481"/>
            <a:chExt cx="4516089" cy="2162133"/>
          </a:xfrm>
        </p:grpSpPr>
        <p:pic>
          <p:nvPicPr>
            <p:cNvPr id="11" name="Picture 4" descr="https://pixabay.com/static/uploads/photo/2014/04/08/15/58/knob-319323_640.png">
              <a:extLst>
                <a:ext uri="{FF2B5EF4-FFF2-40B4-BE49-F238E27FC236}">
                  <a16:creationId xmlns:a16="http://schemas.microsoft.com/office/drawing/2014/main" id="{CA0926B9-42F0-3AEC-097E-06ED1D1C44B7}"/>
                </a:ext>
              </a:extLst>
            </p:cNvPr>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5484924" y="891774"/>
              <a:ext cx="1520364" cy="1339821"/>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a:extLst>
                <a:ext uri="{FF2B5EF4-FFF2-40B4-BE49-F238E27FC236}">
                  <a16:creationId xmlns:a16="http://schemas.microsoft.com/office/drawing/2014/main" id="{E5BDF798-FD25-C869-5C79-072C13799BBB}"/>
                </a:ext>
              </a:extLst>
            </p:cNvPr>
            <p:cNvSpPr/>
            <p:nvPr/>
          </p:nvSpPr>
          <p:spPr>
            <a:xfrm>
              <a:off x="3983588" y="1745451"/>
              <a:ext cx="1051962" cy="646331"/>
            </a:xfrm>
            <a:prstGeom prst="rect">
              <a:avLst/>
            </a:prstGeom>
            <a:noFill/>
            <a:ln>
              <a:noFill/>
            </a:ln>
          </p:spPr>
          <p:txBody>
            <a:bodyPr wrap="square">
              <a:spAutoFit/>
            </a:bodyPr>
            <a:lstStyle/>
            <a:p>
              <a:pPr algn="ctr"/>
              <a:r>
                <a:rPr lang="en-US" sz="1200" b="1" dirty="0">
                  <a:solidFill>
                    <a:schemeClr val="tx1">
                      <a:alpha val="56000"/>
                    </a:schemeClr>
                  </a:solidFill>
                </a:rPr>
                <a:t>LOCK DOWN</a:t>
              </a:r>
              <a:br>
                <a:rPr lang="en-US" sz="1200" b="1" dirty="0">
                  <a:solidFill>
                    <a:schemeClr val="tx1">
                      <a:alpha val="56000"/>
                    </a:schemeClr>
                  </a:solidFill>
                </a:rPr>
              </a:br>
              <a:r>
                <a:rPr lang="en-US" sz="1200" b="1" dirty="0">
                  <a:solidFill>
                    <a:schemeClr val="tx1">
                      <a:alpha val="56000"/>
                    </a:schemeClr>
                  </a:solidFill>
                </a:rPr>
                <a:t>TO PREVENT</a:t>
              </a:r>
            </a:p>
            <a:p>
              <a:pPr algn="ctr"/>
              <a:r>
                <a:rPr lang="en-US" sz="1200" b="1" dirty="0">
                  <a:solidFill>
                    <a:schemeClr val="tx1">
                      <a:alpha val="56000"/>
                    </a:schemeClr>
                  </a:solidFill>
                </a:rPr>
                <a:t>HARM</a:t>
              </a:r>
            </a:p>
          </p:txBody>
        </p:sp>
        <p:sp>
          <p:nvSpPr>
            <p:cNvPr id="13" name="Rectangle 12">
              <a:extLst>
                <a:ext uri="{FF2B5EF4-FFF2-40B4-BE49-F238E27FC236}">
                  <a16:creationId xmlns:a16="http://schemas.microsoft.com/office/drawing/2014/main" id="{429E995E-739D-DEC0-4FC7-7EBEB3A766BD}"/>
                </a:ext>
              </a:extLst>
            </p:cNvPr>
            <p:cNvSpPr/>
            <p:nvPr/>
          </p:nvSpPr>
          <p:spPr>
            <a:xfrm>
              <a:off x="7485104" y="1745450"/>
              <a:ext cx="1014573" cy="646331"/>
            </a:xfrm>
            <a:prstGeom prst="rect">
              <a:avLst/>
            </a:prstGeom>
            <a:noFill/>
            <a:ln>
              <a:noFill/>
            </a:ln>
          </p:spPr>
          <p:txBody>
            <a:bodyPr wrap="none">
              <a:spAutoFit/>
            </a:bodyPr>
            <a:lstStyle/>
            <a:p>
              <a:pPr algn="ctr"/>
              <a:r>
                <a:rPr lang="en-US" sz="1200" b="1" dirty="0">
                  <a:solidFill>
                    <a:schemeClr val="tx1">
                      <a:alpha val="56000"/>
                    </a:schemeClr>
                  </a:solidFill>
                </a:rPr>
                <a:t>OPEN UP </a:t>
              </a:r>
              <a:br>
                <a:rPr lang="en-US" sz="1200" b="1" dirty="0">
                  <a:solidFill>
                    <a:schemeClr val="tx1">
                      <a:alpha val="56000"/>
                    </a:schemeClr>
                  </a:solidFill>
                </a:rPr>
              </a:br>
              <a:r>
                <a:rPr lang="en-US" sz="1200" b="1" dirty="0">
                  <a:solidFill>
                    <a:schemeClr val="tx1">
                      <a:alpha val="56000"/>
                    </a:schemeClr>
                  </a:solidFill>
                </a:rPr>
                <a:t>TO PERMIT</a:t>
              </a:r>
            </a:p>
            <a:p>
              <a:pPr algn="ctr"/>
              <a:r>
                <a:rPr lang="en-US" sz="1200" b="1" dirty="0">
                  <a:solidFill>
                    <a:schemeClr val="tx1">
                      <a:alpha val="56000"/>
                    </a:schemeClr>
                  </a:solidFill>
                </a:rPr>
                <a:t>VALID WORK</a:t>
              </a:r>
            </a:p>
          </p:txBody>
        </p:sp>
        <p:sp>
          <p:nvSpPr>
            <p:cNvPr id="14" name="Rectangle 13">
              <a:extLst>
                <a:ext uri="{FF2B5EF4-FFF2-40B4-BE49-F238E27FC236}">
                  <a16:creationId xmlns:a16="http://schemas.microsoft.com/office/drawing/2014/main" id="{62E3DEA5-482E-3D31-0F2D-5C362DBDB5EB}"/>
                </a:ext>
              </a:extLst>
            </p:cNvPr>
            <p:cNvSpPr/>
            <p:nvPr/>
          </p:nvSpPr>
          <p:spPr>
            <a:xfrm>
              <a:off x="5203399" y="655481"/>
              <a:ext cx="2070632" cy="2162133"/>
            </a:xfrm>
            <a:prstGeom prst="rect">
              <a:avLst/>
            </a:prstGeom>
            <a:noFill/>
            <a:ln>
              <a:noFill/>
            </a:ln>
          </p:spPr>
          <p:txBody>
            <a:bodyPr wrap="none">
              <a:prstTxWarp prst="textArchUp">
                <a:avLst/>
              </a:prstTxWarp>
              <a:spAutoFit/>
            </a:bodyPr>
            <a:lstStyle/>
            <a:p>
              <a:pPr algn="ctr"/>
              <a:r>
                <a:rPr lang="en-US" sz="2000" b="1" spc="80" dirty="0">
                  <a:ln w="3175">
                    <a:noFill/>
                  </a:ln>
                  <a:solidFill>
                    <a:schemeClr val="tx1">
                      <a:alpha val="48000"/>
                    </a:schemeClr>
                  </a:solidFill>
                </a:rPr>
                <a:t>RISK BALANCING</a:t>
              </a:r>
            </a:p>
          </p:txBody>
        </p:sp>
      </p:grpSp>
      <p:sp>
        <p:nvSpPr>
          <p:cNvPr id="16" name="Oval 15">
            <a:extLst>
              <a:ext uri="{FF2B5EF4-FFF2-40B4-BE49-F238E27FC236}">
                <a16:creationId xmlns:a16="http://schemas.microsoft.com/office/drawing/2014/main" id="{AEE203C1-A40C-CA8C-D72B-94681A9BFE2D}"/>
              </a:ext>
            </a:extLst>
          </p:cNvPr>
          <p:cNvSpPr/>
          <p:nvPr/>
        </p:nvSpPr>
        <p:spPr>
          <a:xfrm>
            <a:off x="8584703" y="4250590"/>
            <a:ext cx="1230960" cy="1230960"/>
          </a:xfrm>
          <a:prstGeom prst="ellipse">
            <a:avLst/>
          </a:prstGeom>
          <a:solidFill>
            <a:srgbClr val="CBCBCB"/>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pic>
        <p:nvPicPr>
          <p:cNvPr id="15" name="Picture 4" descr="https://pixabay.com/static/uploads/photo/2014/04/08/15/58/knob-319323_640.png">
            <a:extLst>
              <a:ext uri="{FF2B5EF4-FFF2-40B4-BE49-F238E27FC236}">
                <a16:creationId xmlns:a16="http://schemas.microsoft.com/office/drawing/2014/main" id="{4052E650-6C9D-A838-1ACB-B7BAFF0AEFB5}"/>
              </a:ext>
            </a:extLst>
          </p:cNvPr>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l="12014" t="13717" r="11971"/>
          <a:stretch/>
        </p:blipFill>
        <p:spPr bwMode="auto">
          <a:xfrm rot="638890">
            <a:off x="8627033" y="4287936"/>
            <a:ext cx="1155700" cy="1156040"/>
          </a:xfrm>
          <a:prstGeom prst="ellipse">
            <a:avLst/>
          </a:prstGeom>
          <a:noFill/>
          <a:extLst>
            <a:ext uri="{909E8E84-426E-40DD-AFC4-6F175D3DCCD1}">
              <a14:hiddenFill xmlns:a14="http://schemas.microsoft.com/office/drawing/2010/main">
                <a:solidFill>
                  <a:srgbClr val="FFFFFF"/>
                </a:solidFill>
              </a14:hiddenFill>
            </a:ext>
          </a:extLst>
        </p:spPr>
      </p:pic>
      <p:sp>
        <p:nvSpPr>
          <p:cNvPr id="5" name="Text Placeholder 12">
            <a:extLst>
              <a:ext uri="{FF2B5EF4-FFF2-40B4-BE49-F238E27FC236}">
                <a16:creationId xmlns:a16="http://schemas.microsoft.com/office/drawing/2014/main" id="{62EB9C7D-079E-FF39-D935-B0B326232712}"/>
              </a:ext>
            </a:extLst>
          </p:cNvPr>
          <p:cNvSpPr txBox="1">
            <a:spLocks/>
          </p:cNvSpPr>
          <p:nvPr/>
        </p:nvSpPr>
        <p:spPr>
          <a:xfrm>
            <a:off x="1122695" y="1285818"/>
            <a:ext cx="5852599" cy="616752"/>
          </a:xfrm>
          <a:prstGeom prst="rect">
            <a:avLst/>
          </a:prstGeom>
        </p:spPr>
        <p:txBody>
          <a:bodyPr/>
          <a:lstStyle>
            <a:lvl1pPr marL="0" indent="0" algn="l" defTabSz="457200" rtl="0" eaLnBrk="1" latinLnBrk="0" hangingPunct="1">
              <a:spcBef>
                <a:spcPct val="20000"/>
              </a:spcBef>
              <a:buClr>
                <a:schemeClr val="accent1"/>
              </a:buClr>
              <a:buFont typeface="Arial"/>
              <a:buNone/>
              <a:defRPr lang="en-US" sz="180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b="1" dirty="0"/>
              <a:t>Security Hardening:</a:t>
            </a:r>
            <a:r>
              <a:rPr lang="en-US" sz="1600" dirty="0"/>
              <a:t> The practice of reducing a system's vulnerability by reducing the number of ways that it can be attacked.</a:t>
            </a:r>
          </a:p>
        </p:txBody>
      </p:sp>
      <p:pic>
        <p:nvPicPr>
          <p:cNvPr id="7" name="Picture 6" descr="Text&#10;&#10;Description automatically generated with low confidence">
            <a:extLst>
              <a:ext uri="{FF2B5EF4-FFF2-40B4-BE49-F238E27FC236}">
                <a16:creationId xmlns:a16="http://schemas.microsoft.com/office/drawing/2014/main" id="{ED260A51-7FA8-C937-4B1A-9D9FB547078B}"/>
              </a:ext>
            </a:extLst>
          </p:cNvPr>
          <p:cNvPicPr>
            <a:picLocks noChangeAspect="1"/>
          </p:cNvPicPr>
          <p:nvPr/>
        </p:nvPicPr>
        <p:blipFill>
          <a:blip r:embed="rId3"/>
          <a:stretch>
            <a:fillRect/>
          </a:stretch>
        </p:blipFill>
        <p:spPr>
          <a:xfrm>
            <a:off x="410196" y="1273920"/>
            <a:ext cx="712981" cy="628650"/>
          </a:xfrm>
          <a:prstGeom prst="rect">
            <a:avLst/>
          </a:prstGeom>
        </p:spPr>
      </p:pic>
    </p:spTree>
    <p:extLst>
      <p:ext uri="{BB962C8B-B14F-4D97-AF65-F5344CB8AC3E}">
        <p14:creationId xmlns:p14="http://schemas.microsoft.com/office/powerpoint/2010/main" val="13440963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7E62309-676F-7D9A-F103-B18532C649FA}"/>
              </a:ext>
            </a:extLst>
          </p:cNvPr>
          <p:cNvSpPr>
            <a:spLocks noGrp="1"/>
          </p:cNvSpPr>
          <p:nvPr>
            <p:ph type="sldNum" sz="quarter" idx="12"/>
          </p:nvPr>
        </p:nvSpPr>
        <p:spPr/>
        <p:txBody>
          <a:bodyPr/>
          <a:lstStyle/>
          <a:p>
            <a:fld id="{A8160BDD-7155-D744-B749-9730458604AD}" type="slidenum">
              <a:rPr lang="en-US" smtClean="0"/>
              <a:t>30</a:t>
            </a:fld>
            <a:endParaRPr lang="en-US" dirty="0"/>
          </a:p>
        </p:txBody>
      </p:sp>
      <p:sp>
        <p:nvSpPr>
          <p:cNvPr id="4" name="Text Placeholder 3">
            <a:extLst>
              <a:ext uri="{FF2B5EF4-FFF2-40B4-BE49-F238E27FC236}">
                <a16:creationId xmlns:a16="http://schemas.microsoft.com/office/drawing/2014/main" id="{DBFC79DF-FB67-D7C3-8FFF-4A1AFEDB2925}"/>
              </a:ext>
            </a:extLst>
          </p:cNvPr>
          <p:cNvSpPr>
            <a:spLocks noGrp="1"/>
          </p:cNvSpPr>
          <p:nvPr>
            <p:ph type="body" sz="quarter" idx="13"/>
          </p:nvPr>
        </p:nvSpPr>
        <p:spPr/>
        <p:txBody>
          <a:bodyPr/>
          <a:lstStyle/>
          <a:p>
            <a:r>
              <a:rPr lang="en-US" dirty="0"/>
              <a:t>How does your organization share files with external users?</a:t>
            </a:r>
          </a:p>
          <a:p>
            <a:r>
              <a:rPr lang="en-US" dirty="0"/>
              <a:t>If you identify any shortcomings in the security configuration of your SharePoint tenant, what would you need to do to have them addressed in your organization?</a:t>
            </a:r>
          </a:p>
        </p:txBody>
      </p:sp>
    </p:spTree>
    <p:extLst>
      <p:ext uri="{BB962C8B-B14F-4D97-AF65-F5344CB8AC3E}">
        <p14:creationId xmlns:p14="http://schemas.microsoft.com/office/powerpoint/2010/main" val="15740732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17480985-5B5E-BB23-B4F2-8E938A46EA29}"/>
              </a:ext>
            </a:extLst>
          </p:cNvPr>
          <p:cNvPicPr>
            <a:picLocks noChangeAspect="1"/>
          </p:cNvPicPr>
          <p:nvPr/>
        </p:nvPicPr>
        <p:blipFill>
          <a:blip r:embed="rId2"/>
          <a:stretch>
            <a:fillRect/>
          </a:stretch>
        </p:blipFill>
        <p:spPr>
          <a:xfrm>
            <a:off x="8508262" y="3238444"/>
            <a:ext cx="3683738" cy="3519286"/>
          </a:xfrm>
          <a:prstGeom prst="rect">
            <a:avLst/>
          </a:prstGeom>
        </p:spPr>
      </p:pic>
      <p:sp>
        <p:nvSpPr>
          <p:cNvPr id="2" name="Slide Number Placeholder 1">
            <a:extLst>
              <a:ext uri="{FF2B5EF4-FFF2-40B4-BE49-F238E27FC236}">
                <a16:creationId xmlns:a16="http://schemas.microsoft.com/office/drawing/2014/main" id="{92CC56FE-53CE-D160-4273-285409102584}"/>
              </a:ext>
            </a:extLst>
          </p:cNvPr>
          <p:cNvSpPr>
            <a:spLocks noGrp="1"/>
          </p:cNvSpPr>
          <p:nvPr>
            <p:ph type="sldNum" sz="quarter" idx="12"/>
          </p:nvPr>
        </p:nvSpPr>
        <p:spPr/>
        <p:txBody>
          <a:bodyPr/>
          <a:lstStyle/>
          <a:p>
            <a:fld id="{A8160BDD-7155-D744-B749-9730458604AD}" type="slidenum">
              <a:rPr lang="en-US" smtClean="0"/>
              <a:pPr/>
              <a:t>4</a:t>
            </a:fld>
            <a:endParaRPr lang="en-US" dirty="0"/>
          </a:p>
        </p:txBody>
      </p:sp>
      <p:sp>
        <p:nvSpPr>
          <p:cNvPr id="3" name="Title 2">
            <a:extLst>
              <a:ext uri="{FF2B5EF4-FFF2-40B4-BE49-F238E27FC236}">
                <a16:creationId xmlns:a16="http://schemas.microsoft.com/office/drawing/2014/main" id="{0B7B275C-D1AE-CCF7-72BC-72821456CE99}"/>
              </a:ext>
            </a:extLst>
          </p:cNvPr>
          <p:cNvSpPr>
            <a:spLocks noGrp="1"/>
          </p:cNvSpPr>
          <p:nvPr>
            <p:ph type="title"/>
          </p:nvPr>
        </p:nvSpPr>
        <p:spPr/>
        <p:txBody>
          <a:bodyPr/>
          <a:lstStyle/>
          <a:p>
            <a:r>
              <a:rPr lang="en-US" dirty="0"/>
              <a:t>Potential Consequences</a:t>
            </a:r>
          </a:p>
        </p:txBody>
      </p:sp>
      <p:sp>
        <p:nvSpPr>
          <p:cNvPr id="4" name="Text Placeholder 3">
            <a:extLst>
              <a:ext uri="{FF2B5EF4-FFF2-40B4-BE49-F238E27FC236}">
                <a16:creationId xmlns:a16="http://schemas.microsoft.com/office/drawing/2014/main" id="{1A55F030-065A-8270-94E1-56CC63DDB406}"/>
              </a:ext>
            </a:extLst>
          </p:cNvPr>
          <p:cNvSpPr>
            <a:spLocks noGrp="1"/>
          </p:cNvSpPr>
          <p:nvPr>
            <p:ph type="body" sz="quarter" idx="13"/>
          </p:nvPr>
        </p:nvSpPr>
        <p:spPr>
          <a:xfrm>
            <a:off x="336884" y="1171074"/>
            <a:ext cx="8621586" cy="5149515"/>
          </a:xfrm>
        </p:spPr>
        <p:txBody>
          <a:bodyPr/>
          <a:lstStyle/>
          <a:p>
            <a:pPr marL="0" indent="0">
              <a:buNone/>
            </a:pPr>
            <a:r>
              <a:rPr lang="en-US" dirty="0"/>
              <a:t>What kinds of harm might an attacker inflict on your SharePoint sites and content?</a:t>
            </a:r>
          </a:p>
          <a:p>
            <a:r>
              <a:rPr lang="en-US" dirty="0"/>
              <a:t>Some examples include:</a:t>
            </a:r>
          </a:p>
          <a:p>
            <a:pPr lvl="1"/>
            <a:r>
              <a:rPr lang="en-US" dirty="0"/>
              <a:t>Obtaining sensitive information such as company secrets, plans, financial information, or information about company employees, customers, or partners.</a:t>
            </a:r>
          </a:p>
          <a:p>
            <a:pPr lvl="1"/>
            <a:r>
              <a:rPr lang="en-US" dirty="0"/>
              <a:t>Making unauthorized modifications to documents to cause you or your organization embarrassment, economic harm, or other bad consequences.</a:t>
            </a:r>
          </a:p>
          <a:p>
            <a:pPr lvl="1"/>
            <a:r>
              <a:rPr lang="en-US" dirty="0"/>
              <a:t>Rendering various services, sites, or content inaccessible to the organization's legitimate users.</a:t>
            </a:r>
          </a:p>
          <a:p>
            <a:pPr lvl="1"/>
            <a:r>
              <a:rPr lang="en-US" dirty="0"/>
              <a:t>Destroying data that might place the organization out of compliance with regulations.</a:t>
            </a:r>
          </a:p>
        </p:txBody>
      </p:sp>
      <p:sp>
        <p:nvSpPr>
          <p:cNvPr id="14" name="TextBox 13">
            <a:extLst>
              <a:ext uri="{FF2B5EF4-FFF2-40B4-BE49-F238E27FC236}">
                <a16:creationId xmlns:a16="http://schemas.microsoft.com/office/drawing/2014/main" id="{E9AB75B5-4E3B-3B80-A0F3-4897686B318E}"/>
              </a:ext>
            </a:extLst>
          </p:cNvPr>
          <p:cNvSpPr txBox="1"/>
          <p:nvPr/>
        </p:nvSpPr>
        <p:spPr>
          <a:xfrm>
            <a:off x="9395580" y="5005059"/>
            <a:ext cx="1175706" cy="369332"/>
          </a:xfrm>
          <a:prstGeom prst="rect">
            <a:avLst/>
          </a:prstGeom>
          <a:noFill/>
          <a:scene3d>
            <a:camera prst="isometricRightUp">
              <a:rot lat="1800000" lon="0" rev="4560000"/>
            </a:camera>
            <a:lightRig rig="threePt" dir="t"/>
          </a:scene3d>
        </p:spPr>
        <p:txBody>
          <a:bodyPr wrap="none" rtlCol="0">
            <a:spAutoFit/>
          </a:bodyPr>
          <a:lstStyle/>
          <a:p>
            <a:r>
              <a:rPr lang="en-US" dirty="0">
                <a:solidFill>
                  <a:schemeClr val="tx1">
                    <a:alpha val="46000"/>
                  </a:schemeClr>
                </a:solidFill>
              </a:rPr>
              <a:t>DATA LOSS</a:t>
            </a:r>
          </a:p>
        </p:txBody>
      </p:sp>
      <p:sp>
        <p:nvSpPr>
          <p:cNvPr id="15" name="TextBox 14">
            <a:extLst>
              <a:ext uri="{FF2B5EF4-FFF2-40B4-BE49-F238E27FC236}">
                <a16:creationId xmlns:a16="http://schemas.microsoft.com/office/drawing/2014/main" id="{6FC50F31-2C50-8D8D-9A84-705FFBBC7CE4}"/>
              </a:ext>
            </a:extLst>
          </p:cNvPr>
          <p:cNvSpPr txBox="1"/>
          <p:nvPr/>
        </p:nvSpPr>
        <p:spPr>
          <a:xfrm>
            <a:off x="9671820" y="4662161"/>
            <a:ext cx="1399229" cy="276999"/>
          </a:xfrm>
          <a:prstGeom prst="rect">
            <a:avLst/>
          </a:prstGeom>
          <a:noFill/>
          <a:scene3d>
            <a:camera prst="isometricRightUp">
              <a:rot lat="1800000" lon="0" rev="5400000"/>
            </a:camera>
            <a:lightRig rig="threePt" dir="t"/>
          </a:scene3d>
        </p:spPr>
        <p:txBody>
          <a:bodyPr wrap="none" rtlCol="0">
            <a:spAutoFit/>
          </a:bodyPr>
          <a:lstStyle/>
          <a:p>
            <a:r>
              <a:rPr lang="en-US" sz="1200" dirty="0">
                <a:solidFill>
                  <a:schemeClr val="tx1">
                    <a:alpha val="46000"/>
                  </a:schemeClr>
                </a:solidFill>
              </a:rPr>
              <a:t>DENIAL OF SERVICE</a:t>
            </a:r>
          </a:p>
        </p:txBody>
      </p:sp>
      <p:sp>
        <p:nvSpPr>
          <p:cNvPr id="16" name="TextBox 15">
            <a:extLst>
              <a:ext uri="{FF2B5EF4-FFF2-40B4-BE49-F238E27FC236}">
                <a16:creationId xmlns:a16="http://schemas.microsoft.com/office/drawing/2014/main" id="{E122C958-659C-BEA9-3A4F-72D711EA4EB1}"/>
              </a:ext>
            </a:extLst>
          </p:cNvPr>
          <p:cNvSpPr txBox="1"/>
          <p:nvPr/>
        </p:nvSpPr>
        <p:spPr>
          <a:xfrm>
            <a:off x="10245899" y="4377610"/>
            <a:ext cx="1168910" cy="261610"/>
          </a:xfrm>
          <a:prstGeom prst="rect">
            <a:avLst/>
          </a:prstGeom>
          <a:noFill/>
          <a:scene3d>
            <a:camera prst="isometricRightUp">
              <a:rot lat="1800000" lon="0" rev="5280000"/>
            </a:camera>
            <a:lightRig rig="threePt" dir="t"/>
          </a:scene3d>
        </p:spPr>
        <p:txBody>
          <a:bodyPr wrap="none" rtlCol="0">
            <a:spAutoFit/>
          </a:bodyPr>
          <a:lstStyle/>
          <a:p>
            <a:r>
              <a:rPr lang="en-US" sz="1050" dirty="0">
                <a:solidFill>
                  <a:schemeClr val="tx1">
                    <a:alpha val="24000"/>
                  </a:schemeClr>
                </a:solidFill>
              </a:rPr>
              <a:t>EMBARASSMENT</a:t>
            </a:r>
          </a:p>
        </p:txBody>
      </p:sp>
      <p:sp>
        <p:nvSpPr>
          <p:cNvPr id="17" name="TextBox 16">
            <a:extLst>
              <a:ext uri="{FF2B5EF4-FFF2-40B4-BE49-F238E27FC236}">
                <a16:creationId xmlns:a16="http://schemas.microsoft.com/office/drawing/2014/main" id="{0C83F31B-1969-9E91-C615-52D9EB0D4844}"/>
              </a:ext>
            </a:extLst>
          </p:cNvPr>
          <p:cNvSpPr txBox="1"/>
          <p:nvPr/>
        </p:nvSpPr>
        <p:spPr>
          <a:xfrm>
            <a:off x="10834367" y="4232183"/>
            <a:ext cx="625492" cy="215444"/>
          </a:xfrm>
          <a:prstGeom prst="rect">
            <a:avLst/>
          </a:prstGeom>
          <a:noFill/>
          <a:scene3d>
            <a:camera prst="isometricRightUp">
              <a:rot lat="1800000" lon="0" rev="5280000"/>
            </a:camera>
            <a:lightRig rig="threePt" dir="t"/>
          </a:scene3d>
        </p:spPr>
        <p:txBody>
          <a:bodyPr wrap="none" rtlCol="0">
            <a:spAutoFit/>
          </a:bodyPr>
          <a:lstStyle/>
          <a:p>
            <a:r>
              <a:rPr lang="en-US" sz="800" dirty="0">
                <a:solidFill>
                  <a:schemeClr val="tx1">
                    <a:alpha val="18000"/>
                  </a:schemeClr>
                </a:solidFill>
              </a:rPr>
              <a:t>ET CETERA</a:t>
            </a:r>
          </a:p>
        </p:txBody>
      </p:sp>
    </p:spTree>
    <p:extLst>
      <p:ext uri="{BB962C8B-B14F-4D97-AF65-F5344CB8AC3E}">
        <p14:creationId xmlns:p14="http://schemas.microsoft.com/office/powerpoint/2010/main" val="7530037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18773D3-9370-C770-8CF3-96F67BB40B66}"/>
              </a:ext>
            </a:extLst>
          </p:cNvPr>
          <p:cNvSpPr>
            <a:spLocks noGrp="1"/>
          </p:cNvSpPr>
          <p:nvPr>
            <p:ph type="sldNum" sz="quarter" idx="12"/>
          </p:nvPr>
        </p:nvSpPr>
        <p:spPr/>
        <p:txBody>
          <a:bodyPr/>
          <a:lstStyle/>
          <a:p>
            <a:fld id="{A8160BDD-7155-D744-B749-9730458604AD}" type="slidenum">
              <a:rPr lang="en-US" smtClean="0"/>
              <a:pPr/>
              <a:t>5</a:t>
            </a:fld>
            <a:endParaRPr lang="en-US" dirty="0"/>
          </a:p>
        </p:txBody>
      </p:sp>
      <p:sp>
        <p:nvSpPr>
          <p:cNvPr id="3" name="Title 2">
            <a:extLst>
              <a:ext uri="{FF2B5EF4-FFF2-40B4-BE49-F238E27FC236}">
                <a16:creationId xmlns:a16="http://schemas.microsoft.com/office/drawing/2014/main" id="{F83392AE-BCAC-D081-2251-7F818D9FDBC4}"/>
              </a:ext>
            </a:extLst>
          </p:cNvPr>
          <p:cNvSpPr>
            <a:spLocks noGrp="1"/>
          </p:cNvSpPr>
          <p:nvPr>
            <p:ph type="title"/>
          </p:nvPr>
        </p:nvSpPr>
        <p:spPr/>
        <p:txBody>
          <a:bodyPr/>
          <a:lstStyle/>
          <a:p>
            <a:r>
              <a:rPr lang="en-US" dirty="0"/>
              <a:t>General Security Strategies</a:t>
            </a:r>
          </a:p>
        </p:txBody>
      </p:sp>
      <p:sp>
        <p:nvSpPr>
          <p:cNvPr id="4" name="Text Placeholder 3">
            <a:extLst>
              <a:ext uri="{FF2B5EF4-FFF2-40B4-BE49-F238E27FC236}">
                <a16:creationId xmlns:a16="http://schemas.microsoft.com/office/drawing/2014/main" id="{CD5B2BF6-BA30-9795-574F-3C0AA3E84F37}"/>
              </a:ext>
            </a:extLst>
          </p:cNvPr>
          <p:cNvSpPr>
            <a:spLocks noGrp="1"/>
          </p:cNvSpPr>
          <p:nvPr>
            <p:ph type="body" sz="quarter" idx="13"/>
          </p:nvPr>
        </p:nvSpPr>
        <p:spPr/>
        <p:txBody>
          <a:bodyPr/>
          <a:lstStyle/>
          <a:p>
            <a:r>
              <a:rPr lang="en-US" dirty="0"/>
              <a:t>Minimize the Attack Surface</a:t>
            </a:r>
          </a:p>
          <a:p>
            <a:r>
              <a:rPr lang="en-US" dirty="0"/>
              <a:t>Establish Secure Defaults</a:t>
            </a:r>
          </a:p>
          <a:p>
            <a:r>
              <a:rPr lang="en-US" dirty="0"/>
              <a:t>Follow the Principle of Least Privilege</a:t>
            </a:r>
          </a:p>
          <a:p>
            <a:r>
              <a:rPr lang="en-US" dirty="0"/>
              <a:t>Provide a Separation of Duties</a:t>
            </a:r>
          </a:p>
          <a:p>
            <a:r>
              <a:rPr lang="en-US" dirty="0"/>
              <a:t>Provide Defense in Depth</a:t>
            </a:r>
          </a:p>
          <a:p>
            <a:r>
              <a:rPr lang="en-US" dirty="0"/>
              <a:t>Don't Trust Services</a:t>
            </a:r>
          </a:p>
          <a:p>
            <a:r>
              <a:rPr lang="en-US" dirty="0"/>
              <a:t>Fail Securely</a:t>
            </a:r>
          </a:p>
          <a:p>
            <a:r>
              <a:rPr lang="en-US" dirty="0"/>
              <a:t>Don't Rely on Security by Obscurity</a:t>
            </a:r>
          </a:p>
          <a:p>
            <a:r>
              <a:rPr lang="en-US" dirty="0"/>
              <a:t>Keep Security Simple</a:t>
            </a:r>
          </a:p>
          <a:p>
            <a:r>
              <a:rPr lang="en-US" dirty="0"/>
              <a:t>Fix Security Issues Correctly</a:t>
            </a:r>
          </a:p>
        </p:txBody>
      </p:sp>
      <p:pic>
        <p:nvPicPr>
          <p:cNvPr id="5" name="Picture 4">
            <a:extLst>
              <a:ext uri="{FF2B5EF4-FFF2-40B4-BE49-F238E27FC236}">
                <a16:creationId xmlns:a16="http://schemas.microsoft.com/office/drawing/2014/main" id="{901AE542-3C76-F4CD-AB4D-5208D0B0C56D}"/>
              </a:ext>
            </a:extLst>
          </p:cNvPr>
          <p:cNvPicPr>
            <a:picLocks noChangeAspect="1"/>
          </p:cNvPicPr>
          <p:nvPr/>
        </p:nvPicPr>
        <p:blipFill>
          <a:blip r:embed="rId2"/>
          <a:stretch>
            <a:fillRect/>
          </a:stretch>
        </p:blipFill>
        <p:spPr>
          <a:xfrm>
            <a:off x="4539916" y="1197805"/>
            <a:ext cx="7315200" cy="5096051"/>
          </a:xfrm>
          <a:prstGeom prst="rect">
            <a:avLst/>
          </a:prstGeom>
        </p:spPr>
      </p:pic>
    </p:spTree>
    <p:extLst>
      <p:ext uri="{BB962C8B-B14F-4D97-AF65-F5344CB8AC3E}">
        <p14:creationId xmlns:p14="http://schemas.microsoft.com/office/powerpoint/2010/main" val="31040898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18773D3-9370-C770-8CF3-96F67BB40B66}"/>
              </a:ext>
            </a:extLst>
          </p:cNvPr>
          <p:cNvSpPr>
            <a:spLocks noGrp="1"/>
          </p:cNvSpPr>
          <p:nvPr>
            <p:ph type="sldNum" sz="quarter" idx="12"/>
          </p:nvPr>
        </p:nvSpPr>
        <p:spPr/>
        <p:txBody>
          <a:bodyPr/>
          <a:lstStyle/>
          <a:p>
            <a:fld id="{A8160BDD-7155-D744-B749-9730458604AD}" type="slidenum">
              <a:rPr lang="en-US" smtClean="0"/>
              <a:pPr/>
              <a:t>6</a:t>
            </a:fld>
            <a:endParaRPr lang="en-US" dirty="0"/>
          </a:p>
        </p:txBody>
      </p:sp>
      <p:sp>
        <p:nvSpPr>
          <p:cNvPr id="3" name="Title 2">
            <a:extLst>
              <a:ext uri="{FF2B5EF4-FFF2-40B4-BE49-F238E27FC236}">
                <a16:creationId xmlns:a16="http://schemas.microsoft.com/office/drawing/2014/main" id="{F83392AE-BCAC-D081-2251-7F818D9FDBC4}"/>
              </a:ext>
            </a:extLst>
          </p:cNvPr>
          <p:cNvSpPr>
            <a:spLocks noGrp="1"/>
          </p:cNvSpPr>
          <p:nvPr>
            <p:ph type="title"/>
          </p:nvPr>
        </p:nvSpPr>
        <p:spPr/>
        <p:txBody>
          <a:bodyPr/>
          <a:lstStyle/>
          <a:p>
            <a:r>
              <a:rPr lang="en-US" dirty="0"/>
              <a:t>Improve Upon SharePoint's Default Security Settings</a:t>
            </a:r>
          </a:p>
        </p:txBody>
      </p:sp>
      <p:sp>
        <p:nvSpPr>
          <p:cNvPr id="4" name="Text Placeholder 3">
            <a:extLst>
              <a:ext uri="{FF2B5EF4-FFF2-40B4-BE49-F238E27FC236}">
                <a16:creationId xmlns:a16="http://schemas.microsoft.com/office/drawing/2014/main" id="{CD5B2BF6-BA30-9795-574F-3C0AA3E84F37}"/>
              </a:ext>
            </a:extLst>
          </p:cNvPr>
          <p:cNvSpPr>
            <a:spLocks noGrp="1"/>
          </p:cNvSpPr>
          <p:nvPr>
            <p:ph type="body" sz="quarter" idx="13"/>
          </p:nvPr>
        </p:nvSpPr>
        <p:spPr/>
        <p:txBody>
          <a:bodyPr/>
          <a:lstStyle/>
          <a:p>
            <a:r>
              <a:rPr lang="en-US" sz="1600" b="1" dirty="0"/>
              <a:t>Block document library synchronization.</a:t>
            </a:r>
          </a:p>
          <a:p>
            <a:pPr lvl="1"/>
            <a:r>
              <a:rPr lang="en-US" sz="1400" dirty="0"/>
              <a:t>Performed in Site Settings by a site owner.</a:t>
            </a:r>
          </a:p>
          <a:p>
            <a:r>
              <a:rPr lang="en-US" sz="1600" b="1" dirty="0"/>
              <a:t>Prevent users from seeing items they are not authorized to see.</a:t>
            </a:r>
          </a:p>
          <a:p>
            <a:pPr lvl="1"/>
            <a:r>
              <a:rPr lang="en-US" sz="1400" dirty="0"/>
              <a:t>Enabled in Site Settings by a site owner and configured in the menu editor by site owners or members.</a:t>
            </a:r>
          </a:p>
          <a:p>
            <a:pPr lvl="1"/>
            <a:r>
              <a:rPr lang="en-US" sz="1400" dirty="0"/>
              <a:t>Example: Use audience targeting to hide navigation links for content a user doesn't have permissions for.</a:t>
            </a:r>
          </a:p>
          <a:p>
            <a:r>
              <a:rPr lang="en-US" sz="1600" b="1" dirty="0"/>
              <a:t>Keep things simple.</a:t>
            </a:r>
          </a:p>
          <a:p>
            <a:pPr lvl="1"/>
            <a:r>
              <a:rPr lang="en-US" sz="1400" dirty="0"/>
              <a:t>Performed throughout SharePoint by anyone who can configure permissions, share through links, or set other security options. </a:t>
            </a:r>
          </a:p>
          <a:p>
            <a:pPr lvl="2"/>
            <a:r>
              <a:rPr lang="en-US" sz="1200" dirty="0"/>
              <a:t>Avoid unique permissions and exceptions unless absolutely necessary, as they may lead to complex security setups that can be hard to maintain.</a:t>
            </a:r>
          </a:p>
          <a:p>
            <a:pPr lvl="2"/>
            <a:r>
              <a:rPr lang="en-US" sz="1200" dirty="0"/>
              <a:t>Whenever possible, take advantage of SharePoint's simple security group model.</a:t>
            </a:r>
          </a:p>
          <a:p>
            <a:r>
              <a:rPr lang="en-US" sz="1600" b="1" dirty="0"/>
              <a:t>Adhere to the principle of least privilege.</a:t>
            </a:r>
          </a:p>
          <a:p>
            <a:pPr lvl="1"/>
            <a:r>
              <a:rPr lang="en-US" sz="1400" dirty="0"/>
              <a:t>Performed throughout SharePoint by anyone who can configure permissions, share through links, or set other security options. </a:t>
            </a:r>
          </a:p>
          <a:p>
            <a:pPr lvl="1"/>
            <a:r>
              <a:rPr lang="en-US" sz="1400" dirty="0"/>
              <a:t>Example: Don’t make every user a site owner or a SharePoint Administrator, as it:</a:t>
            </a:r>
          </a:p>
          <a:p>
            <a:pPr lvl="2"/>
            <a:r>
              <a:rPr lang="en-US" sz="1200" dirty="0"/>
              <a:t>Will not “Keep things simple.”</a:t>
            </a:r>
          </a:p>
          <a:p>
            <a:pPr lvl="2"/>
            <a:r>
              <a:rPr lang="en-US" sz="1200" dirty="0"/>
              <a:t>Will complicate things considerably.</a:t>
            </a:r>
          </a:p>
          <a:p>
            <a:r>
              <a:rPr lang="en-US" sz="1600" b="1" dirty="0"/>
              <a:t>Limit external sharing.</a:t>
            </a:r>
          </a:p>
          <a:p>
            <a:pPr lvl="1"/>
            <a:r>
              <a:rPr lang="en-US" sz="1400" dirty="0"/>
              <a:t>Performed in SharePoint Admin Center, by a SharePoint Administrator.</a:t>
            </a:r>
          </a:p>
          <a:p>
            <a:pPr lvl="1"/>
            <a:r>
              <a:rPr lang="en-US" sz="1400" dirty="0"/>
              <a:t>Turn external sharing off by default.</a:t>
            </a:r>
          </a:p>
          <a:p>
            <a:pPr lvl="1"/>
            <a:r>
              <a:rPr lang="en-US" sz="1400" dirty="0"/>
              <a:t>Block external sharing except with domains you trust.</a:t>
            </a:r>
          </a:p>
          <a:p>
            <a:pPr lvl="1"/>
            <a:r>
              <a:rPr lang="en-US" sz="1400" dirty="0"/>
              <a:t>Limit access to sites based on the user's network location/IP address.</a:t>
            </a:r>
          </a:p>
          <a:p>
            <a:pPr lvl="1"/>
            <a:r>
              <a:rPr lang="en-US" sz="1400" dirty="0"/>
              <a:t>Change the default sharing settings for sites to be less permissive.</a:t>
            </a:r>
          </a:p>
          <a:p>
            <a:endParaRPr lang="en-US" sz="1600" dirty="0"/>
          </a:p>
        </p:txBody>
      </p:sp>
    </p:spTree>
    <p:extLst>
      <p:ext uri="{BB962C8B-B14F-4D97-AF65-F5344CB8AC3E}">
        <p14:creationId xmlns:p14="http://schemas.microsoft.com/office/powerpoint/2010/main" val="18022194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83728F4-C2E5-D6A2-BEF6-C341B67BA8CA}"/>
              </a:ext>
            </a:extLst>
          </p:cNvPr>
          <p:cNvSpPr>
            <a:spLocks noGrp="1"/>
          </p:cNvSpPr>
          <p:nvPr>
            <p:ph type="sldNum" sz="quarter" idx="12"/>
          </p:nvPr>
        </p:nvSpPr>
        <p:spPr/>
        <p:txBody>
          <a:bodyPr/>
          <a:lstStyle/>
          <a:p>
            <a:fld id="{A8160BDD-7155-D744-B749-9730458604AD}" type="slidenum">
              <a:rPr lang="en-US" smtClean="0"/>
              <a:pPr/>
              <a:t>7</a:t>
            </a:fld>
            <a:endParaRPr lang="en-US" dirty="0"/>
          </a:p>
        </p:txBody>
      </p:sp>
      <p:sp>
        <p:nvSpPr>
          <p:cNvPr id="5" name="Title 4">
            <a:extLst>
              <a:ext uri="{FF2B5EF4-FFF2-40B4-BE49-F238E27FC236}">
                <a16:creationId xmlns:a16="http://schemas.microsoft.com/office/drawing/2014/main" id="{C4B9E15C-FD5F-7FA8-ACE5-6FFE11E2F4D2}"/>
              </a:ext>
            </a:extLst>
          </p:cNvPr>
          <p:cNvSpPr>
            <a:spLocks noGrp="1"/>
          </p:cNvSpPr>
          <p:nvPr>
            <p:ph type="title"/>
          </p:nvPr>
        </p:nvSpPr>
        <p:spPr/>
        <p:txBody>
          <a:bodyPr/>
          <a:lstStyle/>
          <a:p>
            <a:r>
              <a:rPr lang="en-US" dirty="0"/>
              <a:t>Activity: Planning Security</a:t>
            </a:r>
          </a:p>
        </p:txBody>
      </p:sp>
      <p:sp>
        <p:nvSpPr>
          <p:cNvPr id="6" name="Text Placeholder 5">
            <a:extLst>
              <a:ext uri="{FF2B5EF4-FFF2-40B4-BE49-F238E27FC236}">
                <a16:creationId xmlns:a16="http://schemas.microsoft.com/office/drawing/2014/main" id="{CF616944-D9E1-8192-F009-D7A3FB2B33BB}"/>
              </a:ext>
            </a:extLst>
          </p:cNvPr>
          <p:cNvSpPr>
            <a:spLocks noGrp="1"/>
          </p:cNvSpPr>
          <p:nvPr>
            <p:ph type="body" sz="quarter" idx="13"/>
          </p:nvPr>
        </p:nvSpPr>
        <p:spPr/>
        <p:txBody>
          <a:bodyPr/>
          <a:lstStyle/>
          <a:p>
            <a:pPr marL="0" indent="0">
              <a:buNone/>
            </a:pPr>
            <a:r>
              <a:rPr lang="en-US" dirty="0"/>
              <a:t>As you continue setting up your product and region sites, you are reflecting on some of the decisions you and your colleagues have made and are considering how those decisions might impact the security of your sites and content.</a:t>
            </a:r>
          </a:p>
          <a:p>
            <a:r>
              <a:rPr lang="en-US" dirty="0"/>
              <a:t>By default, the external sharing features of Microsoft SharePoint let users in your organization share content with people outside the organization (such as partners, vendors, clients, or customers). Develetech's SharePoint Administrator has configured the Develetech tenant to prevent external sharing.</a:t>
            </a:r>
          </a:p>
          <a:p>
            <a:pPr lvl="1"/>
            <a:r>
              <a:rPr lang="en-US" i="1" dirty="0"/>
              <a:t>In doing this, what general security strategy was the administrator following?</a:t>
            </a:r>
          </a:p>
          <a:p>
            <a:r>
              <a:rPr lang="en-US" dirty="0"/>
              <a:t>You and your colleagues created a separate document library for product proposals, and assigned unique permissions to limit who could access it. One of your colleagues suggested it would be simpler to just keep product proposals within a folder in the general document library for the site, saying that most site users wouldn't bother with the files stored there.</a:t>
            </a:r>
          </a:p>
          <a:p>
            <a:pPr lvl="1"/>
            <a:r>
              <a:rPr lang="en-US" i="1" dirty="0"/>
              <a:t>What security principles are at play in this decision?</a:t>
            </a:r>
          </a:p>
          <a:p>
            <a:endParaRPr lang="en-US" dirty="0"/>
          </a:p>
        </p:txBody>
      </p:sp>
    </p:spTree>
    <p:extLst>
      <p:ext uri="{BB962C8B-B14F-4D97-AF65-F5344CB8AC3E}">
        <p14:creationId xmlns:p14="http://schemas.microsoft.com/office/powerpoint/2010/main" val="28869439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IMAGE_BOUNDING_BOX">
            <a:extLst>
              <a:ext uri="{FF2B5EF4-FFF2-40B4-BE49-F238E27FC236}">
                <a16:creationId xmlns:a16="http://schemas.microsoft.com/office/drawing/2014/main" id="{54E3422B-505A-1B9B-E90E-F40183DC46C8}"/>
              </a:ext>
            </a:extLst>
          </p:cNvPr>
          <p:cNvSpPr/>
          <p:nvPr/>
        </p:nvSpPr>
        <p:spPr>
          <a:xfrm>
            <a:off x="1618174" y="1215587"/>
            <a:ext cx="10573826" cy="4141540"/>
          </a:xfrm>
          <a:prstGeom prst="rect">
            <a:avLst/>
          </a:prstGeom>
          <a:solidFill>
            <a:srgbClr val="FFFFFF"/>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5" name="Title 4">
            <a:extLst>
              <a:ext uri="{FF2B5EF4-FFF2-40B4-BE49-F238E27FC236}">
                <a16:creationId xmlns:a16="http://schemas.microsoft.com/office/drawing/2014/main" id="{62BDE517-5ABD-BFEE-7460-9A635D49079A}"/>
              </a:ext>
            </a:extLst>
          </p:cNvPr>
          <p:cNvSpPr>
            <a:spLocks noGrp="1"/>
          </p:cNvSpPr>
          <p:nvPr>
            <p:ph type="title"/>
          </p:nvPr>
        </p:nvSpPr>
        <p:spPr/>
        <p:txBody>
          <a:bodyPr/>
          <a:lstStyle/>
          <a:p>
            <a:r>
              <a:rPr lang="en-US" dirty="0"/>
              <a:t>Permissions Panel</a:t>
            </a:r>
          </a:p>
        </p:txBody>
      </p:sp>
      <p:sp>
        <p:nvSpPr>
          <p:cNvPr id="2" name="Slide Number Placeholder 1">
            <a:extLst>
              <a:ext uri="{FF2B5EF4-FFF2-40B4-BE49-F238E27FC236}">
                <a16:creationId xmlns:a16="http://schemas.microsoft.com/office/drawing/2014/main" id="{4A71362E-C387-C820-D18A-33FA0650FE42}"/>
              </a:ext>
            </a:extLst>
          </p:cNvPr>
          <p:cNvSpPr>
            <a:spLocks noGrp="1"/>
          </p:cNvSpPr>
          <p:nvPr>
            <p:ph type="sldNum" sz="quarter" idx="12"/>
          </p:nvPr>
        </p:nvSpPr>
        <p:spPr/>
        <p:txBody>
          <a:bodyPr/>
          <a:lstStyle/>
          <a:p>
            <a:fld id="{A8160BDD-7155-D744-B749-9730458604AD}" type="slidenum">
              <a:rPr lang="en-US" smtClean="0"/>
              <a:pPr/>
              <a:t>8</a:t>
            </a:fld>
            <a:endParaRPr lang="en-US" dirty="0"/>
          </a:p>
        </p:txBody>
      </p:sp>
      <p:pic>
        <p:nvPicPr>
          <p:cNvPr id="4" name="Picture 3">
            <a:extLst>
              <a:ext uri="{FF2B5EF4-FFF2-40B4-BE49-F238E27FC236}">
                <a16:creationId xmlns:a16="http://schemas.microsoft.com/office/drawing/2014/main" id="{2CEA60FF-9C2F-F3EE-3BEE-F96E5BC6D2EE}"/>
              </a:ext>
            </a:extLst>
          </p:cNvPr>
          <p:cNvPicPr>
            <a:picLocks noChangeAspect="1"/>
          </p:cNvPicPr>
          <p:nvPr/>
        </p:nvPicPr>
        <p:blipFill>
          <a:blip r:embed="rId2"/>
          <a:stretch>
            <a:fillRect/>
          </a:stretch>
        </p:blipFill>
        <p:spPr>
          <a:xfrm>
            <a:off x="1668751" y="1215587"/>
            <a:ext cx="3627174" cy="4141540"/>
          </a:xfrm>
          <a:prstGeom prst="rect">
            <a:avLst/>
          </a:prstGeom>
        </p:spPr>
      </p:pic>
      <p:sp>
        <p:nvSpPr>
          <p:cNvPr id="8" name="Text Placeholder 5">
            <a:extLst>
              <a:ext uri="{FF2B5EF4-FFF2-40B4-BE49-F238E27FC236}">
                <a16:creationId xmlns:a16="http://schemas.microsoft.com/office/drawing/2014/main" id="{EDA61587-05A1-7F7E-25A3-AA64475BDF34}"/>
              </a:ext>
            </a:extLst>
          </p:cNvPr>
          <p:cNvSpPr txBox="1">
            <a:spLocks/>
          </p:cNvSpPr>
          <p:nvPr/>
        </p:nvSpPr>
        <p:spPr>
          <a:xfrm>
            <a:off x="5737368" y="2810865"/>
            <a:ext cx="4836458" cy="2294535"/>
          </a:xfrm>
          <a:prstGeom prst="rect">
            <a:avLst/>
          </a:prstGeom>
        </p:spPr>
        <p:txBody>
          <a:bodyPr vert="horz" lIns="91440" tIns="45720" rIns="91440" bIns="45720" rtlCol="0">
            <a:noAutofit/>
          </a:bodyPr>
          <a:lstStyle>
            <a:lvl1pPr marL="230188" marR="0" indent="-230188" algn="l" defTabSz="457200" rtl="0" eaLnBrk="1" fontAlgn="auto" latinLnBrk="0" hangingPunct="1">
              <a:lnSpc>
                <a:spcPct val="100000"/>
              </a:lnSpc>
              <a:spcBef>
                <a:spcPct val="20000"/>
              </a:spcBef>
              <a:spcAft>
                <a:spcPts val="0"/>
              </a:spcAft>
              <a:buClr>
                <a:srgbClr val="009DDC"/>
              </a:buClr>
              <a:buSzTx/>
              <a:buFont typeface="Arial"/>
              <a:buChar char="•"/>
              <a:tabLst/>
              <a:defRPr lang="en-US" sz="1800" kern="1200" dirty="0">
                <a:solidFill>
                  <a:schemeClr val="tx1"/>
                </a:solidFill>
                <a:latin typeface="+mn-lt"/>
                <a:ea typeface="+mn-ea"/>
                <a:cs typeface="+mn-cs"/>
              </a:defRPr>
            </a:lvl1pPr>
            <a:lvl2pPr marL="401638" indent="-173038" algn="l" defTabSz="457200" rtl="0" eaLnBrk="1" latinLnBrk="0" hangingPunct="1">
              <a:spcBef>
                <a:spcPct val="20000"/>
              </a:spcBef>
              <a:buClr>
                <a:srgbClr val="009DDC"/>
              </a:buClr>
              <a:buFont typeface="Arial"/>
              <a:buChar char="•"/>
              <a:tabLst/>
              <a:defRPr lang="en-US" sz="1600" kern="1200">
                <a:solidFill>
                  <a:schemeClr val="tx1"/>
                </a:solidFill>
                <a:latin typeface="+mn-lt"/>
                <a:ea typeface="+mn-ea"/>
                <a:cs typeface="+mn-cs"/>
              </a:defRPr>
            </a:lvl2pPr>
            <a:lvl3pPr marL="630238" indent="-173038" algn="l" defTabSz="457200" rtl="0" eaLnBrk="1" latinLnBrk="0" hangingPunct="1">
              <a:spcBef>
                <a:spcPct val="20000"/>
              </a:spcBef>
              <a:buClr>
                <a:srgbClr val="009DDC"/>
              </a:buClr>
              <a:buFont typeface="Arial"/>
              <a:buChar char="•"/>
              <a:tabLst/>
              <a:defRPr lang="en-US" sz="1400" kern="1200">
                <a:solidFill>
                  <a:schemeClr val="tx1"/>
                </a:solidFill>
                <a:latin typeface="+mn-lt"/>
                <a:ea typeface="+mn-ea"/>
                <a:cs typeface="+mn-cs"/>
              </a:defRPr>
            </a:lvl3pPr>
            <a:lvl4pPr marL="858838" indent="-173038" algn="l" defTabSz="457200" rtl="0" eaLnBrk="1" latinLnBrk="0" hangingPunct="1">
              <a:spcBef>
                <a:spcPct val="20000"/>
              </a:spcBef>
              <a:buClr>
                <a:srgbClr val="009DDC"/>
              </a:buClr>
              <a:buFont typeface="Arial" panose="020B0604020202020204" pitchFamily="34" charset="0"/>
              <a:buChar char="•"/>
              <a:defRPr lang="en-US" sz="1400" kern="1200">
                <a:solidFill>
                  <a:schemeClr val="tx1"/>
                </a:solidFill>
                <a:latin typeface="+mn-lt"/>
                <a:ea typeface="+mn-ea"/>
                <a:cs typeface="+mn-cs"/>
              </a:defRPr>
            </a:lvl4pPr>
            <a:lvl5pPr marL="1030288" indent="-171450" algn="l" defTabSz="457200" rtl="0" eaLnBrk="1" latinLnBrk="0" hangingPunct="1">
              <a:spcBef>
                <a:spcPct val="20000"/>
              </a:spcBef>
              <a:buClr>
                <a:srgbClr val="009DDC"/>
              </a:buClr>
              <a:buFont typeface="Arial" panose="020B0604020202020204" pitchFamily="34" charset="0"/>
              <a:buChar char="•"/>
              <a:defRPr lang="en-US" sz="1400" kern="1200">
                <a:solidFill>
                  <a:schemeClr val="tx1"/>
                </a:solidFill>
                <a:latin typeface="+mn-lt"/>
                <a:ea typeface="+mn-ea"/>
                <a:cs typeface="+mn-cs"/>
              </a:defRPr>
            </a:lvl5pPr>
            <a:lvl6pPr marL="1198563" indent="-168275" algn="l" defTabSz="457200" rtl="0" eaLnBrk="1" latinLnBrk="0" hangingPunct="1">
              <a:spcBef>
                <a:spcPct val="20000"/>
              </a:spcBef>
              <a:buClr>
                <a:srgbClr val="009DDC"/>
              </a:buClr>
              <a:buFont typeface="Arial"/>
              <a:buChar char="•"/>
              <a:defRPr lang="en-US" sz="1400" kern="1200" dirty="0" smtClean="0">
                <a:solidFill>
                  <a:schemeClr val="tx1"/>
                </a:solidFill>
                <a:latin typeface="+mn-lt"/>
                <a:ea typeface="+mn-ea"/>
                <a:cs typeface="+mn-cs"/>
              </a:defRPr>
            </a:lvl6pPr>
            <a:lvl7pPr marL="1316038" indent="-117475" algn="l" defTabSz="457200" rtl="0" eaLnBrk="1" latinLnBrk="0" hangingPunct="1">
              <a:spcBef>
                <a:spcPct val="20000"/>
              </a:spcBef>
              <a:buClr>
                <a:srgbClr val="009DDC"/>
              </a:buClr>
              <a:buFont typeface="Arial"/>
              <a:buChar char="•"/>
              <a:defRPr sz="14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1"/>
            <a:r>
              <a:rPr lang="en-US" dirty="0"/>
              <a:t>Site Sharing Settings</a:t>
            </a:r>
          </a:p>
          <a:p>
            <a:pPr lvl="2"/>
            <a:r>
              <a:rPr lang="en-US" dirty="0"/>
              <a:t>Configure who can share various site resources and how requests for site access are made.</a:t>
            </a:r>
          </a:p>
          <a:p>
            <a:pPr lvl="1"/>
            <a:r>
              <a:rPr lang="en-US" dirty="0"/>
              <a:t>Access Expiration</a:t>
            </a:r>
          </a:p>
          <a:p>
            <a:pPr lvl="2"/>
            <a:r>
              <a:rPr lang="en-US" dirty="0"/>
              <a:t>Configure whether and when guest permissions for the site will expire.</a:t>
            </a:r>
          </a:p>
          <a:p>
            <a:pPr lvl="1"/>
            <a:r>
              <a:rPr lang="en-US" dirty="0"/>
              <a:t>Advanced Permissions Settings</a:t>
            </a:r>
          </a:p>
          <a:p>
            <a:pPr lvl="2"/>
            <a:r>
              <a:rPr lang="en-US" dirty="0"/>
              <a:t>Configure advanced permissions settings for the site.</a:t>
            </a:r>
          </a:p>
        </p:txBody>
      </p:sp>
      <p:sp>
        <p:nvSpPr>
          <p:cNvPr id="9" name="Line 300">
            <a:extLst>
              <a:ext uri="{FF2B5EF4-FFF2-40B4-BE49-F238E27FC236}">
                <a16:creationId xmlns:a16="http://schemas.microsoft.com/office/drawing/2014/main" id="{2548F492-197F-63CE-05DE-6CBC68330A7B}"/>
              </a:ext>
            </a:extLst>
          </p:cNvPr>
          <p:cNvSpPr>
            <a:spLocks noChangeShapeType="1"/>
          </p:cNvSpPr>
          <p:nvPr/>
        </p:nvSpPr>
        <p:spPr bwMode="auto">
          <a:xfrm>
            <a:off x="4397881" y="2676924"/>
            <a:ext cx="1633605" cy="300051"/>
          </a:xfrm>
          <a:prstGeom prst="line">
            <a:avLst/>
          </a:prstGeom>
          <a:noFill/>
          <a:ln w="28575" cap="rnd">
            <a:solidFill>
              <a:srgbClr val="00A0E0"/>
            </a:solidFill>
            <a:round/>
            <a:headEnd/>
            <a:tailEnd type="triangle" w="med" len="med"/>
          </a:ln>
          <a:effectLst>
            <a:glow rad="25400">
              <a:schemeClr val="bg1"/>
            </a:glow>
          </a:effectLst>
          <a:extLst>
            <a:ext uri="{909E8E84-426E-40dd-AFC4-6F175D3DCCD1}">
              <a14:hiddenFill xmlns:a14="http://schemas.microsoft.com/office/drawing/2010/main" xmlns="">
                <a:noFill/>
              </a14:hiddenFill>
            </a:ext>
          </a:extLst>
        </p:spPr>
        <p:txBody>
          <a:bodyPr/>
          <a:lstStyle/>
          <a:p>
            <a:pPr defTabSz="914400"/>
            <a:endParaRPr lang="en-US" kern="0" dirty="0">
              <a:solidFill>
                <a:sysClr val="windowText" lastClr="000000"/>
              </a:solidFill>
            </a:endParaRPr>
          </a:p>
        </p:txBody>
      </p:sp>
      <p:sp>
        <p:nvSpPr>
          <p:cNvPr id="10" name="Line 300">
            <a:extLst>
              <a:ext uri="{FF2B5EF4-FFF2-40B4-BE49-F238E27FC236}">
                <a16:creationId xmlns:a16="http://schemas.microsoft.com/office/drawing/2014/main" id="{74B2ECBA-3CFA-3E69-2A7A-4AE97C0D090A}"/>
              </a:ext>
            </a:extLst>
          </p:cNvPr>
          <p:cNvSpPr>
            <a:spLocks noChangeShapeType="1"/>
          </p:cNvSpPr>
          <p:nvPr/>
        </p:nvSpPr>
        <p:spPr bwMode="auto">
          <a:xfrm>
            <a:off x="3133857" y="3737321"/>
            <a:ext cx="2893787" cy="374"/>
          </a:xfrm>
          <a:prstGeom prst="line">
            <a:avLst/>
          </a:prstGeom>
          <a:noFill/>
          <a:ln w="28575" cap="rnd">
            <a:solidFill>
              <a:srgbClr val="00A0E0"/>
            </a:solidFill>
            <a:round/>
            <a:headEnd/>
            <a:tailEnd type="triangle" w="med" len="med"/>
          </a:ln>
          <a:effectLst>
            <a:glow rad="25400">
              <a:schemeClr val="bg1"/>
            </a:glow>
          </a:effectLst>
          <a:extLst>
            <a:ext uri="{909E8E84-426E-40dd-AFC4-6F175D3DCCD1}">
              <a14:hiddenFill xmlns:a14="http://schemas.microsoft.com/office/drawing/2010/main" xmlns="">
                <a:noFill/>
              </a14:hiddenFill>
            </a:ext>
          </a:extLst>
        </p:spPr>
        <p:txBody>
          <a:bodyPr/>
          <a:lstStyle/>
          <a:p>
            <a:pPr defTabSz="914400"/>
            <a:endParaRPr lang="en-US" kern="0" dirty="0">
              <a:solidFill>
                <a:sysClr val="windowText" lastClr="000000"/>
              </a:solidFill>
            </a:endParaRPr>
          </a:p>
        </p:txBody>
      </p:sp>
      <p:sp>
        <p:nvSpPr>
          <p:cNvPr id="12" name="Line 300">
            <a:extLst>
              <a:ext uri="{FF2B5EF4-FFF2-40B4-BE49-F238E27FC236}">
                <a16:creationId xmlns:a16="http://schemas.microsoft.com/office/drawing/2014/main" id="{70438AB8-0BB9-CC2C-1D1D-852B2A5C6959}"/>
              </a:ext>
            </a:extLst>
          </p:cNvPr>
          <p:cNvSpPr>
            <a:spLocks noChangeShapeType="1"/>
          </p:cNvSpPr>
          <p:nvPr/>
        </p:nvSpPr>
        <p:spPr bwMode="auto">
          <a:xfrm>
            <a:off x="4908870" y="4382782"/>
            <a:ext cx="1122615" cy="111792"/>
          </a:xfrm>
          <a:prstGeom prst="line">
            <a:avLst/>
          </a:prstGeom>
          <a:noFill/>
          <a:ln w="28575" cap="rnd">
            <a:solidFill>
              <a:srgbClr val="00A0E0"/>
            </a:solidFill>
            <a:round/>
            <a:headEnd/>
            <a:tailEnd type="triangle" w="med" len="med"/>
          </a:ln>
          <a:effectLst>
            <a:glow rad="25400">
              <a:schemeClr val="bg1"/>
            </a:glow>
          </a:effectLst>
          <a:extLst>
            <a:ext uri="{909E8E84-426E-40dd-AFC4-6F175D3DCCD1}">
              <a14:hiddenFill xmlns:a14="http://schemas.microsoft.com/office/drawing/2010/main" xmlns="">
                <a:noFill/>
              </a14:hiddenFill>
            </a:ext>
          </a:extLst>
        </p:spPr>
        <p:txBody>
          <a:bodyPr/>
          <a:lstStyle/>
          <a:p>
            <a:pPr defTabSz="914400"/>
            <a:endParaRPr lang="en-US" kern="0" dirty="0">
              <a:solidFill>
                <a:sysClr val="windowText" lastClr="000000"/>
              </a:solidFill>
            </a:endParaRPr>
          </a:p>
        </p:txBody>
      </p:sp>
      <p:sp>
        <p:nvSpPr>
          <p:cNvPr id="13" name="CODE_HIGHLIGHTER">
            <a:extLst>
              <a:ext uri="{FF2B5EF4-FFF2-40B4-BE49-F238E27FC236}">
                <a16:creationId xmlns:a16="http://schemas.microsoft.com/office/drawing/2014/main" id="{21FB0608-3718-5EDF-74F6-24311698C7A9}"/>
              </a:ext>
            </a:extLst>
          </p:cNvPr>
          <p:cNvSpPr/>
          <p:nvPr/>
        </p:nvSpPr>
        <p:spPr>
          <a:xfrm>
            <a:off x="2400300" y="2571750"/>
            <a:ext cx="1949450" cy="241300"/>
          </a:xfrm>
          <a:prstGeom prst="roundRect">
            <a:avLst>
              <a:gd name="adj" fmla="val 50000"/>
            </a:avLst>
          </a:prstGeom>
          <a:noFill/>
          <a:ln w="25400" cap="flat" cmpd="sng" algn="ctr">
            <a:solidFill>
              <a:srgbClr val="00A0E0"/>
            </a:solidFill>
            <a:prstDash val="solid"/>
          </a:ln>
          <a:effectLst>
            <a:glow rad="38100">
              <a:srgbClr val="FFFFFF">
                <a:alpha val="95000"/>
              </a:srgbClr>
            </a:glow>
          </a:effectLst>
        </p:spPr>
        <p:txBody>
          <a:bodyPr rtlCol="0" anchor="ctr"/>
          <a:lstStyle/>
          <a:p>
            <a:pPr algn="ctr" defTabSz="914400"/>
            <a:endParaRPr lang="en-US" sz="1100" b="1" kern="0" dirty="0">
              <a:solidFill>
                <a:srgbClr val="00A0E0"/>
              </a:solidFill>
              <a:latin typeface="Arial"/>
            </a:endParaRPr>
          </a:p>
        </p:txBody>
      </p:sp>
      <p:sp>
        <p:nvSpPr>
          <p:cNvPr id="14" name="CODE_HIGHLIGHTER">
            <a:extLst>
              <a:ext uri="{FF2B5EF4-FFF2-40B4-BE49-F238E27FC236}">
                <a16:creationId xmlns:a16="http://schemas.microsoft.com/office/drawing/2014/main" id="{AA05D987-DA42-5039-09B5-3E7320A234B7}"/>
              </a:ext>
            </a:extLst>
          </p:cNvPr>
          <p:cNvSpPr/>
          <p:nvPr/>
        </p:nvSpPr>
        <p:spPr>
          <a:xfrm>
            <a:off x="2400300" y="3633225"/>
            <a:ext cx="673100" cy="241300"/>
          </a:xfrm>
          <a:prstGeom prst="roundRect">
            <a:avLst>
              <a:gd name="adj" fmla="val 50000"/>
            </a:avLst>
          </a:prstGeom>
          <a:noFill/>
          <a:ln w="25400" cap="flat" cmpd="sng" algn="ctr">
            <a:solidFill>
              <a:srgbClr val="00A0E0"/>
            </a:solidFill>
            <a:prstDash val="solid"/>
          </a:ln>
          <a:effectLst>
            <a:glow rad="38100">
              <a:srgbClr val="FFFFFF">
                <a:alpha val="95000"/>
              </a:srgbClr>
            </a:glow>
          </a:effectLst>
        </p:spPr>
        <p:txBody>
          <a:bodyPr rtlCol="0" anchor="ctr"/>
          <a:lstStyle/>
          <a:p>
            <a:pPr algn="ctr" defTabSz="914400"/>
            <a:endParaRPr lang="en-US" sz="1100" b="1" kern="0" dirty="0">
              <a:solidFill>
                <a:srgbClr val="00A0E0"/>
              </a:solidFill>
              <a:latin typeface="Arial"/>
            </a:endParaRPr>
          </a:p>
        </p:txBody>
      </p:sp>
      <p:sp>
        <p:nvSpPr>
          <p:cNvPr id="15" name="CODE_HIGHLIGHTER">
            <a:extLst>
              <a:ext uri="{FF2B5EF4-FFF2-40B4-BE49-F238E27FC236}">
                <a16:creationId xmlns:a16="http://schemas.microsoft.com/office/drawing/2014/main" id="{DC67D6F4-DD08-11F5-338E-DA11D027E979}"/>
              </a:ext>
            </a:extLst>
          </p:cNvPr>
          <p:cNvSpPr/>
          <p:nvPr/>
        </p:nvSpPr>
        <p:spPr>
          <a:xfrm>
            <a:off x="3086100" y="4248151"/>
            <a:ext cx="1764387" cy="241300"/>
          </a:xfrm>
          <a:prstGeom prst="roundRect">
            <a:avLst>
              <a:gd name="adj" fmla="val 50000"/>
            </a:avLst>
          </a:prstGeom>
          <a:noFill/>
          <a:ln w="25400" cap="flat" cmpd="sng" algn="ctr">
            <a:solidFill>
              <a:srgbClr val="00A0E0"/>
            </a:solidFill>
            <a:prstDash val="solid"/>
          </a:ln>
          <a:effectLst>
            <a:glow rad="38100">
              <a:srgbClr val="FFFFFF">
                <a:alpha val="95000"/>
              </a:srgbClr>
            </a:glow>
          </a:effectLst>
        </p:spPr>
        <p:txBody>
          <a:bodyPr rtlCol="0" anchor="ctr"/>
          <a:lstStyle/>
          <a:p>
            <a:pPr algn="ctr" defTabSz="914400"/>
            <a:endParaRPr lang="en-US" sz="1100" b="1" kern="0" dirty="0">
              <a:solidFill>
                <a:srgbClr val="00A0E0"/>
              </a:solidFill>
              <a:latin typeface="Arial"/>
            </a:endParaRPr>
          </a:p>
        </p:txBody>
      </p:sp>
    </p:spTree>
    <p:extLst>
      <p:ext uri="{BB962C8B-B14F-4D97-AF65-F5344CB8AC3E}">
        <p14:creationId xmlns:p14="http://schemas.microsoft.com/office/powerpoint/2010/main" val="22343524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2BDE517-5ABD-BFEE-7460-9A635D49079A}"/>
              </a:ext>
            </a:extLst>
          </p:cNvPr>
          <p:cNvSpPr>
            <a:spLocks noGrp="1"/>
          </p:cNvSpPr>
          <p:nvPr>
            <p:ph type="title"/>
          </p:nvPr>
        </p:nvSpPr>
        <p:spPr/>
        <p:txBody>
          <a:bodyPr/>
          <a:lstStyle/>
          <a:p>
            <a:r>
              <a:rPr lang="en-US" dirty="0"/>
              <a:t>Site Sharing Settings Panel</a:t>
            </a:r>
          </a:p>
        </p:txBody>
      </p:sp>
      <p:sp>
        <p:nvSpPr>
          <p:cNvPr id="2" name="Slide Number Placeholder 1">
            <a:extLst>
              <a:ext uri="{FF2B5EF4-FFF2-40B4-BE49-F238E27FC236}">
                <a16:creationId xmlns:a16="http://schemas.microsoft.com/office/drawing/2014/main" id="{4A71362E-C387-C820-D18A-33FA0650FE42}"/>
              </a:ext>
            </a:extLst>
          </p:cNvPr>
          <p:cNvSpPr>
            <a:spLocks noGrp="1"/>
          </p:cNvSpPr>
          <p:nvPr>
            <p:ph type="sldNum" sz="quarter" idx="12"/>
          </p:nvPr>
        </p:nvSpPr>
        <p:spPr/>
        <p:txBody>
          <a:bodyPr/>
          <a:lstStyle/>
          <a:p>
            <a:fld id="{A8160BDD-7155-D744-B749-9730458604AD}" type="slidenum">
              <a:rPr lang="en-US" smtClean="0"/>
              <a:pPr/>
              <a:t>9</a:t>
            </a:fld>
            <a:endParaRPr lang="en-US" dirty="0"/>
          </a:p>
        </p:txBody>
      </p:sp>
      <p:pic>
        <p:nvPicPr>
          <p:cNvPr id="4" name="Picture 3">
            <a:extLst>
              <a:ext uri="{FF2B5EF4-FFF2-40B4-BE49-F238E27FC236}">
                <a16:creationId xmlns:a16="http://schemas.microsoft.com/office/drawing/2014/main" id="{86756229-CB8F-765F-37DA-40803F5DB487}"/>
              </a:ext>
            </a:extLst>
          </p:cNvPr>
          <p:cNvPicPr>
            <a:picLocks noChangeAspect="1"/>
          </p:cNvPicPr>
          <p:nvPr/>
        </p:nvPicPr>
        <p:blipFill>
          <a:blip r:embed="rId3"/>
          <a:stretch>
            <a:fillRect/>
          </a:stretch>
        </p:blipFill>
        <p:spPr>
          <a:xfrm>
            <a:off x="1417718" y="1104096"/>
            <a:ext cx="2143374" cy="5267293"/>
          </a:xfrm>
          <a:prstGeom prst="rect">
            <a:avLst/>
          </a:prstGeom>
        </p:spPr>
      </p:pic>
      <p:sp>
        <p:nvSpPr>
          <p:cNvPr id="7" name="Text Placeholder 5">
            <a:extLst>
              <a:ext uri="{FF2B5EF4-FFF2-40B4-BE49-F238E27FC236}">
                <a16:creationId xmlns:a16="http://schemas.microsoft.com/office/drawing/2014/main" id="{E4F34841-7289-AD5C-F7C6-E1025DFE7220}"/>
              </a:ext>
            </a:extLst>
          </p:cNvPr>
          <p:cNvSpPr txBox="1">
            <a:spLocks/>
          </p:cNvSpPr>
          <p:nvPr/>
        </p:nvSpPr>
        <p:spPr>
          <a:xfrm>
            <a:off x="3899514" y="1792994"/>
            <a:ext cx="7394432" cy="1130514"/>
          </a:xfrm>
          <a:prstGeom prst="rect">
            <a:avLst/>
          </a:prstGeom>
        </p:spPr>
        <p:txBody>
          <a:bodyPr vert="horz" lIns="91440" tIns="45720" rIns="91440" bIns="45720" rtlCol="0">
            <a:noAutofit/>
          </a:bodyPr>
          <a:lstStyle>
            <a:lvl1pPr marL="230188" marR="0" indent="-230188" algn="l" defTabSz="457200" rtl="0" eaLnBrk="1" fontAlgn="auto" latinLnBrk="0" hangingPunct="1">
              <a:lnSpc>
                <a:spcPct val="100000"/>
              </a:lnSpc>
              <a:spcBef>
                <a:spcPct val="20000"/>
              </a:spcBef>
              <a:spcAft>
                <a:spcPts val="0"/>
              </a:spcAft>
              <a:buClr>
                <a:srgbClr val="009DDC"/>
              </a:buClr>
              <a:buSzTx/>
              <a:buFont typeface="Arial"/>
              <a:buChar char="•"/>
              <a:tabLst/>
              <a:defRPr lang="en-US" sz="1800" kern="1200" dirty="0">
                <a:solidFill>
                  <a:schemeClr val="tx1"/>
                </a:solidFill>
                <a:latin typeface="+mn-lt"/>
                <a:ea typeface="+mn-ea"/>
                <a:cs typeface="+mn-cs"/>
              </a:defRPr>
            </a:lvl1pPr>
            <a:lvl2pPr marL="401638" indent="-173038" algn="l" defTabSz="457200" rtl="0" eaLnBrk="1" latinLnBrk="0" hangingPunct="1">
              <a:spcBef>
                <a:spcPct val="20000"/>
              </a:spcBef>
              <a:buClr>
                <a:srgbClr val="009DDC"/>
              </a:buClr>
              <a:buFont typeface="Arial"/>
              <a:buChar char="•"/>
              <a:tabLst/>
              <a:defRPr lang="en-US" sz="1600" kern="1200">
                <a:solidFill>
                  <a:schemeClr val="tx1"/>
                </a:solidFill>
                <a:latin typeface="+mn-lt"/>
                <a:ea typeface="+mn-ea"/>
                <a:cs typeface="+mn-cs"/>
              </a:defRPr>
            </a:lvl2pPr>
            <a:lvl3pPr marL="630238" indent="-173038" algn="l" defTabSz="457200" rtl="0" eaLnBrk="1" latinLnBrk="0" hangingPunct="1">
              <a:spcBef>
                <a:spcPct val="20000"/>
              </a:spcBef>
              <a:buClr>
                <a:srgbClr val="009DDC"/>
              </a:buClr>
              <a:buFont typeface="Arial"/>
              <a:buChar char="•"/>
              <a:tabLst/>
              <a:defRPr lang="en-US" sz="1400" kern="1200">
                <a:solidFill>
                  <a:schemeClr val="tx1"/>
                </a:solidFill>
                <a:latin typeface="+mn-lt"/>
                <a:ea typeface="+mn-ea"/>
                <a:cs typeface="+mn-cs"/>
              </a:defRPr>
            </a:lvl3pPr>
            <a:lvl4pPr marL="858838" indent="-173038" algn="l" defTabSz="457200" rtl="0" eaLnBrk="1" latinLnBrk="0" hangingPunct="1">
              <a:spcBef>
                <a:spcPct val="20000"/>
              </a:spcBef>
              <a:buClr>
                <a:srgbClr val="009DDC"/>
              </a:buClr>
              <a:buFont typeface="Arial" panose="020B0604020202020204" pitchFamily="34" charset="0"/>
              <a:buChar char="•"/>
              <a:defRPr lang="en-US" sz="1400" kern="1200">
                <a:solidFill>
                  <a:schemeClr val="tx1"/>
                </a:solidFill>
                <a:latin typeface="+mn-lt"/>
                <a:ea typeface="+mn-ea"/>
                <a:cs typeface="+mn-cs"/>
              </a:defRPr>
            </a:lvl4pPr>
            <a:lvl5pPr marL="1030288" indent="-171450" algn="l" defTabSz="457200" rtl="0" eaLnBrk="1" latinLnBrk="0" hangingPunct="1">
              <a:spcBef>
                <a:spcPct val="20000"/>
              </a:spcBef>
              <a:buClr>
                <a:srgbClr val="009DDC"/>
              </a:buClr>
              <a:buFont typeface="Arial" panose="020B0604020202020204" pitchFamily="34" charset="0"/>
              <a:buChar char="•"/>
              <a:defRPr lang="en-US" sz="1400" kern="1200">
                <a:solidFill>
                  <a:schemeClr val="tx1"/>
                </a:solidFill>
                <a:latin typeface="+mn-lt"/>
                <a:ea typeface="+mn-ea"/>
                <a:cs typeface="+mn-cs"/>
              </a:defRPr>
            </a:lvl5pPr>
            <a:lvl6pPr marL="1198563" indent="-168275" algn="l" defTabSz="457200" rtl="0" eaLnBrk="1" latinLnBrk="0" hangingPunct="1">
              <a:spcBef>
                <a:spcPct val="20000"/>
              </a:spcBef>
              <a:buClr>
                <a:srgbClr val="009DDC"/>
              </a:buClr>
              <a:buFont typeface="Arial"/>
              <a:buChar char="•"/>
              <a:defRPr lang="en-US" sz="1400" kern="1200" dirty="0" smtClean="0">
                <a:solidFill>
                  <a:schemeClr val="tx1"/>
                </a:solidFill>
                <a:latin typeface="+mn-lt"/>
                <a:ea typeface="+mn-ea"/>
                <a:cs typeface="+mn-cs"/>
              </a:defRPr>
            </a:lvl6pPr>
            <a:lvl7pPr marL="1316038" indent="-117475" algn="l" defTabSz="457200" rtl="0" eaLnBrk="1" latinLnBrk="0" hangingPunct="1">
              <a:spcBef>
                <a:spcPct val="20000"/>
              </a:spcBef>
              <a:buClr>
                <a:srgbClr val="009DDC"/>
              </a:buClr>
              <a:buFont typeface="Arial"/>
              <a:buChar char="•"/>
              <a:defRPr sz="14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Sharing Permissions</a:t>
            </a:r>
          </a:p>
          <a:p>
            <a:r>
              <a:rPr lang="en-US" dirty="0"/>
              <a:t>Specify who is allowed to share, and what they can share.</a:t>
            </a:r>
          </a:p>
          <a:p>
            <a:pPr lvl="1"/>
            <a:r>
              <a:rPr lang="en-US" dirty="0"/>
              <a:t>Example:</a:t>
            </a:r>
          </a:p>
          <a:p>
            <a:pPr lvl="2"/>
            <a:r>
              <a:rPr lang="en-US" dirty="0"/>
              <a:t>Select this option to prevent anyone but site owners from sharing files, folders, or the site.</a:t>
            </a:r>
          </a:p>
        </p:txBody>
      </p:sp>
      <p:sp>
        <p:nvSpPr>
          <p:cNvPr id="11" name="Text Placeholder 5">
            <a:extLst>
              <a:ext uri="{FF2B5EF4-FFF2-40B4-BE49-F238E27FC236}">
                <a16:creationId xmlns:a16="http://schemas.microsoft.com/office/drawing/2014/main" id="{807807FB-E541-773A-DD25-0C71511B5942}"/>
              </a:ext>
            </a:extLst>
          </p:cNvPr>
          <p:cNvSpPr txBox="1">
            <a:spLocks/>
          </p:cNvSpPr>
          <p:nvPr/>
        </p:nvSpPr>
        <p:spPr>
          <a:xfrm>
            <a:off x="3899514" y="3481217"/>
            <a:ext cx="7394432" cy="1169276"/>
          </a:xfrm>
          <a:prstGeom prst="rect">
            <a:avLst/>
          </a:prstGeom>
        </p:spPr>
        <p:txBody>
          <a:bodyPr vert="horz" lIns="91440" tIns="45720" rIns="91440" bIns="45720" rtlCol="0">
            <a:noAutofit/>
          </a:bodyPr>
          <a:lstStyle>
            <a:lvl1pPr marL="230188" marR="0" indent="-230188" algn="l" defTabSz="457200" rtl="0" eaLnBrk="1" fontAlgn="auto" latinLnBrk="0" hangingPunct="1">
              <a:lnSpc>
                <a:spcPct val="100000"/>
              </a:lnSpc>
              <a:spcBef>
                <a:spcPct val="20000"/>
              </a:spcBef>
              <a:spcAft>
                <a:spcPts val="0"/>
              </a:spcAft>
              <a:buClr>
                <a:srgbClr val="009DDC"/>
              </a:buClr>
              <a:buSzTx/>
              <a:buFont typeface="Arial"/>
              <a:buChar char="•"/>
              <a:tabLst/>
              <a:defRPr lang="en-US" sz="1800" kern="1200" dirty="0">
                <a:solidFill>
                  <a:schemeClr val="tx1"/>
                </a:solidFill>
                <a:latin typeface="+mn-lt"/>
                <a:ea typeface="+mn-ea"/>
                <a:cs typeface="+mn-cs"/>
              </a:defRPr>
            </a:lvl1pPr>
            <a:lvl2pPr marL="401638" indent="-173038" algn="l" defTabSz="457200" rtl="0" eaLnBrk="1" latinLnBrk="0" hangingPunct="1">
              <a:spcBef>
                <a:spcPct val="20000"/>
              </a:spcBef>
              <a:buClr>
                <a:srgbClr val="009DDC"/>
              </a:buClr>
              <a:buFont typeface="Arial"/>
              <a:buChar char="•"/>
              <a:tabLst/>
              <a:defRPr lang="en-US" sz="1600" kern="1200">
                <a:solidFill>
                  <a:schemeClr val="tx1"/>
                </a:solidFill>
                <a:latin typeface="+mn-lt"/>
                <a:ea typeface="+mn-ea"/>
                <a:cs typeface="+mn-cs"/>
              </a:defRPr>
            </a:lvl2pPr>
            <a:lvl3pPr marL="630238" indent="-173038" algn="l" defTabSz="457200" rtl="0" eaLnBrk="1" latinLnBrk="0" hangingPunct="1">
              <a:spcBef>
                <a:spcPct val="20000"/>
              </a:spcBef>
              <a:buClr>
                <a:srgbClr val="009DDC"/>
              </a:buClr>
              <a:buFont typeface="Arial"/>
              <a:buChar char="•"/>
              <a:tabLst/>
              <a:defRPr lang="en-US" sz="1400" kern="1200">
                <a:solidFill>
                  <a:schemeClr val="tx1"/>
                </a:solidFill>
                <a:latin typeface="+mn-lt"/>
                <a:ea typeface="+mn-ea"/>
                <a:cs typeface="+mn-cs"/>
              </a:defRPr>
            </a:lvl3pPr>
            <a:lvl4pPr marL="858838" indent="-173038" algn="l" defTabSz="457200" rtl="0" eaLnBrk="1" latinLnBrk="0" hangingPunct="1">
              <a:spcBef>
                <a:spcPct val="20000"/>
              </a:spcBef>
              <a:buClr>
                <a:srgbClr val="009DDC"/>
              </a:buClr>
              <a:buFont typeface="Arial" panose="020B0604020202020204" pitchFamily="34" charset="0"/>
              <a:buChar char="•"/>
              <a:defRPr lang="en-US" sz="1400" kern="1200">
                <a:solidFill>
                  <a:schemeClr val="tx1"/>
                </a:solidFill>
                <a:latin typeface="+mn-lt"/>
                <a:ea typeface="+mn-ea"/>
                <a:cs typeface="+mn-cs"/>
              </a:defRPr>
            </a:lvl4pPr>
            <a:lvl5pPr marL="1030288" indent="-171450" algn="l" defTabSz="457200" rtl="0" eaLnBrk="1" latinLnBrk="0" hangingPunct="1">
              <a:spcBef>
                <a:spcPct val="20000"/>
              </a:spcBef>
              <a:buClr>
                <a:srgbClr val="009DDC"/>
              </a:buClr>
              <a:buFont typeface="Arial" panose="020B0604020202020204" pitchFamily="34" charset="0"/>
              <a:buChar char="•"/>
              <a:defRPr lang="en-US" sz="1400" kern="1200">
                <a:solidFill>
                  <a:schemeClr val="tx1"/>
                </a:solidFill>
                <a:latin typeface="+mn-lt"/>
                <a:ea typeface="+mn-ea"/>
                <a:cs typeface="+mn-cs"/>
              </a:defRPr>
            </a:lvl5pPr>
            <a:lvl6pPr marL="1198563" indent="-168275" algn="l" defTabSz="457200" rtl="0" eaLnBrk="1" latinLnBrk="0" hangingPunct="1">
              <a:spcBef>
                <a:spcPct val="20000"/>
              </a:spcBef>
              <a:buClr>
                <a:srgbClr val="009DDC"/>
              </a:buClr>
              <a:buFont typeface="Arial"/>
              <a:buChar char="•"/>
              <a:defRPr lang="en-US" sz="1400" kern="1200" dirty="0" smtClean="0">
                <a:solidFill>
                  <a:schemeClr val="tx1"/>
                </a:solidFill>
                <a:latin typeface="+mn-lt"/>
                <a:ea typeface="+mn-ea"/>
                <a:cs typeface="+mn-cs"/>
              </a:defRPr>
            </a:lvl6pPr>
            <a:lvl7pPr marL="1316038" indent="-117475" algn="l" defTabSz="457200" rtl="0" eaLnBrk="1" latinLnBrk="0" hangingPunct="1">
              <a:spcBef>
                <a:spcPct val="20000"/>
              </a:spcBef>
              <a:buClr>
                <a:srgbClr val="009DDC"/>
              </a:buClr>
              <a:buFont typeface="Arial"/>
              <a:buChar char="•"/>
              <a:defRPr sz="14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Access Requests</a:t>
            </a:r>
          </a:p>
          <a:p>
            <a:r>
              <a:rPr lang="en-US" dirty="0"/>
              <a:t>Place restrictions on how access requests are conducted.</a:t>
            </a:r>
          </a:p>
          <a:p>
            <a:pPr lvl="1"/>
            <a:r>
              <a:rPr lang="en-US" dirty="0"/>
              <a:t>Allow access requests or disallow them entirely.</a:t>
            </a:r>
          </a:p>
          <a:p>
            <a:pPr lvl="1"/>
            <a:r>
              <a:rPr lang="en-US" dirty="0"/>
              <a:t>Specify who will receive access requests. </a:t>
            </a:r>
          </a:p>
          <a:p>
            <a:pPr lvl="1"/>
            <a:r>
              <a:rPr lang="en-US" dirty="0"/>
              <a:t>Add explanatory details that will be shown to users when they request access.</a:t>
            </a:r>
          </a:p>
        </p:txBody>
      </p:sp>
      <p:sp>
        <p:nvSpPr>
          <p:cNvPr id="14" name="Line 300">
            <a:extLst>
              <a:ext uri="{FF2B5EF4-FFF2-40B4-BE49-F238E27FC236}">
                <a16:creationId xmlns:a16="http://schemas.microsoft.com/office/drawing/2014/main" id="{BFEE619D-6123-E919-1C30-B7AF0B9C88AA}"/>
              </a:ext>
            </a:extLst>
          </p:cNvPr>
          <p:cNvSpPr>
            <a:spLocks noChangeShapeType="1"/>
          </p:cNvSpPr>
          <p:nvPr/>
        </p:nvSpPr>
        <p:spPr bwMode="auto">
          <a:xfrm flipH="1">
            <a:off x="3333003" y="2886208"/>
            <a:ext cx="1079784" cy="138313"/>
          </a:xfrm>
          <a:prstGeom prst="line">
            <a:avLst/>
          </a:prstGeom>
          <a:noFill/>
          <a:ln w="28575" cap="rnd">
            <a:solidFill>
              <a:srgbClr val="00A0E0"/>
            </a:solidFill>
            <a:round/>
            <a:headEnd/>
            <a:tailEnd type="triangle" w="med" len="med"/>
          </a:ln>
          <a:effectLst>
            <a:glow rad="25400">
              <a:schemeClr val="bg1"/>
            </a:glow>
          </a:effectLst>
          <a:extLst>
            <a:ext uri="{909E8E84-426E-40dd-AFC4-6F175D3DCCD1}">
              <a14:hiddenFill xmlns:a14="http://schemas.microsoft.com/office/drawing/2010/main" xmlns="">
                <a:noFill/>
              </a14:hiddenFill>
            </a:ext>
          </a:extLst>
        </p:spPr>
        <p:txBody>
          <a:bodyPr/>
          <a:lstStyle/>
          <a:p>
            <a:pPr defTabSz="914400"/>
            <a:endParaRPr lang="en-US" kern="0" dirty="0">
              <a:solidFill>
                <a:sysClr val="windowText" lastClr="000000"/>
              </a:solidFill>
            </a:endParaRPr>
          </a:p>
        </p:txBody>
      </p:sp>
      <p:sp>
        <p:nvSpPr>
          <p:cNvPr id="15" name="Line 300">
            <a:extLst>
              <a:ext uri="{FF2B5EF4-FFF2-40B4-BE49-F238E27FC236}">
                <a16:creationId xmlns:a16="http://schemas.microsoft.com/office/drawing/2014/main" id="{967D3EEE-52EF-2CF0-B861-9C363444EA3B}"/>
              </a:ext>
            </a:extLst>
          </p:cNvPr>
          <p:cNvSpPr>
            <a:spLocks noChangeShapeType="1"/>
          </p:cNvSpPr>
          <p:nvPr/>
        </p:nvSpPr>
        <p:spPr bwMode="auto">
          <a:xfrm flipH="1" flipV="1">
            <a:off x="3382947" y="3835186"/>
            <a:ext cx="810667" cy="430305"/>
          </a:xfrm>
          <a:prstGeom prst="line">
            <a:avLst/>
          </a:prstGeom>
          <a:noFill/>
          <a:ln w="28575" cap="rnd">
            <a:solidFill>
              <a:srgbClr val="00A0E0"/>
            </a:solidFill>
            <a:round/>
            <a:headEnd/>
            <a:tailEnd type="triangle" w="med" len="med"/>
          </a:ln>
          <a:effectLst>
            <a:glow rad="25400">
              <a:schemeClr val="bg1"/>
            </a:glow>
          </a:effectLst>
          <a:extLst>
            <a:ext uri="{909E8E84-426E-40dd-AFC4-6F175D3DCCD1}">
              <a14:hiddenFill xmlns:a14="http://schemas.microsoft.com/office/drawing/2010/main" xmlns="">
                <a:noFill/>
              </a14:hiddenFill>
            </a:ext>
          </a:extLst>
        </p:spPr>
        <p:txBody>
          <a:bodyPr/>
          <a:lstStyle/>
          <a:p>
            <a:pPr defTabSz="914400"/>
            <a:endParaRPr lang="en-US" kern="0" dirty="0">
              <a:solidFill>
                <a:sysClr val="windowText" lastClr="000000"/>
              </a:solidFill>
            </a:endParaRPr>
          </a:p>
        </p:txBody>
      </p:sp>
      <p:sp>
        <p:nvSpPr>
          <p:cNvPr id="16" name="Line 300">
            <a:extLst>
              <a:ext uri="{FF2B5EF4-FFF2-40B4-BE49-F238E27FC236}">
                <a16:creationId xmlns:a16="http://schemas.microsoft.com/office/drawing/2014/main" id="{E4969844-03B4-681A-2B38-95C71E299DAA}"/>
              </a:ext>
            </a:extLst>
          </p:cNvPr>
          <p:cNvSpPr>
            <a:spLocks noChangeShapeType="1"/>
          </p:cNvSpPr>
          <p:nvPr/>
        </p:nvSpPr>
        <p:spPr bwMode="auto">
          <a:xfrm flipH="1" flipV="1">
            <a:off x="2510811" y="4494759"/>
            <a:ext cx="1682803" cy="88912"/>
          </a:xfrm>
          <a:prstGeom prst="line">
            <a:avLst/>
          </a:prstGeom>
          <a:noFill/>
          <a:ln w="28575" cap="rnd">
            <a:solidFill>
              <a:srgbClr val="00A0E0"/>
            </a:solidFill>
            <a:round/>
            <a:headEnd/>
            <a:tailEnd type="triangle" w="med" len="med"/>
          </a:ln>
          <a:effectLst>
            <a:glow rad="25400">
              <a:schemeClr val="bg1"/>
            </a:glow>
          </a:effectLst>
          <a:extLst>
            <a:ext uri="{909E8E84-426E-40dd-AFC4-6F175D3DCCD1}">
              <a14:hiddenFill xmlns:a14="http://schemas.microsoft.com/office/drawing/2010/main" xmlns="">
                <a:noFill/>
              </a14:hiddenFill>
            </a:ext>
          </a:extLst>
        </p:spPr>
        <p:txBody>
          <a:bodyPr/>
          <a:lstStyle/>
          <a:p>
            <a:pPr defTabSz="914400"/>
            <a:endParaRPr lang="en-US" kern="0" dirty="0">
              <a:solidFill>
                <a:sysClr val="windowText" lastClr="000000"/>
              </a:solidFill>
            </a:endParaRPr>
          </a:p>
        </p:txBody>
      </p:sp>
      <p:sp>
        <p:nvSpPr>
          <p:cNvPr id="17" name="Line 300">
            <a:extLst>
              <a:ext uri="{FF2B5EF4-FFF2-40B4-BE49-F238E27FC236}">
                <a16:creationId xmlns:a16="http://schemas.microsoft.com/office/drawing/2014/main" id="{2D671901-38D5-3925-2946-EA093CC0CC6C}"/>
              </a:ext>
            </a:extLst>
          </p:cNvPr>
          <p:cNvSpPr>
            <a:spLocks noChangeShapeType="1"/>
          </p:cNvSpPr>
          <p:nvPr/>
        </p:nvSpPr>
        <p:spPr bwMode="auto">
          <a:xfrm flipH="1">
            <a:off x="3382947" y="4909531"/>
            <a:ext cx="810667" cy="430305"/>
          </a:xfrm>
          <a:prstGeom prst="line">
            <a:avLst/>
          </a:prstGeom>
          <a:noFill/>
          <a:ln w="28575" cap="rnd">
            <a:solidFill>
              <a:srgbClr val="00A0E0"/>
            </a:solidFill>
            <a:round/>
            <a:headEnd/>
            <a:tailEnd type="triangle" w="med" len="med"/>
          </a:ln>
          <a:effectLst>
            <a:glow rad="25400">
              <a:schemeClr val="bg1"/>
            </a:glow>
          </a:effectLst>
          <a:extLst>
            <a:ext uri="{909E8E84-426E-40dd-AFC4-6F175D3DCCD1}">
              <a14:hiddenFill xmlns:a14="http://schemas.microsoft.com/office/drawing/2010/main" xmlns="">
                <a:noFill/>
              </a14:hiddenFill>
            </a:ext>
          </a:extLst>
        </p:spPr>
        <p:txBody>
          <a:bodyPr/>
          <a:lstStyle/>
          <a:p>
            <a:pPr defTabSz="914400"/>
            <a:endParaRPr lang="en-US" kern="0" dirty="0">
              <a:solidFill>
                <a:sysClr val="windowText" lastClr="000000"/>
              </a:solidFill>
            </a:endParaRPr>
          </a:p>
        </p:txBody>
      </p:sp>
    </p:spTree>
    <p:custDataLst>
      <p:tags r:id="rId1"/>
    </p:custDataLst>
    <p:extLst>
      <p:ext uri="{BB962C8B-B14F-4D97-AF65-F5344CB8AC3E}">
        <p14:creationId xmlns:p14="http://schemas.microsoft.com/office/powerpoint/2010/main" val="40507071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XFILEPNG" val="C:\Data\work\091097\trunk\091097\images\04_ssp.png"/>
</p:tagLst>
</file>

<file path=ppt/tags/tag2.xml><?xml version="1.0" encoding="utf-8"?>
<p:tagLst xmlns:a="http://schemas.openxmlformats.org/drawingml/2006/main" xmlns:r="http://schemas.openxmlformats.org/officeDocument/2006/relationships" xmlns:p="http://schemas.openxmlformats.org/presentationml/2006/main">
  <p:tag name="XFILEPNG" val="C:\Data\work\091097\trunk\091097\images\04_axex.png"/>
</p:tagLst>
</file>

<file path=ppt/tags/tag3.xml><?xml version="1.0" encoding="utf-8"?>
<p:tagLst xmlns:a="http://schemas.openxmlformats.org/drawingml/2006/main" xmlns:r="http://schemas.openxmlformats.org/officeDocument/2006/relationships" xmlns:p="http://schemas.openxmlformats.org/presentationml/2006/main">
  <p:tag name="XFILEPNG" val="\\LO0376\work\091097\trunk\091097\images\04_siteusage.png"/>
</p:tagLst>
</file>

<file path=ppt/tags/tag4.xml><?xml version="1.0" encoding="utf-8"?>
<p:tagLst xmlns:a="http://schemas.openxmlformats.org/drawingml/2006/main" xmlns:r="http://schemas.openxmlformats.org/officeDocument/2006/relationships" xmlns:p="http://schemas.openxmlformats.org/presentationml/2006/main">
  <p:tag name="XFILEPNG" val="\\LO0376\work\091097\trunk\091097\images\03_policy1.png"/>
</p:tagLst>
</file>

<file path=ppt/theme/theme1.xml><?xml version="1.0" encoding="utf-8"?>
<a:theme xmlns:a="http://schemas.openxmlformats.org/drawingml/2006/main" name="LO Choice">
  <a:themeElements>
    <a:clrScheme name="LO">
      <a:dk1>
        <a:sysClr val="windowText" lastClr="000000"/>
      </a:dk1>
      <a:lt1>
        <a:sysClr val="window" lastClr="FFFFFF"/>
      </a:lt1>
      <a:dk2>
        <a:srgbClr val="000000"/>
      </a:dk2>
      <a:lt2>
        <a:srgbClr val="FFFFFF"/>
      </a:lt2>
      <a:accent1>
        <a:srgbClr val="009DDC"/>
      </a:accent1>
      <a:accent2>
        <a:srgbClr val="1D76BB"/>
      </a:accent2>
      <a:accent3>
        <a:srgbClr val="B2D237"/>
      </a:accent3>
      <a:accent4>
        <a:srgbClr val="1D3764"/>
      </a:accent4>
      <a:accent5>
        <a:srgbClr val="972883"/>
      </a:accent5>
      <a:accent6>
        <a:srgbClr val="5F1F5A"/>
      </a:accent6>
      <a:hlink>
        <a:srgbClr val="009DDC"/>
      </a:hlink>
      <a:folHlink>
        <a:srgbClr val="009DDC"/>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8575" cap="flat" cmpd="sng" algn="ctr">
          <a:solidFill>
            <a:srgbClr val="E62428"/>
          </a:solidFill>
          <a:prstDash val="solid"/>
        </a:ln>
        <a:effectLst/>
      </a:spPr>
      <a:bodyPr rtlCol="0" anchor="ctr"/>
      <a:lstStyle>
        <a:defPPr algn="ctr" defTabSz="914400">
          <a:defRPr sz="1100" b="1" kern="0" dirty="0" err="1">
            <a:solidFill>
              <a:srgbClr val="FF0000"/>
            </a:solidFill>
            <a:latin typeface="Arial"/>
          </a:defRPr>
        </a:defPPr>
      </a:lstStyle>
    </a:spDef>
    <a:lnDef>
      <a:spPr>
        <a:ln w="1905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LO_OV_Template_5_1-WIDE.potx" id="{AF669B5B-6BCC-46EA-8452-D03C8FDB5311}" vid="{05F4ABF9-4CA0-49FA-A617-17B424E0F04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LO_OV_Template_5_1-WIDE</Template>
  <TotalTime>15909</TotalTime>
  <Words>2185</Words>
  <Application>Microsoft Office PowerPoint</Application>
  <PresentationFormat>Widescreen</PresentationFormat>
  <Paragraphs>224</Paragraphs>
  <Slides>30</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30</vt:i4>
      </vt:variant>
    </vt:vector>
  </HeadingPairs>
  <TitlesOfParts>
    <vt:vector size="33" baseType="lpstr">
      <vt:lpstr>Arial</vt:lpstr>
      <vt:lpstr>Calibri</vt:lpstr>
      <vt:lpstr>LO Choice</vt:lpstr>
      <vt:lpstr>Improving Security</vt:lpstr>
      <vt:lpstr>Manage Access at the Site Level</vt:lpstr>
      <vt:lpstr>Security Hardening</vt:lpstr>
      <vt:lpstr>Potential Consequences</vt:lpstr>
      <vt:lpstr>General Security Strategies</vt:lpstr>
      <vt:lpstr>Improve Upon SharePoint's Default Security Settings</vt:lpstr>
      <vt:lpstr>Activity: Planning Security</vt:lpstr>
      <vt:lpstr>Permissions Panel</vt:lpstr>
      <vt:lpstr>Site Sharing Settings Panel</vt:lpstr>
      <vt:lpstr>The Access Expiration Panel</vt:lpstr>
      <vt:lpstr>The Advanced Permissions Settings Page</vt:lpstr>
      <vt:lpstr>Site Usage</vt:lpstr>
      <vt:lpstr>External Sharing Report</vt:lpstr>
      <vt:lpstr>Offline Client Availability</vt:lpstr>
      <vt:lpstr>Activity: Tightening Control Over Sharing Links</vt:lpstr>
      <vt:lpstr>Manage Access at the Tenant Level</vt:lpstr>
      <vt:lpstr>Tenant Security</vt:lpstr>
      <vt:lpstr>External Site Sharing Policies</vt:lpstr>
      <vt:lpstr>Refine the Sharing Settings for a Particular Site</vt:lpstr>
      <vt:lpstr>Interaction Between Site Sharing Policies</vt:lpstr>
      <vt:lpstr>Allow or Block Sharing by Domain</vt:lpstr>
      <vt:lpstr>Guest Access Expiration</vt:lpstr>
      <vt:lpstr>Access Control Policies</vt:lpstr>
      <vt:lpstr>Limit Access to Unmanaged Devices</vt:lpstr>
      <vt:lpstr>Log Users Out Automatically After a Timeout</vt:lpstr>
      <vt:lpstr>Limit Access to Sites by Network Location</vt:lpstr>
      <vt:lpstr>Block Apps That Don't Use Modern Authentication</vt:lpstr>
      <vt:lpstr>The Importance of Training Users</vt:lpstr>
      <vt:lpstr>Activity: Examining Sharing Policies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Brian Wilson</dc:creator>
  <cp:lastModifiedBy>Peter Bauer</cp:lastModifiedBy>
  <cp:revision>535</cp:revision>
  <dcterms:created xsi:type="dcterms:W3CDTF">2022-04-19T12:49:36Z</dcterms:created>
  <dcterms:modified xsi:type="dcterms:W3CDTF">2023-04-23T03:02:24Z</dcterms:modified>
</cp:coreProperties>
</file>