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yWIP\091030%20Office%20365%20Productivity%20Apps\trunk\091030\datafiles\Collaborating%20with%20Microsoft%20Teams\Donor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Sheet2!$B$1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Sheet2!$A$2:$A$9</c:f>
              <c:strCache>
                <c:ptCount val="8"/>
                <c:pt idx="0">
                  <c:v>Greene City Interiors</c:v>
                </c:pt>
                <c:pt idx="1">
                  <c:v>Leaps and Bounds Travel</c:v>
                </c:pt>
                <c:pt idx="2">
                  <c:v>Mixed Messages Media</c:v>
                </c:pt>
                <c:pt idx="3">
                  <c:v>Smothers &amp; Family Hardware</c:v>
                </c:pt>
                <c:pt idx="4">
                  <c:v>Woodworker's Wheelhouse</c:v>
                </c:pt>
                <c:pt idx="5">
                  <c:v>Develetech Industries</c:v>
                </c:pt>
                <c:pt idx="6">
                  <c:v>Chloe Community Gallery and Workshop </c:v>
                </c:pt>
                <c:pt idx="7">
                  <c:v>Emerald Epicure</c:v>
                </c:pt>
              </c:strCache>
            </c:strRef>
          </c:cat>
          <c:val>
            <c:numRef>
              <c:f>Sheet2!$B$2:$B$9</c:f>
              <c:numCache>
                <c:formatCode>General</c:formatCode>
                <c:ptCount val="8"/>
                <c:pt idx="0">
                  <c:v>800</c:v>
                </c:pt>
                <c:pt idx="1">
                  <c:v>900</c:v>
                </c:pt>
                <c:pt idx="2">
                  <c:v>5000</c:v>
                </c:pt>
                <c:pt idx="3">
                  <c:v>3500</c:v>
                </c:pt>
                <c:pt idx="4">
                  <c:v>2000</c:v>
                </c:pt>
                <c:pt idx="5">
                  <c:v>650</c:v>
                </c:pt>
                <c:pt idx="6">
                  <c:v>800</c:v>
                </c:pt>
                <c:pt idx="7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85-430E-B137-12947C299FB3}"/>
            </c:ext>
          </c:extLst>
        </c:ser>
        <c:ser>
          <c:idx val="1"/>
          <c:order val="1"/>
          <c:tx>
            <c:strRef>
              <c:f>Sheet2!$C$1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Sheet2!$A$2:$A$9</c:f>
              <c:strCache>
                <c:ptCount val="8"/>
                <c:pt idx="0">
                  <c:v>Greene City Interiors</c:v>
                </c:pt>
                <c:pt idx="1">
                  <c:v>Leaps and Bounds Travel</c:v>
                </c:pt>
                <c:pt idx="2">
                  <c:v>Mixed Messages Media</c:v>
                </c:pt>
                <c:pt idx="3">
                  <c:v>Smothers &amp; Family Hardware</c:v>
                </c:pt>
                <c:pt idx="4">
                  <c:v>Woodworker's Wheelhouse</c:v>
                </c:pt>
                <c:pt idx="5">
                  <c:v>Develetech Industries</c:v>
                </c:pt>
                <c:pt idx="6">
                  <c:v>Chloe Community Gallery and Workshop </c:v>
                </c:pt>
                <c:pt idx="7">
                  <c:v>Emerald Epicure</c:v>
                </c:pt>
              </c:strCache>
            </c:strRef>
          </c:cat>
          <c:val>
            <c:numRef>
              <c:f>Sheet2!$C$2:$C$9</c:f>
              <c:numCache>
                <c:formatCode>General</c:formatCode>
                <c:ptCount val="8"/>
                <c:pt idx="0">
                  <c:v>600</c:v>
                </c:pt>
                <c:pt idx="1">
                  <c:v>485</c:v>
                </c:pt>
                <c:pt idx="2">
                  <c:v>900</c:v>
                </c:pt>
                <c:pt idx="3">
                  <c:v>1000</c:v>
                </c:pt>
                <c:pt idx="4">
                  <c:v>1000</c:v>
                </c:pt>
                <c:pt idx="5">
                  <c:v>2500</c:v>
                </c:pt>
                <c:pt idx="6">
                  <c:v>3000</c:v>
                </c:pt>
                <c:pt idx="7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85-430E-B137-12947C299FB3}"/>
            </c:ext>
          </c:extLst>
        </c:ser>
        <c:ser>
          <c:idx val="2"/>
          <c:order val="2"/>
          <c:tx>
            <c:strRef>
              <c:f>Sheet2!$D$1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Sheet2!$A$2:$A$9</c:f>
              <c:strCache>
                <c:ptCount val="8"/>
                <c:pt idx="0">
                  <c:v>Greene City Interiors</c:v>
                </c:pt>
                <c:pt idx="1">
                  <c:v>Leaps and Bounds Travel</c:v>
                </c:pt>
                <c:pt idx="2">
                  <c:v>Mixed Messages Media</c:v>
                </c:pt>
                <c:pt idx="3">
                  <c:v>Smothers &amp; Family Hardware</c:v>
                </c:pt>
                <c:pt idx="4">
                  <c:v>Woodworker's Wheelhouse</c:v>
                </c:pt>
                <c:pt idx="5">
                  <c:v>Develetech Industries</c:v>
                </c:pt>
                <c:pt idx="6">
                  <c:v>Chloe Community Gallery and Workshop </c:v>
                </c:pt>
                <c:pt idx="7">
                  <c:v>Emerald Epicure</c:v>
                </c:pt>
              </c:strCache>
            </c:strRef>
          </c:cat>
          <c:val>
            <c:numRef>
              <c:f>Sheet2!$D$2:$D$9</c:f>
              <c:numCache>
                <c:formatCode>General</c:formatCode>
                <c:ptCount val="8"/>
                <c:pt idx="0">
                  <c:v>600</c:v>
                </c:pt>
                <c:pt idx="1">
                  <c:v>480</c:v>
                </c:pt>
                <c:pt idx="2">
                  <c:v>550</c:v>
                </c:pt>
                <c:pt idx="3">
                  <c:v>600</c:v>
                </c:pt>
                <c:pt idx="4">
                  <c:v>1200</c:v>
                </c:pt>
                <c:pt idx="5">
                  <c:v>1100</c:v>
                </c:pt>
                <c:pt idx="6">
                  <c:v>1000</c:v>
                </c:pt>
                <c:pt idx="7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85-430E-B137-12947C299FB3}"/>
            </c:ext>
          </c:extLst>
        </c:ser>
        <c:ser>
          <c:idx val="3"/>
          <c:order val="3"/>
          <c:tx>
            <c:strRef>
              <c:f>Sheet2!$E$1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Sheet2!$A$2:$A$9</c:f>
              <c:strCache>
                <c:ptCount val="8"/>
                <c:pt idx="0">
                  <c:v>Greene City Interiors</c:v>
                </c:pt>
                <c:pt idx="1">
                  <c:v>Leaps and Bounds Travel</c:v>
                </c:pt>
                <c:pt idx="2">
                  <c:v>Mixed Messages Media</c:v>
                </c:pt>
                <c:pt idx="3">
                  <c:v>Smothers &amp; Family Hardware</c:v>
                </c:pt>
                <c:pt idx="4">
                  <c:v>Woodworker's Wheelhouse</c:v>
                </c:pt>
                <c:pt idx="5">
                  <c:v>Develetech Industries</c:v>
                </c:pt>
                <c:pt idx="6">
                  <c:v>Chloe Community Gallery and Workshop </c:v>
                </c:pt>
                <c:pt idx="7">
                  <c:v>Emerald Epicure</c:v>
                </c:pt>
              </c:strCache>
            </c:strRef>
          </c:cat>
          <c:val>
            <c:numRef>
              <c:f>Sheet2!$E$2:$E$9</c:f>
              <c:numCache>
                <c:formatCode>General</c:formatCode>
                <c:ptCount val="8"/>
                <c:pt idx="0">
                  <c:v>1500</c:v>
                </c:pt>
                <c:pt idx="1">
                  <c:v>2300</c:v>
                </c:pt>
                <c:pt idx="2">
                  <c:v>4000</c:v>
                </c:pt>
                <c:pt idx="3">
                  <c:v>1200</c:v>
                </c:pt>
                <c:pt idx="4">
                  <c:v>1500</c:v>
                </c:pt>
                <c:pt idx="5">
                  <c:v>1800</c:v>
                </c:pt>
                <c:pt idx="6">
                  <c:v>2000</c:v>
                </c:pt>
                <c:pt idx="7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185-430E-B137-12947C299F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44480544"/>
        <c:axId val="544482840"/>
      </c:barChart>
      <c:catAx>
        <c:axId val="544480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4482840"/>
        <c:crosses val="autoZero"/>
        <c:auto val="1"/>
        <c:lblAlgn val="ctr"/>
        <c:lblOffset val="100"/>
        <c:noMultiLvlLbl val="0"/>
      </c:catAx>
      <c:valAx>
        <c:axId val="544482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448054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Building with Heart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www.hearthomes.net</a:t>
            </a:r>
          </a:p>
        </p:txBody>
      </p:sp>
    </p:spTree>
    <p:extLst>
      <p:ext uri="{BB962C8B-B14F-4D97-AF65-F5344CB8AC3E}">
        <p14:creationId xmlns:p14="http://schemas.microsoft.com/office/powerpoint/2010/main" val="2718013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non-profit home construction organization.</a:t>
            </a:r>
          </a:p>
          <a:p>
            <a:r>
              <a:rPr lang="en-US" dirty="0"/>
              <a:t>Build small homes for qualifying families.</a:t>
            </a:r>
          </a:p>
          <a:p>
            <a:r>
              <a:rPr lang="en-US" dirty="0"/>
              <a:t>Operating in northeast but planning to expand.</a:t>
            </a:r>
          </a:p>
          <a:p>
            <a:r>
              <a:rPr lang="en-US" dirty="0"/>
              <a:t>Work with local vendors.</a:t>
            </a:r>
          </a:p>
          <a:p>
            <a:r>
              <a:rPr lang="en-US" dirty="0"/>
              <a:t>Small but dedicated staff of 15.</a:t>
            </a:r>
          </a:p>
        </p:txBody>
      </p:sp>
    </p:spTree>
    <p:extLst>
      <p:ext uri="{BB962C8B-B14F-4D97-AF65-F5344CB8AC3E}">
        <p14:creationId xmlns:p14="http://schemas.microsoft.com/office/powerpoint/2010/main" val="178728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8E620-198F-4F7F-A477-8CFDC6431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Volunteer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3C92AD-31E6-4243-80B9-A83466582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Join a building team.</a:t>
            </a:r>
          </a:p>
          <a:p>
            <a:r>
              <a:rPr lang="en-US" dirty="0"/>
              <a:t>Sponsor a fundraiser.</a:t>
            </a:r>
          </a:p>
          <a:p>
            <a:r>
              <a:rPr lang="en-US" dirty="0"/>
              <a:t>Participate in a fundraiser.</a:t>
            </a:r>
          </a:p>
          <a:p>
            <a:r>
              <a:rPr lang="en-US" dirty="0"/>
              <a:t>Organize a community outreach team.</a:t>
            </a:r>
          </a:p>
          <a:p>
            <a:r>
              <a:rPr lang="en-US" dirty="0"/>
              <a:t>Provide part-time office support.</a:t>
            </a:r>
          </a:p>
        </p:txBody>
      </p:sp>
    </p:spTree>
    <p:extLst>
      <p:ext uri="{BB962C8B-B14F-4D97-AF65-F5344CB8AC3E}">
        <p14:creationId xmlns:p14="http://schemas.microsoft.com/office/powerpoint/2010/main" val="1903155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57F3D-0C7D-4A0E-8671-A9DD07D71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Donors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6CEA559-9A43-464D-BBE2-0C0935F50F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6442514"/>
              </p:ext>
            </p:extLst>
          </p:nvPr>
        </p:nvGraphicFramePr>
        <p:xfrm>
          <a:off x="3342702" y="2566932"/>
          <a:ext cx="5506597" cy="3247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093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77" y="3588460"/>
            <a:ext cx="2228850" cy="18764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574" y="3588458"/>
            <a:ext cx="2228850" cy="1876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896" y="3588458"/>
            <a:ext cx="2228850" cy="18764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660" y="905037"/>
            <a:ext cx="3534679" cy="145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9590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45</TotalTime>
  <Words>72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Garamond</vt:lpstr>
      <vt:lpstr>Organic</vt:lpstr>
      <vt:lpstr>Building with Heart</vt:lpstr>
      <vt:lpstr>About Us</vt:lpstr>
      <vt:lpstr>Volunteer Opportunities</vt:lpstr>
      <vt:lpstr>Our Donors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with Heart</dc:title>
  <dc:creator>lperry</dc:creator>
  <cp:lastModifiedBy>Laurie Perry</cp:lastModifiedBy>
  <cp:revision>7</cp:revision>
  <dcterms:created xsi:type="dcterms:W3CDTF">2015-07-07T20:07:52Z</dcterms:created>
  <dcterms:modified xsi:type="dcterms:W3CDTF">2018-04-19T20:14:06Z</dcterms:modified>
</cp:coreProperties>
</file>