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5"/>
  </p:notesMasterIdLst>
  <p:handoutMasterIdLst>
    <p:handoutMasterId r:id="rId26"/>
  </p:handoutMasterIdLst>
  <p:sldIdLst>
    <p:sldId id="261" r:id="rId2"/>
    <p:sldId id="284" r:id="rId3"/>
    <p:sldId id="283" r:id="rId4"/>
    <p:sldId id="269" r:id="rId5"/>
    <p:sldId id="285" r:id="rId6"/>
    <p:sldId id="265" r:id="rId7"/>
    <p:sldId id="270" r:id="rId8"/>
    <p:sldId id="271" r:id="rId9"/>
    <p:sldId id="279" r:id="rId10"/>
    <p:sldId id="272" r:id="rId11"/>
    <p:sldId id="286" r:id="rId12"/>
    <p:sldId id="266" r:id="rId13"/>
    <p:sldId id="273" r:id="rId14"/>
    <p:sldId id="280" r:id="rId15"/>
    <p:sldId id="282" r:id="rId16"/>
    <p:sldId id="275" r:id="rId17"/>
    <p:sldId id="281" r:id="rId18"/>
    <p:sldId id="276" r:id="rId19"/>
    <p:sldId id="287" r:id="rId20"/>
    <p:sldId id="267" r:id="rId21"/>
    <p:sldId id="277" r:id="rId22"/>
    <p:sldId id="278" r:id="rId23"/>
    <p:sldId id="26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6" autoAdjust="0"/>
    <p:restoredTop sz="86458" autoAdjust="0"/>
  </p:normalViewPr>
  <p:slideViewPr>
    <p:cSldViewPr>
      <p:cViewPr varScale="1">
        <p:scale>
          <a:sx n="74" d="100"/>
          <a:sy n="74" d="100"/>
        </p:scale>
        <p:origin x="87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2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972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Send and Receive Email</a:t>
            </a:r>
          </a:p>
          <a:p>
            <a:r>
              <a:rPr lang="en-US" dirty="0"/>
              <a:t>Manage Contacts</a:t>
            </a:r>
          </a:p>
          <a:p>
            <a:r>
              <a:rPr lang="en-US" dirty="0"/>
              <a:t>Schedule Appointments</a:t>
            </a:r>
          </a:p>
          <a:p>
            <a:r>
              <a:rPr lang="en-US" dirty="0"/>
              <a:t>Personalize Outlook on the Web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Calibri" pitchFamily="34" charset="0"/>
              </a:rPr>
              <a:t>Using Outlook on the Web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9E10E-ADA6-4157-A00A-6D97B258A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70173-019A-400A-B524-0E271E6E11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 Contact List</a:t>
            </a:r>
          </a:p>
        </p:txBody>
      </p:sp>
    </p:spTree>
    <p:extLst>
      <p:ext uri="{BB962C8B-B14F-4D97-AF65-F5344CB8AC3E}">
        <p14:creationId xmlns:p14="http://schemas.microsoft.com/office/powerpoint/2010/main" val="4246704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5E514C-50FF-4E0F-B4BF-985F25132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 Appointments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BBFDAC-2AE4-4DEA-9F36-5D85E88D16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18455E3-8DF4-476C-8915-43C358C83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416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E0CAF0-2818-4D56-A3E2-534A77545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219200"/>
            <a:ext cx="7543800" cy="4783873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469E901-9B82-46E5-A6F6-D7B88FC1279B}"/>
              </a:ext>
            </a:extLst>
          </p:cNvPr>
          <p:cNvCxnSpPr>
            <a:cxnSpLocks/>
          </p:cNvCxnSpPr>
          <p:nvPr/>
        </p:nvCxnSpPr>
        <p:spPr>
          <a:xfrm>
            <a:off x="5430187" y="1652074"/>
            <a:ext cx="129664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B31B88-2AF1-471F-90F4-4DFC8B4F2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A7AF8E9-DA8F-4E8D-B32E-C483446E4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Calendar in Outlook on the Web</a:t>
            </a:r>
          </a:p>
        </p:txBody>
      </p:sp>
      <p:sp>
        <p:nvSpPr>
          <p:cNvPr id="14" name="Rounded Rectangle 9">
            <a:extLst>
              <a:ext uri="{FF2B5EF4-FFF2-40B4-BE49-F238E27FC236}">
                <a16:creationId xmlns:a16="http://schemas.microsoft.com/office/drawing/2014/main" id="{27260525-7754-49D8-B0FE-229AA5ABB6F4}"/>
              </a:ext>
            </a:extLst>
          </p:cNvPr>
          <p:cNvSpPr/>
          <p:nvPr/>
        </p:nvSpPr>
        <p:spPr bwMode="auto">
          <a:xfrm>
            <a:off x="4832145" y="1546908"/>
            <a:ext cx="1465908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Calendar Views</a:t>
            </a:r>
          </a:p>
        </p:txBody>
      </p:sp>
      <p:sp>
        <p:nvSpPr>
          <p:cNvPr id="19" name="AutoShape 108">
            <a:extLst>
              <a:ext uri="{FF2B5EF4-FFF2-40B4-BE49-F238E27FC236}">
                <a16:creationId xmlns:a16="http://schemas.microsoft.com/office/drawing/2014/main" id="{36CCB139-0A66-4B9B-9183-34823D054DBA}"/>
              </a:ext>
            </a:extLst>
          </p:cNvPr>
          <p:cNvSpPr>
            <a:spLocks/>
          </p:cNvSpPr>
          <p:nvPr/>
        </p:nvSpPr>
        <p:spPr bwMode="auto">
          <a:xfrm rot="5400000">
            <a:off x="4113748" y="3355586"/>
            <a:ext cx="353123" cy="1882514"/>
          </a:xfrm>
          <a:prstGeom prst="rightBrace">
            <a:avLst>
              <a:gd name="adj1" fmla="val 6212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  <p:sp>
        <p:nvSpPr>
          <p:cNvPr id="18" name="Rounded Rectangle 9">
            <a:extLst>
              <a:ext uri="{FF2B5EF4-FFF2-40B4-BE49-F238E27FC236}">
                <a16:creationId xmlns:a16="http://schemas.microsoft.com/office/drawing/2014/main" id="{27260525-7754-49D8-B0FE-229AA5ABB6F4}"/>
              </a:ext>
            </a:extLst>
          </p:cNvPr>
          <p:cNvSpPr/>
          <p:nvPr/>
        </p:nvSpPr>
        <p:spPr bwMode="auto">
          <a:xfrm>
            <a:off x="3555877" y="4469656"/>
            <a:ext cx="1465908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Calendar Events</a:t>
            </a:r>
          </a:p>
        </p:txBody>
      </p:sp>
      <p:grpSp>
        <p:nvGrpSpPr>
          <p:cNvPr id="11" name="BORDERS_AND_FADERS">
            <a:extLst>
              <a:ext uri="{FF2B5EF4-FFF2-40B4-BE49-F238E27FC236}">
                <a16:creationId xmlns:a16="http://schemas.microsoft.com/office/drawing/2014/main" id="{569D5856-2AAE-4DCE-A841-6F1BA2D0D758}"/>
              </a:ext>
            </a:extLst>
          </p:cNvPr>
          <p:cNvGrpSpPr/>
          <p:nvPr/>
        </p:nvGrpSpPr>
        <p:grpSpPr>
          <a:xfrm>
            <a:off x="774700" y="1193800"/>
            <a:ext cx="7594600" cy="4834673"/>
            <a:chOff x="774700" y="1193800"/>
            <a:chExt cx="7594600" cy="4834673"/>
          </a:xfrm>
        </p:grpSpPr>
        <p:sp>
          <p:nvSpPr>
            <p:cNvPr id="6" name="BORDER_TOP">
              <a:extLst>
                <a:ext uri="{FF2B5EF4-FFF2-40B4-BE49-F238E27FC236}">
                  <a16:creationId xmlns:a16="http://schemas.microsoft.com/office/drawing/2014/main" id="{68F9FCF6-4A6B-4428-BB2E-650D4A5BD5BD}"/>
                </a:ext>
              </a:extLst>
            </p:cNvPr>
            <p:cNvSpPr/>
            <p:nvPr/>
          </p:nvSpPr>
          <p:spPr>
            <a:xfrm>
              <a:off x="774700" y="1193800"/>
              <a:ext cx="7594600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BORDER_LEFT">
              <a:extLst>
                <a:ext uri="{FF2B5EF4-FFF2-40B4-BE49-F238E27FC236}">
                  <a16:creationId xmlns:a16="http://schemas.microsoft.com/office/drawing/2014/main" id="{EDBFDCDB-0839-4B4B-BBFE-0AC980812AD4}"/>
                </a:ext>
              </a:extLst>
            </p:cNvPr>
            <p:cNvSpPr/>
            <p:nvPr/>
          </p:nvSpPr>
          <p:spPr>
            <a:xfrm>
              <a:off x="774700" y="1193800"/>
              <a:ext cx="25400" cy="4834673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BORDER_BOTTOM">
              <a:extLst>
                <a:ext uri="{FF2B5EF4-FFF2-40B4-BE49-F238E27FC236}">
                  <a16:creationId xmlns:a16="http://schemas.microsoft.com/office/drawing/2014/main" id="{91B4EE5B-A5A7-4AF6-9C96-672E1D49DD07}"/>
                </a:ext>
              </a:extLst>
            </p:cNvPr>
            <p:cNvSpPr/>
            <p:nvPr/>
          </p:nvSpPr>
          <p:spPr>
            <a:xfrm>
              <a:off x="774700" y="5977673"/>
              <a:ext cx="7594600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BORDER_RIGHT">
              <a:extLst>
                <a:ext uri="{FF2B5EF4-FFF2-40B4-BE49-F238E27FC236}">
                  <a16:creationId xmlns:a16="http://schemas.microsoft.com/office/drawing/2014/main" id="{26F71F27-37BE-4EC1-892E-ACB6F00C1934}"/>
                </a:ext>
              </a:extLst>
            </p:cNvPr>
            <p:cNvSpPr/>
            <p:nvPr/>
          </p:nvSpPr>
          <p:spPr>
            <a:xfrm>
              <a:off x="8343900" y="1193800"/>
              <a:ext cx="25400" cy="4834673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0952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6BEFCC-11FB-4423-AD15-5434FDFFF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107DDC-E1F9-454E-B5E3-0BB412E195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Calendar Items</a:t>
            </a:r>
          </a:p>
        </p:txBody>
      </p:sp>
    </p:spTree>
    <p:extLst>
      <p:ext uri="{BB962C8B-B14F-4D97-AF65-F5344CB8AC3E}">
        <p14:creationId xmlns:p14="http://schemas.microsoft.com/office/powerpoint/2010/main" val="3072519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D922A2-E852-427B-A469-A664788BD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D300AD-FBB0-48AB-9446-332120A68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Your Calendar with Others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F21AC-1EAB-42AD-B68D-D0AB47EF1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Everyone in your organization can see busy time on your calendar (default).</a:t>
            </a:r>
          </a:p>
          <a:p>
            <a:r>
              <a:rPr lang="en-US" dirty="0"/>
              <a:t>Share more detail by inviting others—internal and external people.</a:t>
            </a:r>
          </a:p>
          <a:p>
            <a:r>
              <a:rPr lang="en-US" dirty="0"/>
              <a:t>Available settings include: </a:t>
            </a:r>
          </a:p>
          <a:p>
            <a:pPr lvl="1"/>
            <a:r>
              <a:rPr lang="en-US" b="1" dirty="0"/>
              <a:t>Not shared</a:t>
            </a:r>
          </a:p>
          <a:p>
            <a:pPr lvl="1"/>
            <a:r>
              <a:rPr lang="en-US" b="1" dirty="0"/>
              <a:t>Can view when I’m busy</a:t>
            </a:r>
          </a:p>
          <a:p>
            <a:pPr lvl="1"/>
            <a:r>
              <a:rPr lang="en-US" b="1" dirty="0"/>
              <a:t>Can view titles and locations</a:t>
            </a:r>
          </a:p>
          <a:p>
            <a:pPr lvl="1"/>
            <a:r>
              <a:rPr lang="en-US" b="1" dirty="0"/>
              <a:t>Can view all details</a:t>
            </a:r>
          </a:p>
          <a:p>
            <a:pPr lvl="1"/>
            <a:r>
              <a:rPr lang="en-US" b="1" dirty="0"/>
              <a:t>Can edit</a:t>
            </a:r>
          </a:p>
          <a:p>
            <a:pPr lvl="1"/>
            <a:r>
              <a:rPr lang="en-US" b="1" dirty="0"/>
              <a:t>Delegate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687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4442E5-FB5F-4053-806C-7F1A4C48C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115" y="1236812"/>
            <a:ext cx="6750066" cy="422085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EAAC57-DACB-4D0F-8597-DBEA6FC0A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10B31C-C954-4C26-9F31-FD7B702BE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Calendars</a:t>
            </a:r>
          </a:p>
        </p:txBody>
      </p:sp>
      <p:sp>
        <p:nvSpPr>
          <p:cNvPr id="7" name="Line 313">
            <a:extLst>
              <a:ext uri="{FF2B5EF4-FFF2-40B4-BE49-F238E27FC236}">
                <a16:creationId xmlns:a16="http://schemas.microsoft.com/office/drawing/2014/main" id="{8D312741-7B15-41AF-8D9D-FDA1FE353EED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607102" y="4633209"/>
            <a:ext cx="1219199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ounded Rectangle 143">
            <a:extLst>
              <a:ext uri="{FF2B5EF4-FFF2-40B4-BE49-F238E27FC236}">
                <a16:creationId xmlns:a16="http://schemas.microsoft.com/office/drawing/2014/main" id="{12FC6795-3F87-4A59-AC81-8D2AAD11195A}"/>
              </a:ext>
            </a:extLst>
          </p:cNvPr>
          <p:cNvSpPr/>
          <p:nvPr/>
        </p:nvSpPr>
        <p:spPr>
          <a:xfrm>
            <a:off x="101184" y="4418949"/>
            <a:ext cx="1463040" cy="41148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Select calendar to show/hide it</a:t>
            </a:r>
          </a:p>
        </p:txBody>
      </p:sp>
      <p:sp>
        <p:nvSpPr>
          <p:cNvPr id="11" name="Line 313">
            <a:extLst>
              <a:ext uri="{FF2B5EF4-FFF2-40B4-BE49-F238E27FC236}">
                <a16:creationId xmlns:a16="http://schemas.microsoft.com/office/drawing/2014/main" id="{74ADF9BB-3E15-493D-8163-8410ED7C5F48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925455" y="2310983"/>
            <a:ext cx="114774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Line 313">
            <a:extLst>
              <a:ext uri="{FF2B5EF4-FFF2-40B4-BE49-F238E27FC236}">
                <a16:creationId xmlns:a16="http://schemas.microsoft.com/office/drawing/2014/main" id="{E620147A-94BD-4E0A-BB84-786C2FEC5901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925455" y="2950564"/>
            <a:ext cx="114774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Rounded Rectangle 143">
            <a:extLst>
              <a:ext uri="{FF2B5EF4-FFF2-40B4-BE49-F238E27FC236}">
                <a16:creationId xmlns:a16="http://schemas.microsoft.com/office/drawing/2014/main" id="{8C92574F-D3CE-41A5-A139-9F5E5742A3BF}"/>
              </a:ext>
            </a:extLst>
          </p:cNvPr>
          <p:cNvSpPr/>
          <p:nvPr/>
        </p:nvSpPr>
        <p:spPr>
          <a:xfrm>
            <a:off x="7298825" y="2200002"/>
            <a:ext cx="1591651" cy="852048"/>
          </a:xfrm>
          <a:prstGeom prst="roundRect">
            <a:avLst>
              <a:gd name="adj" fmla="val 9630"/>
            </a:avLst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Different colors identify what’s in other people’s calendars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7110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6BEFCC-11FB-4423-AD15-5434FDFFF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107DDC-E1F9-454E-B5E3-0BB412E195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Sharing and Adding Calendars</a:t>
            </a:r>
          </a:p>
        </p:txBody>
      </p:sp>
    </p:spTree>
    <p:extLst>
      <p:ext uri="{BB962C8B-B14F-4D97-AF65-F5344CB8AC3E}">
        <p14:creationId xmlns:p14="http://schemas.microsoft.com/office/powerpoint/2010/main" val="3635562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BE6011A-DF35-4B93-B90C-10AAB44C0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367620"/>
            <a:ext cx="6953401" cy="4122760"/>
          </a:xfrm>
          <a:prstGeom prst="rect">
            <a:avLst/>
          </a:prstGeom>
        </p:spPr>
      </p:pic>
      <p:grpSp>
        <p:nvGrpSpPr>
          <p:cNvPr id="12" name="BORDERS_AND_FADERS">
            <a:extLst>
              <a:ext uri="{FF2B5EF4-FFF2-40B4-BE49-F238E27FC236}">
                <a16:creationId xmlns:a16="http://schemas.microsoft.com/office/drawing/2014/main" id="{0A06D22F-325D-42BF-9AA2-B57F2A0FD0A0}"/>
              </a:ext>
            </a:extLst>
          </p:cNvPr>
          <p:cNvGrpSpPr/>
          <p:nvPr/>
        </p:nvGrpSpPr>
        <p:grpSpPr>
          <a:xfrm>
            <a:off x="1193800" y="1342220"/>
            <a:ext cx="7004201" cy="4173560"/>
            <a:chOff x="1193800" y="1342220"/>
            <a:chExt cx="7004201" cy="4173560"/>
          </a:xfrm>
        </p:grpSpPr>
        <p:sp>
          <p:nvSpPr>
            <p:cNvPr id="7" name="BORDER_TOP">
              <a:extLst>
                <a:ext uri="{FF2B5EF4-FFF2-40B4-BE49-F238E27FC236}">
                  <a16:creationId xmlns:a16="http://schemas.microsoft.com/office/drawing/2014/main" id="{D5C9F3AC-71DC-4220-98EC-F88EFA54BC60}"/>
                </a:ext>
              </a:extLst>
            </p:cNvPr>
            <p:cNvSpPr/>
            <p:nvPr/>
          </p:nvSpPr>
          <p:spPr>
            <a:xfrm>
              <a:off x="1193800" y="1342220"/>
              <a:ext cx="7004201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BORDER_LEFT">
              <a:extLst>
                <a:ext uri="{FF2B5EF4-FFF2-40B4-BE49-F238E27FC236}">
                  <a16:creationId xmlns:a16="http://schemas.microsoft.com/office/drawing/2014/main" id="{A210647C-FCEF-4232-906A-336CBDC77828}"/>
                </a:ext>
              </a:extLst>
            </p:cNvPr>
            <p:cNvSpPr/>
            <p:nvPr/>
          </p:nvSpPr>
          <p:spPr>
            <a:xfrm>
              <a:off x="1193800" y="1342220"/>
              <a:ext cx="25400" cy="417356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BORDER_BOTTOM">
              <a:extLst>
                <a:ext uri="{FF2B5EF4-FFF2-40B4-BE49-F238E27FC236}">
                  <a16:creationId xmlns:a16="http://schemas.microsoft.com/office/drawing/2014/main" id="{97170840-5DDD-40F4-90A0-D18DE89C0C8E}"/>
                </a:ext>
              </a:extLst>
            </p:cNvPr>
            <p:cNvSpPr/>
            <p:nvPr/>
          </p:nvSpPr>
          <p:spPr>
            <a:xfrm>
              <a:off x="1193800" y="5464980"/>
              <a:ext cx="7004201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BORDER_RIGHT">
              <a:extLst>
                <a:ext uri="{FF2B5EF4-FFF2-40B4-BE49-F238E27FC236}">
                  <a16:creationId xmlns:a16="http://schemas.microsoft.com/office/drawing/2014/main" id="{9BAA68B4-D681-426D-B5A1-DE0E6F0ABA2C}"/>
                </a:ext>
              </a:extLst>
            </p:cNvPr>
            <p:cNvSpPr/>
            <p:nvPr/>
          </p:nvSpPr>
          <p:spPr>
            <a:xfrm>
              <a:off x="8172601" y="1342220"/>
              <a:ext cx="25400" cy="417356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F30512-E5C1-406C-8A9A-671EFA378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1EBD366-5E02-48B4-9A1C-623B712E3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Calendar Settings</a:t>
            </a:r>
          </a:p>
        </p:txBody>
      </p:sp>
      <p:sp>
        <p:nvSpPr>
          <p:cNvPr id="8" name="Rounded Rectangle 26">
            <a:extLst>
              <a:ext uri="{FF2B5EF4-FFF2-40B4-BE49-F238E27FC236}">
                <a16:creationId xmlns:a16="http://schemas.microsoft.com/office/drawing/2014/main" id="{323AC528-6CAD-491D-8942-7404E6FD7D54}"/>
              </a:ext>
            </a:extLst>
          </p:cNvPr>
          <p:cNvSpPr/>
          <p:nvPr/>
        </p:nvSpPr>
        <p:spPr bwMode="auto">
          <a:xfrm>
            <a:off x="2483369" y="3643470"/>
            <a:ext cx="1265891" cy="640080"/>
          </a:xfrm>
          <a:prstGeom prst="roundRect">
            <a:avLst>
              <a:gd name="adj" fmla="val 14910"/>
            </a:avLst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Commonly used calendar settings</a:t>
            </a:r>
          </a:p>
        </p:txBody>
      </p:sp>
      <p:sp>
        <p:nvSpPr>
          <p:cNvPr id="13" name="AutoShape 108">
            <a:extLst>
              <a:ext uri="{FF2B5EF4-FFF2-40B4-BE49-F238E27FC236}">
                <a16:creationId xmlns:a16="http://schemas.microsoft.com/office/drawing/2014/main" id="{EF871031-0333-426E-8A0F-E3409A550477}"/>
              </a:ext>
            </a:extLst>
          </p:cNvPr>
          <p:cNvSpPr>
            <a:spLocks/>
          </p:cNvSpPr>
          <p:nvPr/>
        </p:nvSpPr>
        <p:spPr bwMode="auto">
          <a:xfrm rot="5400000">
            <a:off x="2980122" y="2868227"/>
            <a:ext cx="291731" cy="1162817"/>
          </a:xfrm>
          <a:prstGeom prst="rightBrace">
            <a:avLst>
              <a:gd name="adj1" fmla="val 6212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01620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6BEFCC-11FB-4423-AD15-5434FDFFF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107DDC-E1F9-454E-B5E3-0BB412E195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Changing Calendar Settings</a:t>
            </a:r>
          </a:p>
        </p:txBody>
      </p:sp>
    </p:spTree>
    <p:extLst>
      <p:ext uri="{BB962C8B-B14F-4D97-AF65-F5344CB8AC3E}">
        <p14:creationId xmlns:p14="http://schemas.microsoft.com/office/powerpoint/2010/main" val="3853911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8ABE41-7EDB-4285-90CE-29FED152C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Personalize Outlook on the Web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D4316C-23DD-4BE0-BD83-7CBF027CEF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967DCC-0741-4BD7-82B5-D7BD2404B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012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F7BA2-7369-4C3C-A340-1CB5B2E05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Send and Receive Email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FA1FA3-3165-44BA-8316-5E474C3455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6D268-CF36-47B0-B711-D5641F817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5333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94057AB-8220-433F-9969-77453C5059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0"/>
          <a:stretch/>
        </p:blipFill>
        <p:spPr>
          <a:xfrm>
            <a:off x="144890" y="1119265"/>
            <a:ext cx="2077080" cy="46282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95AA317-5913-4E07-8996-AAF6190AA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780" y="1119266"/>
            <a:ext cx="6232017" cy="374247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21F468-C21D-4E15-89F6-CD76D6A38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43118F7-BEA7-4645-B56B-FEC49BEC9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Mail Settings</a:t>
            </a:r>
          </a:p>
        </p:txBody>
      </p:sp>
      <p:grpSp>
        <p:nvGrpSpPr>
          <p:cNvPr id="17" name="BORDERS_AND_FADERS">
            <a:extLst>
              <a:ext uri="{FF2B5EF4-FFF2-40B4-BE49-F238E27FC236}">
                <a16:creationId xmlns:a16="http://schemas.microsoft.com/office/drawing/2014/main" id="{C7C515D9-E137-4089-BB9D-48A1C77E994B}"/>
              </a:ext>
            </a:extLst>
          </p:cNvPr>
          <p:cNvGrpSpPr/>
          <p:nvPr/>
        </p:nvGrpSpPr>
        <p:grpSpPr>
          <a:xfrm>
            <a:off x="119490" y="1093865"/>
            <a:ext cx="2127880" cy="4679013"/>
            <a:chOff x="6730169" y="1157573"/>
            <a:chExt cx="2127880" cy="4679013"/>
          </a:xfrm>
        </p:grpSpPr>
        <p:sp>
          <p:nvSpPr>
            <p:cNvPr id="13" name="BORDER_TOP">
              <a:extLst>
                <a:ext uri="{FF2B5EF4-FFF2-40B4-BE49-F238E27FC236}">
                  <a16:creationId xmlns:a16="http://schemas.microsoft.com/office/drawing/2014/main" id="{5DF6C5CA-412B-4D9B-B4A5-6D03DAF2BC84}"/>
                </a:ext>
              </a:extLst>
            </p:cNvPr>
            <p:cNvSpPr/>
            <p:nvPr/>
          </p:nvSpPr>
          <p:spPr>
            <a:xfrm>
              <a:off x="6730169" y="1157573"/>
              <a:ext cx="2127880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BORDER_LEFT">
              <a:extLst>
                <a:ext uri="{FF2B5EF4-FFF2-40B4-BE49-F238E27FC236}">
                  <a16:creationId xmlns:a16="http://schemas.microsoft.com/office/drawing/2014/main" id="{075B8F8B-0D69-4B3D-B15A-BBA61273270B}"/>
                </a:ext>
              </a:extLst>
            </p:cNvPr>
            <p:cNvSpPr/>
            <p:nvPr/>
          </p:nvSpPr>
          <p:spPr>
            <a:xfrm>
              <a:off x="6730169" y="1157573"/>
              <a:ext cx="25400" cy="4679013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BORDER_BOTTOM">
              <a:extLst>
                <a:ext uri="{FF2B5EF4-FFF2-40B4-BE49-F238E27FC236}">
                  <a16:creationId xmlns:a16="http://schemas.microsoft.com/office/drawing/2014/main" id="{C3368DC3-7E99-428F-815F-AE0FC6C48172}"/>
                </a:ext>
              </a:extLst>
            </p:cNvPr>
            <p:cNvSpPr/>
            <p:nvPr/>
          </p:nvSpPr>
          <p:spPr>
            <a:xfrm>
              <a:off x="6730169" y="5785786"/>
              <a:ext cx="2127880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BORDER_RIGHT">
              <a:extLst>
                <a:ext uri="{FF2B5EF4-FFF2-40B4-BE49-F238E27FC236}">
                  <a16:creationId xmlns:a16="http://schemas.microsoft.com/office/drawing/2014/main" id="{2C0D4529-4298-456A-A596-12711AF8207C}"/>
                </a:ext>
              </a:extLst>
            </p:cNvPr>
            <p:cNvSpPr/>
            <p:nvPr/>
          </p:nvSpPr>
          <p:spPr>
            <a:xfrm>
              <a:off x="8832649" y="1157573"/>
              <a:ext cx="25400" cy="4679013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18" name="BORDER_TOP">
            <a:extLst>
              <a:ext uri="{FF2B5EF4-FFF2-40B4-BE49-F238E27FC236}">
                <a16:creationId xmlns:a16="http://schemas.microsoft.com/office/drawing/2014/main" id="{1B864BD1-0C27-48A4-8205-E777862E5C3B}"/>
              </a:ext>
            </a:extLst>
          </p:cNvPr>
          <p:cNvSpPr/>
          <p:nvPr/>
        </p:nvSpPr>
        <p:spPr>
          <a:xfrm>
            <a:off x="2651380" y="1093866"/>
            <a:ext cx="6282817" cy="254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9" name="BORDER_LEFT">
            <a:extLst>
              <a:ext uri="{FF2B5EF4-FFF2-40B4-BE49-F238E27FC236}">
                <a16:creationId xmlns:a16="http://schemas.microsoft.com/office/drawing/2014/main" id="{919D49B9-346F-4478-AB27-B55B9893CA6E}"/>
              </a:ext>
            </a:extLst>
          </p:cNvPr>
          <p:cNvSpPr/>
          <p:nvPr/>
        </p:nvSpPr>
        <p:spPr>
          <a:xfrm>
            <a:off x="2651380" y="1093866"/>
            <a:ext cx="25400" cy="3793279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0" name="BORDER_BOTTOM">
            <a:extLst>
              <a:ext uri="{FF2B5EF4-FFF2-40B4-BE49-F238E27FC236}">
                <a16:creationId xmlns:a16="http://schemas.microsoft.com/office/drawing/2014/main" id="{3E494C41-081D-4DC6-9C93-58C63C5335D2}"/>
              </a:ext>
            </a:extLst>
          </p:cNvPr>
          <p:cNvSpPr/>
          <p:nvPr/>
        </p:nvSpPr>
        <p:spPr>
          <a:xfrm>
            <a:off x="2651380" y="4836345"/>
            <a:ext cx="6282817" cy="50800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1" name="BORDER_RIGHT">
            <a:extLst>
              <a:ext uri="{FF2B5EF4-FFF2-40B4-BE49-F238E27FC236}">
                <a16:creationId xmlns:a16="http://schemas.microsoft.com/office/drawing/2014/main" id="{C22C2743-6304-4CA8-95F4-7FBA4F2DC752}"/>
              </a:ext>
            </a:extLst>
          </p:cNvPr>
          <p:cNvSpPr/>
          <p:nvPr/>
        </p:nvSpPr>
        <p:spPr>
          <a:xfrm>
            <a:off x="8908797" y="1093866"/>
            <a:ext cx="25400" cy="3793279"/>
          </a:xfrm>
          <a:prstGeom prst="rect">
            <a:avLst/>
          </a:prstGeom>
          <a:solidFill>
            <a:srgbClr val="000000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5" name="Rounded Rectangle 26">
            <a:extLst>
              <a:ext uri="{FF2B5EF4-FFF2-40B4-BE49-F238E27FC236}">
                <a16:creationId xmlns:a16="http://schemas.microsoft.com/office/drawing/2014/main" id="{12733471-C6A6-45C7-8BC2-934481E7D9D0}"/>
              </a:ext>
            </a:extLst>
          </p:cNvPr>
          <p:cNvSpPr/>
          <p:nvPr/>
        </p:nvSpPr>
        <p:spPr bwMode="auto">
          <a:xfrm>
            <a:off x="2769433" y="4711385"/>
            <a:ext cx="2096556" cy="41148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All Outlook settings</a:t>
            </a:r>
          </a:p>
        </p:txBody>
      </p:sp>
      <p:sp>
        <p:nvSpPr>
          <p:cNvPr id="33" name="Rounded Rectangle 26">
            <a:extLst>
              <a:ext uri="{FF2B5EF4-FFF2-40B4-BE49-F238E27FC236}">
                <a16:creationId xmlns:a16="http://schemas.microsoft.com/office/drawing/2014/main" id="{BEFBF216-0E3E-498B-BAB3-8E00E224323C}"/>
              </a:ext>
            </a:extLst>
          </p:cNvPr>
          <p:cNvSpPr/>
          <p:nvPr/>
        </p:nvSpPr>
        <p:spPr bwMode="auto">
          <a:xfrm>
            <a:off x="230345" y="5501348"/>
            <a:ext cx="2096556" cy="41148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Quick settings</a:t>
            </a:r>
          </a:p>
        </p:txBody>
      </p:sp>
      <p:sp>
        <p:nvSpPr>
          <p:cNvPr id="23" name="CODE_HIGHLIGHTER">
            <a:extLst>
              <a:ext uri="{FF2B5EF4-FFF2-40B4-BE49-F238E27FC236}">
                <a16:creationId xmlns:a16="http://schemas.microsoft.com/office/drawing/2014/main" id="{C4108930-381A-4C79-9A64-FD16D6182CFE}"/>
              </a:ext>
            </a:extLst>
          </p:cNvPr>
          <p:cNvSpPr/>
          <p:nvPr/>
        </p:nvSpPr>
        <p:spPr>
          <a:xfrm>
            <a:off x="191525" y="5127051"/>
            <a:ext cx="1303743" cy="175719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64AAE10D-0C69-4F90-8725-CAF93F2EB809}"/>
              </a:ext>
            </a:extLst>
          </p:cNvPr>
          <p:cNvSpPr/>
          <p:nvPr/>
        </p:nvSpPr>
        <p:spPr>
          <a:xfrm rot="20708659">
            <a:off x="1111851" y="4216007"/>
            <a:ext cx="3319427" cy="1478256"/>
          </a:xfrm>
          <a:prstGeom prst="arc">
            <a:avLst>
              <a:gd name="adj1" fmla="val 11313872"/>
              <a:gd name="adj2" fmla="val 19052949"/>
            </a:avLst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defTabSz="914400"/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7257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BCB048-E8B7-4E92-A29C-E9A2241BE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D9B29-50F3-4DAB-871A-BE40E1571C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an Automatic Reply</a:t>
            </a:r>
          </a:p>
        </p:txBody>
      </p:sp>
    </p:spTree>
    <p:extLst>
      <p:ext uri="{BB962C8B-B14F-4D97-AF65-F5344CB8AC3E}">
        <p14:creationId xmlns:p14="http://schemas.microsoft.com/office/powerpoint/2010/main" val="771467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BCB048-E8B7-4E92-A29C-E9A2241BE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D9B29-50F3-4DAB-871A-BE40E1571C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an Email Signature</a:t>
            </a:r>
          </a:p>
        </p:txBody>
      </p:sp>
    </p:spTree>
    <p:extLst>
      <p:ext uri="{BB962C8B-B14F-4D97-AF65-F5344CB8AC3E}">
        <p14:creationId xmlns:p14="http://schemas.microsoft.com/office/powerpoint/2010/main" val="30185940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CED12F-5E53-4138-AE01-CF5BA5BA3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might be a practical application of Outlook on the Web (Mail, People, Calendar, and Tasks) in your workplace?</a:t>
            </a:r>
          </a:p>
          <a:p>
            <a:r>
              <a:rPr lang="en-US" dirty="0"/>
              <a:t>Which Outlook on the Web customization feature appeals to you and why?</a:t>
            </a:r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97D4B3-0F4A-4607-AE19-D8FCDB38A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356" y="1422243"/>
            <a:ext cx="6859472" cy="462755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FACF38-9AE5-49A2-A6A7-5304F5F8B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D6864B2-59C7-438A-A0F6-CE8441264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Calibri" pitchFamily="34" charset="0"/>
              </a:rPr>
              <a:t>Outlook on the Web</a:t>
            </a:r>
            <a:endParaRPr lang="en-US" dirty="0"/>
          </a:p>
        </p:txBody>
      </p:sp>
      <p:sp>
        <p:nvSpPr>
          <p:cNvPr id="22" name="AutoShape 108">
            <a:extLst>
              <a:ext uri="{FF2B5EF4-FFF2-40B4-BE49-F238E27FC236}">
                <a16:creationId xmlns:a16="http://schemas.microsoft.com/office/drawing/2014/main" id="{E9B4F2EB-BB60-44D9-B6FE-96AA58A4EE3F}"/>
              </a:ext>
            </a:extLst>
          </p:cNvPr>
          <p:cNvSpPr>
            <a:spLocks/>
          </p:cNvSpPr>
          <p:nvPr/>
        </p:nvSpPr>
        <p:spPr bwMode="auto">
          <a:xfrm flipH="1">
            <a:off x="1008174" y="2028002"/>
            <a:ext cx="228598" cy="2034332"/>
          </a:xfrm>
          <a:prstGeom prst="rightBrace">
            <a:avLst>
              <a:gd name="adj1" fmla="val 6212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604F2B6-5391-41CE-82F3-2A3232DAC1B5}"/>
              </a:ext>
            </a:extLst>
          </p:cNvPr>
          <p:cNvSpPr/>
          <p:nvPr/>
        </p:nvSpPr>
        <p:spPr bwMode="auto">
          <a:xfrm>
            <a:off x="53932" y="2843174"/>
            <a:ext cx="943356" cy="40997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Folders</a:t>
            </a:r>
            <a:br>
              <a:rPr lang="en-US" sz="1300" b="1" dirty="0">
                <a:solidFill>
                  <a:schemeClr val="bg1"/>
                </a:solidFill>
              </a:rPr>
            </a:br>
            <a:r>
              <a:rPr lang="en-US" sz="1300" b="1" dirty="0">
                <a:solidFill>
                  <a:schemeClr val="bg1"/>
                </a:solidFill>
              </a:rPr>
              <a:t>list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C43847BA-B509-4AB8-9747-5EE74283265E}"/>
              </a:ext>
            </a:extLst>
          </p:cNvPr>
          <p:cNvSpPr/>
          <p:nvPr/>
        </p:nvSpPr>
        <p:spPr bwMode="auto">
          <a:xfrm>
            <a:off x="1263900" y="6186761"/>
            <a:ext cx="1371600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Navigation icons</a:t>
            </a:r>
          </a:p>
        </p:txBody>
      </p:sp>
      <p:sp>
        <p:nvSpPr>
          <p:cNvPr id="26" name="AutoShape 108">
            <a:extLst>
              <a:ext uri="{FF2B5EF4-FFF2-40B4-BE49-F238E27FC236}">
                <a16:creationId xmlns:a16="http://schemas.microsoft.com/office/drawing/2014/main" id="{4737A206-7754-4BCE-89F0-92B6B5BC8F6A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1858261" y="5382395"/>
            <a:ext cx="182880" cy="1425852"/>
          </a:xfrm>
          <a:prstGeom prst="rightBrace">
            <a:avLst>
              <a:gd name="adj1" fmla="val 6215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  <p:sp>
        <p:nvSpPr>
          <p:cNvPr id="30" name="Line 314">
            <a:extLst>
              <a:ext uri="{FF2B5EF4-FFF2-40B4-BE49-F238E27FC236}">
                <a16:creationId xmlns:a16="http://schemas.microsoft.com/office/drawing/2014/main" id="{61A89008-A225-4828-B6FC-6A43CD891170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1098916" y="1273527"/>
            <a:ext cx="380476" cy="0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solid"/>
            <a:headEnd type="none" w="med" len="med"/>
            <a:tailEnd type="triangle" w="med" len="med"/>
          </a:ln>
          <a:effectLst>
            <a:glow rad="12700">
              <a:srgbClr val="FFFFFF">
                <a:alpha val="9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3" name="Rounded Rectangle 9">
            <a:extLst>
              <a:ext uri="{FF2B5EF4-FFF2-40B4-BE49-F238E27FC236}">
                <a16:creationId xmlns:a16="http://schemas.microsoft.com/office/drawing/2014/main" id="{67CE70C5-9299-4589-8765-74B0311D1933}"/>
              </a:ext>
            </a:extLst>
          </p:cNvPr>
          <p:cNvSpPr/>
          <p:nvPr/>
        </p:nvSpPr>
        <p:spPr bwMode="auto">
          <a:xfrm>
            <a:off x="684578" y="992611"/>
            <a:ext cx="1206500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App Launcher</a:t>
            </a:r>
          </a:p>
        </p:txBody>
      </p:sp>
      <p:sp>
        <p:nvSpPr>
          <p:cNvPr id="39" name="Line 314">
            <a:extLst>
              <a:ext uri="{FF2B5EF4-FFF2-40B4-BE49-F238E27FC236}">
                <a16:creationId xmlns:a16="http://schemas.microsoft.com/office/drawing/2014/main" id="{1AB8D6EB-BD7C-40D9-A072-970A04AECB8B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7750539" y="1377945"/>
            <a:ext cx="0" cy="875676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solid"/>
            <a:headEnd type="none" w="med" len="med"/>
            <a:tailEnd type="triangle" w="med" len="med"/>
          </a:ln>
          <a:effectLst>
            <a:glow rad="12700">
              <a:srgbClr val="FFFFFF">
                <a:alpha val="9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0" name="Line 314">
            <a:extLst>
              <a:ext uri="{FF2B5EF4-FFF2-40B4-BE49-F238E27FC236}">
                <a16:creationId xmlns:a16="http://schemas.microsoft.com/office/drawing/2014/main" id="{5634EB47-02E1-4BAF-A6A1-93B69BD5A745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2724585" y="1574094"/>
            <a:ext cx="981609" cy="0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solid"/>
            <a:headEnd type="none" w="med" len="med"/>
            <a:tailEnd type="triangle" w="med" len="med"/>
          </a:ln>
          <a:effectLst>
            <a:glow rad="12700">
              <a:srgbClr val="FFFFFF">
                <a:alpha val="9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ounded Rectangle 8">
            <a:extLst>
              <a:ext uri="{FF2B5EF4-FFF2-40B4-BE49-F238E27FC236}">
                <a16:creationId xmlns:a16="http://schemas.microsoft.com/office/drawing/2014/main" id="{5F83D7DE-ADA2-43A9-BF4C-517A74B86C67}"/>
              </a:ext>
            </a:extLst>
          </p:cNvPr>
          <p:cNvSpPr/>
          <p:nvPr/>
        </p:nvSpPr>
        <p:spPr bwMode="auto">
          <a:xfrm>
            <a:off x="3099586" y="996882"/>
            <a:ext cx="1371600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Focused Inbox</a:t>
            </a:r>
          </a:p>
        </p:txBody>
      </p:sp>
      <p:sp>
        <p:nvSpPr>
          <p:cNvPr id="42" name="Line 314">
            <a:extLst>
              <a:ext uri="{FF2B5EF4-FFF2-40B4-BE49-F238E27FC236}">
                <a16:creationId xmlns:a16="http://schemas.microsoft.com/office/drawing/2014/main" id="{AE6B1004-DDD9-4922-940E-83104B307D0E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2305093" y="1273527"/>
            <a:ext cx="380476" cy="0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solid"/>
            <a:headEnd type="none" w="med" len="med"/>
            <a:tailEnd type="triangle" w="med" len="med"/>
          </a:ln>
          <a:effectLst>
            <a:glow rad="12700">
              <a:srgbClr val="FFFFFF">
                <a:alpha val="9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id="{3B34FD1C-3586-4218-9355-D03E44E04EAB}"/>
              </a:ext>
            </a:extLst>
          </p:cNvPr>
          <p:cNvSpPr/>
          <p:nvPr/>
        </p:nvSpPr>
        <p:spPr bwMode="auto">
          <a:xfrm>
            <a:off x="2117099" y="992611"/>
            <a:ext cx="756465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Search</a:t>
            </a:r>
          </a:p>
        </p:txBody>
      </p:sp>
      <p:sp>
        <p:nvSpPr>
          <p:cNvPr id="43" name="AutoShape 108">
            <a:extLst>
              <a:ext uri="{FF2B5EF4-FFF2-40B4-BE49-F238E27FC236}">
                <a16:creationId xmlns:a16="http://schemas.microsoft.com/office/drawing/2014/main" id="{FE00A905-7CFC-494C-86E2-B668056FEEA6}"/>
              </a:ext>
            </a:extLst>
          </p:cNvPr>
          <p:cNvSpPr>
            <a:spLocks/>
          </p:cNvSpPr>
          <p:nvPr/>
        </p:nvSpPr>
        <p:spPr bwMode="auto">
          <a:xfrm flipH="1">
            <a:off x="1008174" y="4362042"/>
            <a:ext cx="228598" cy="1386102"/>
          </a:xfrm>
          <a:prstGeom prst="rightBrace">
            <a:avLst>
              <a:gd name="adj1" fmla="val 6212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  <p:sp>
        <p:nvSpPr>
          <p:cNvPr id="44" name="Rounded Rectangle 22">
            <a:extLst>
              <a:ext uri="{FF2B5EF4-FFF2-40B4-BE49-F238E27FC236}">
                <a16:creationId xmlns:a16="http://schemas.microsoft.com/office/drawing/2014/main" id="{D88260A2-62F4-4721-AE44-B90FA28D66A8}"/>
              </a:ext>
            </a:extLst>
          </p:cNvPr>
          <p:cNvSpPr/>
          <p:nvPr/>
        </p:nvSpPr>
        <p:spPr bwMode="auto">
          <a:xfrm>
            <a:off x="53932" y="4850108"/>
            <a:ext cx="943356" cy="40997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Groups</a:t>
            </a:r>
            <a:br>
              <a:rPr lang="en-US" sz="1300" b="1" dirty="0">
                <a:solidFill>
                  <a:schemeClr val="bg1"/>
                </a:solidFill>
              </a:rPr>
            </a:br>
            <a:r>
              <a:rPr lang="en-US" sz="1300" b="1" dirty="0">
                <a:solidFill>
                  <a:schemeClr val="bg1"/>
                </a:solidFill>
              </a:rPr>
              <a:t>list</a:t>
            </a:r>
          </a:p>
        </p:txBody>
      </p:sp>
      <p:sp>
        <p:nvSpPr>
          <p:cNvPr id="45" name="AutoShape 108">
            <a:extLst>
              <a:ext uri="{FF2B5EF4-FFF2-40B4-BE49-F238E27FC236}">
                <a16:creationId xmlns:a16="http://schemas.microsoft.com/office/drawing/2014/main" id="{E67811F1-475D-4666-8627-AD02BCA63C09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3591902" y="5179181"/>
            <a:ext cx="182880" cy="1832279"/>
          </a:xfrm>
          <a:prstGeom prst="rightBrace">
            <a:avLst>
              <a:gd name="adj1" fmla="val 6215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  <p:sp>
        <p:nvSpPr>
          <p:cNvPr id="46" name="Rounded Rectangle 24">
            <a:extLst>
              <a:ext uri="{FF2B5EF4-FFF2-40B4-BE49-F238E27FC236}">
                <a16:creationId xmlns:a16="http://schemas.microsoft.com/office/drawing/2014/main" id="{3A81EC87-40C5-443D-8BC0-9F00121F4C4C}"/>
              </a:ext>
            </a:extLst>
          </p:cNvPr>
          <p:cNvSpPr/>
          <p:nvPr/>
        </p:nvSpPr>
        <p:spPr bwMode="auto">
          <a:xfrm>
            <a:off x="3007200" y="6186761"/>
            <a:ext cx="1371600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Message list</a:t>
            </a:r>
          </a:p>
        </p:txBody>
      </p:sp>
      <p:sp>
        <p:nvSpPr>
          <p:cNvPr id="47" name="Line 314">
            <a:extLst>
              <a:ext uri="{FF2B5EF4-FFF2-40B4-BE49-F238E27FC236}">
                <a16:creationId xmlns:a16="http://schemas.microsoft.com/office/drawing/2014/main" id="{843435C7-8358-4809-BFE2-7F75AA45624E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6657764" y="1273527"/>
            <a:ext cx="380476" cy="0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solid"/>
            <a:headEnd type="none" w="med" len="med"/>
            <a:tailEnd type="triangle" w="med" len="med"/>
          </a:ln>
          <a:effectLst>
            <a:glow rad="12700">
              <a:srgbClr val="FFFFFF">
                <a:alpha val="9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8" name="Line 314">
            <a:extLst>
              <a:ext uri="{FF2B5EF4-FFF2-40B4-BE49-F238E27FC236}">
                <a16:creationId xmlns:a16="http://schemas.microsoft.com/office/drawing/2014/main" id="{EF64E1F1-6003-407E-A992-69C14DE5CC79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6917592" y="1273527"/>
            <a:ext cx="380476" cy="0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solid"/>
            <a:headEnd type="none" w="med" len="med"/>
            <a:tailEnd type="triangle" w="med" len="med"/>
          </a:ln>
          <a:effectLst>
            <a:glow rad="12700">
              <a:srgbClr val="FFFFFF">
                <a:alpha val="9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49" name="Rounded Rectangle 8">
            <a:extLst>
              <a:ext uri="{FF2B5EF4-FFF2-40B4-BE49-F238E27FC236}">
                <a16:creationId xmlns:a16="http://schemas.microsoft.com/office/drawing/2014/main" id="{F8CB72AB-973E-49E8-B2E3-8D2A72E70DAC}"/>
              </a:ext>
            </a:extLst>
          </p:cNvPr>
          <p:cNvSpPr/>
          <p:nvPr/>
        </p:nvSpPr>
        <p:spPr bwMode="auto">
          <a:xfrm>
            <a:off x="6123481" y="996882"/>
            <a:ext cx="827547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Settings</a:t>
            </a:r>
          </a:p>
        </p:txBody>
      </p:sp>
      <p:sp>
        <p:nvSpPr>
          <p:cNvPr id="50" name="Rounded Rectangle 8">
            <a:extLst>
              <a:ext uri="{FF2B5EF4-FFF2-40B4-BE49-F238E27FC236}">
                <a16:creationId xmlns:a16="http://schemas.microsoft.com/office/drawing/2014/main" id="{182D2CB2-1206-4CFD-B5E4-EFB46E4EEAD5}"/>
              </a:ext>
            </a:extLst>
          </p:cNvPr>
          <p:cNvSpPr/>
          <p:nvPr/>
        </p:nvSpPr>
        <p:spPr bwMode="auto">
          <a:xfrm>
            <a:off x="7000467" y="996882"/>
            <a:ext cx="572058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Help</a:t>
            </a:r>
          </a:p>
        </p:txBody>
      </p:sp>
      <p:sp>
        <p:nvSpPr>
          <p:cNvPr id="51" name="Line 314">
            <a:extLst>
              <a:ext uri="{FF2B5EF4-FFF2-40B4-BE49-F238E27FC236}">
                <a16:creationId xmlns:a16="http://schemas.microsoft.com/office/drawing/2014/main" id="{9AD26FCF-9BDA-4CCB-930A-F30E6240D4A8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7708332" y="1273527"/>
            <a:ext cx="380476" cy="0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solid"/>
            <a:headEnd type="none" w="med" len="med"/>
            <a:tailEnd type="triangle" w="med" len="med"/>
          </a:ln>
          <a:effectLst>
            <a:glow rad="12700">
              <a:srgbClr val="FFFFFF">
                <a:alpha val="90000"/>
              </a:srgbClr>
            </a:glow>
          </a:effectLst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52" name="Rounded Rectangle 8">
            <a:extLst>
              <a:ext uri="{FF2B5EF4-FFF2-40B4-BE49-F238E27FC236}">
                <a16:creationId xmlns:a16="http://schemas.microsoft.com/office/drawing/2014/main" id="{A9C075E5-64BD-4410-BF04-644888E59A26}"/>
              </a:ext>
            </a:extLst>
          </p:cNvPr>
          <p:cNvSpPr/>
          <p:nvPr/>
        </p:nvSpPr>
        <p:spPr bwMode="auto">
          <a:xfrm>
            <a:off x="7775776" y="996882"/>
            <a:ext cx="1074588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Current user</a:t>
            </a:r>
          </a:p>
        </p:txBody>
      </p:sp>
      <p:sp>
        <p:nvSpPr>
          <p:cNvPr id="53" name="AutoShape 108">
            <a:extLst>
              <a:ext uri="{FF2B5EF4-FFF2-40B4-BE49-F238E27FC236}">
                <a16:creationId xmlns:a16="http://schemas.microsoft.com/office/drawing/2014/main" id="{12FB4281-2978-4772-88B5-11A2F6B891B0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6223506" y="4511695"/>
            <a:ext cx="182880" cy="3167253"/>
          </a:xfrm>
          <a:prstGeom prst="rightBrace">
            <a:avLst>
              <a:gd name="adj1" fmla="val 6215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  <p:sp>
        <p:nvSpPr>
          <p:cNvPr id="54" name="Rounded Rectangle 24">
            <a:extLst>
              <a:ext uri="{FF2B5EF4-FFF2-40B4-BE49-F238E27FC236}">
                <a16:creationId xmlns:a16="http://schemas.microsoft.com/office/drawing/2014/main" id="{7ACB1177-C7EE-41C8-9B84-3D6AEE736E24}"/>
              </a:ext>
            </a:extLst>
          </p:cNvPr>
          <p:cNvSpPr/>
          <p:nvPr/>
        </p:nvSpPr>
        <p:spPr bwMode="auto">
          <a:xfrm>
            <a:off x="5639754" y="6186762"/>
            <a:ext cx="1371600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Reading pane</a:t>
            </a:r>
          </a:p>
        </p:txBody>
      </p:sp>
      <p:sp>
        <p:nvSpPr>
          <p:cNvPr id="55" name="Rounded Rectangle 22">
            <a:extLst>
              <a:ext uri="{FF2B5EF4-FFF2-40B4-BE49-F238E27FC236}">
                <a16:creationId xmlns:a16="http://schemas.microsoft.com/office/drawing/2014/main" id="{5AA47B10-C835-40ED-8800-48EE79834D2C}"/>
              </a:ext>
            </a:extLst>
          </p:cNvPr>
          <p:cNvSpPr/>
          <p:nvPr/>
        </p:nvSpPr>
        <p:spPr bwMode="auto">
          <a:xfrm>
            <a:off x="8131419" y="1610798"/>
            <a:ext cx="943356" cy="40997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Command</a:t>
            </a:r>
          </a:p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bar</a:t>
            </a:r>
          </a:p>
        </p:txBody>
      </p:sp>
    </p:spTree>
    <p:extLst>
      <p:ext uri="{BB962C8B-B14F-4D97-AF65-F5344CB8AC3E}">
        <p14:creationId xmlns:p14="http://schemas.microsoft.com/office/powerpoint/2010/main" val="1021696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9E10E-ADA6-4157-A00A-6D97B258A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70173-019A-400A-B524-0E271E6E11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Email in Outlook on the Web</a:t>
            </a:r>
          </a:p>
        </p:txBody>
      </p:sp>
    </p:spTree>
    <p:extLst>
      <p:ext uri="{BB962C8B-B14F-4D97-AF65-F5344CB8AC3E}">
        <p14:creationId xmlns:p14="http://schemas.microsoft.com/office/powerpoint/2010/main" val="583862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2F54B13-9E02-49C4-8854-98BEBFC12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 Contacts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86A8FC-36A2-4DCF-8E7C-AFDB9F4CF9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AEF18A-1794-45E4-BCEB-E9AEABCAA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972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F1A88C-0468-4509-BD38-B0E404AE1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A067DF6-C330-48E6-8B8A-8BC640263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Calibri" pitchFamily="34" charset="0"/>
              </a:rPr>
              <a:t>Outlook People Page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4EEB9B-6C5F-4C41-BEF3-5F38B5E99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12" y="1210887"/>
            <a:ext cx="8153400" cy="4641985"/>
          </a:xfrm>
          <a:prstGeom prst="rect">
            <a:avLst/>
          </a:prstGeom>
        </p:spPr>
      </p:pic>
      <p:grpSp>
        <p:nvGrpSpPr>
          <p:cNvPr id="13" name="BORDERS_AND_FADERS">
            <a:extLst>
              <a:ext uri="{FF2B5EF4-FFF2-40B4-BE49-F238E27FC236}">
                <a16:creationId xmlns:a16="http://schemas.microsoft.com/office/drawing/2014/main" id="{81FEB3E6-0068-4DFA-BD24-DA669E44F71A}"/>
              </a:ext>
            </a:extLst>
          </p:cNvPr>
          <p:cNvGrpSpPr/>
          <p:nvPr/>
        </p:nvGrpSpPr>
        <p:grpSpPr>
          <a:xfrm>
            <a:off x="371312" y="1185487"/>
            <a:ext cx="8204200" cy="4692785"/>
            <a:chOff x="371312" y="1185487"/>
            <a:chExt cx="8204200" cy="4692785"/>
          </a:xfrm>
        </p:grpSpPr>
        <p:sp>
          <p:nvSpPr>
            <p:cNvPr id="9" name="BORDER_TOP">
              <a:extLst>
                <a:ext uri="{FF2B5EF4-FFF2-40B4-BE49-F238E27FC236}">
                  <a16:creationId xmlns:a16="http://schemas.microsoft.com/office/drawing/2014/main" id="{14BF0BCF-9CEF-4C3B-AC85-1A2153003CE6}"/>
                </a:ext>
              </a:extLst>
            </p:cNvPr>
            <p:cNvSpPr/>
            <p:nvPr/>
          </p:nvSpPr>
          <p:spPr>
            <a:xfrm>
              <a:off x="371312" y="1185487"/>
              <a:ext cx="8204200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BORDER_LEFT">
              <a:extLst>
                <a:ext uri="{FF2B5EF4-FFF2-40B4-BE49-F238E27FC236}">
                  <a16:creationId xmlns:a16="http://schemas.microsoft.com/office/drawing/2014/main" id="{54ED68BF-3DBA-4059-9299-7D151731F92C}"/>
                </a:ext>
              </a:extLst>
            </p:cNvPr>
            <p:cNvSpPr/>
            <p:nvPr/>
          </p:nvSpPr>
          <p:spPr>
            <a:xfrm>
              <a:off x="371312" y="1185487"/>
              <a:ext cx="25400" cy="4692785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BORDER_BOTTOM">
              <a:extLst>
                <a:ext uri="{FF2B5EF4-FFF2-40B4-BE49-F238E27FC236}">
                  <a16:creationId xmlns:a16="http://schemas.microsoft.com/office/drawing/2014/main" id="{B468AAF2-E2B2-4850-8D3E-1FB9EFDF5C59}"/>
                </a:ext>
              </a:extLst>
            </p:cNvPr>
            <p:cNvSpPr/>
            <p:nvPr/>
          </p:nvSpPr>
          <p:spPr>
            <a:xfrm>
              <a:off x="371312" y="5827472"/>
              <a:ext cx="8204200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BORDER_RIGHT">
              <a:extLst>
                <a:ext uri="{FF2B5EF4-FFF2-40B4-BE49-F238E27FC236}">
                  <a16:creationId xmlns:a16="http://schemas.microsoft.com/office/drawing/2014/main" id="{80336369-EC19-4619-AFB9-5B9E2FCE6B43}"/>
                </a:ext>
              </a:extLst>
            </p:cNvPr>
            <p:cNvSpPr/>
            <p:nvPr/>
          </p:nvSpPr>
          <p:spPr>
            <a:xfrm>
              <a:off x="8550112" y="1185487"/>
              <a:ext cx="25400" cy="4692785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2184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9E10E-ADA6-4157-A00A-6D97B258A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70173-019A-400A-B524-0E271E6E11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Importing Contacts from the Outlook Desktop Application</a:t>
            </a:r>
          </a:p>
        </p:txBody>
      </p:sp>
    </p:spTree>
    <p:extLst>
      <p:ext uri="{BB962C8B-B14F-4D97-AF65-F5344CB8AC3E}">
        <p14:creationId xmlns:p14="http://schemas.microsoft.com/office/powerpoint/2010/main" val="473677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9E10E-ADA6-4157-A00A-6D97B258A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370173-019A-400A-B524-0E271E6E11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Adding and Deleting Contacts</a:t>
            </a:r>
          </a:p>
        </p:txBody>
      </p:sp>
    </p:spTree>
    <p:extLst>
      <p:ext uri="{BB962C8B-B14F-4D97-AF65-F5344CB8AC3E}">
        <p14:creationId xmlns:p14="http://schemas.microsoft.com/office/powerpoint/2010/main" val="4181270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49ACDC-7653-4A0C-8224-FDB3DBDEF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921" y="2421266"/>
            <a:ext cx="6658523" cy="382580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83306F-3E4D-4470-BDC7-92084B941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1FC69D-663C-471F-B6E5-BA71F55AE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 Lists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1C44304-78BA-4C86-9C28-41872BE191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1259978"/>
            <a:ext cx="6934200" cy="1159839"/>
          </a:xfrm>
        </p:spPr>
        <p:txBody>
          <a:bodyPr/>
          <a:lstStyle/>
          <a:p>
            <a:r>
              <a:rPr lang="en-US" b="1" dirty="0"/>
              <a:t>Contact list</a:t>
            </a:r>
            <a:r>
              <a:rPr lang="en-US" dirty="0"/>
              <a:t>: A collection of multiple people that can be used to send the same email message to the list or schedule a meeting. Contact lists do not have a single email address.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469E901-9B82-46E5-A6F6-D7B88FC1279B}"/>
              </a:ext>
            </a:extLst>
          </p:cNvPr>
          <p:cNvCxnSpPr>
            <a:cxnSpLocks/>
          </p:cNvCxnSpPr>
          <p:nvPr/>
        </p:nvCxnSpPr>
        <p:spPr>
          <a:xfrm flipV="1">
            <a:off x="3091721" y="3651470"/>
            <a:ext cx="0" cy="3302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9">
            <a:extLst>
              <a:ext uri="{FF2B5EF4-FFF2-40B4-BE49-F238E27FC236}">
                <a16:creationId xmlns:a16="http://schemas.microsoft.com/office/drawing/2014/main" id="{9BA0ACDB-97B0-4C7C-BD02-55F34357A153}"/>
              </a:ext>
            </a:extLst>
          </p:cNvPr>
          <p:cNvSpPr/>
          <p:nvPr/>
        </p:nvSpPr>
        <p:spPr bwMode="auto">
          <a:xfrm>
            <a:off x="2542081" y="3976388"/>
            <a:ext cx="1097280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A contact list</a:t>
            </a:r>
          </a:p>
        </p:txBody>
      </p:sp>
      <p:grpSp>
        <p:nvGrpSpPr>
          <p:cNvPr id="11" name="BORDERS_AND_FADERS">
            <a:extLst>
              <a:ext uri="{FF2B5EF4-FFF2-40B4-BE49-F238E27FC236}">
                <a16:creationId xmlns:a16="http://schemas.microsoft.com/office/drawing/2014/main" id="{71540C56-0DDD-4966-A27E-1BF5A4DEE6F4}"/>
              </a:ext>
            </a:extLst>
          </p:cNvPr>
          <p:cNvGrpSpPr/>
          <p:nvPr/>
        </p:nvGrpSpPr>
        <p:grpSpPr>
          <a:xfrm>
            <a:off x="1237521" y="2395866"/>
            <a:ext cx="6709323" cy="3876602"/>
            <a:chOff x="1803400" y="2204742"/>
            <a:chExt cx="6709323" cy="3876602"/>
          </a:xfrm>
        </p:grpSpPr>
        <p:sp>
          <p:nvSpPr>
            <p:cNvPr id="7" name="BORDER_TOP">
              <a:extLst>
                <a:ext uri="{FF2B5EF4-FFF2-40B4-BE49-F238E27FC236}">
                  <a16:creationId xmlns:a16="http://schemas.microsoft.com/office/drawing/2014/main" id="{3CAA2B36-6FB5-4B86-B13E-D34A5627B6E8}"/>
                </a:ext>
              </a:extLst>
            </p:cNvPr>
            <p:cNvSpPr/>
            <p:nvPr/>
          </p:nvSpPr>
          <p:spPr>
            <a:xfrm>
              <a:off x="1803400" y="2204742"/>
              <a:ext cx="6709323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BORDER_LEFT">
              <a:extLst>
                <a:ext uri="{FF2B5EF4-FFF2-40B4-BE49-F238E27FC236}">
                  <a16:creationId xmlns:a16="http://schemas.microsoft.com/office/drawing/2014/main" id="{2DF34163-7B77-4643-829D-227963B75235}"/>
                </a:ext>
              </a:extLst>
            </p:cNvPr>
            <p:cNvSpPr/>
            <p:nvPr/>
          </p:nvSpPr>
          <p:spPr>
            <a:xfrm>
              <a:off x="1803400" y="2204742"/>
              <a:ext cx="25400" cy="3876602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BORDER_BOTTOM">
              <a:extLst>
                <a:ext uri="{FF2B5EF4-FFF2-40B4-BE49-F238E27FC236}">
                  <a16:creationId xmlns:a16="http://schemas.microsoft.com/office/drawing/2014/main" id="{F743C761-46F7-43D2-98F8-063D89829395}"/>
                </a:ext>
              </a:extLst>
            </p:cNvPr>
            <p:cNvSpPr/>
            <p:nvPr/>
          </p:nvSpPr>
          <p:spPr>
            <a:xfrm>
              <a:off x="1803400" y="6030544"/>
              <a:ext cx="6709323" cy="508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BORDER_RIGHT">
              <a:extLst>
                <a:ext uri="{FF2B5EF4-FFF2-40B4-BE49-F238E27FC236}">
                  <a16:creationId xmlns:a16="http://schemas.microsoft.com/office/drawing/2014/main" id="{FCD0EB9E-630D-434C-AB87-69F900ACB4EA}"/>
                </a:ext>
              </a:extLst>
            </p:cNvPr>
            <p:cNvSpPr/>
            <p:nvPr/>
          </p:nvSpPr>
          <p:spPr>
            <a:xfrm>
              <a:off x="8487323" y="2204742"/>
              <a:ext cx="25400" cy="3876602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28" name="Rounded Rectangle 9">
            <a:extLst>
              <a:ext uri="{FF2B5EF4-FFF2-40B4-BE49-F238E27FC236}">
                <a16:creationId xmlns:a16="http://schemas.microsoft.com/office/drawing/2014/main" id="{2E05FDED-CD85-4DC2-8A23-CAB67DB4B9A0}"/>
              </a:ext>
            </a:extLst>
          </p:cNvPr>
          <p:cNvSpPr/>
          <p:nvPr/>
        </p:nvSpPr>
        <p:spPr bwMode="auto">
          <a:xfrm>
            <a:off x="7210954" y="4024842"/>
            <a:ext cx="1105837" cy="61437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Details pane for selected contact list</a:t>
            </a:r>
          </a:p>
        </p:txBody>
      </p:sp>
      <p:sp>
        <p:nvSpPr>
          <p:cNvPr id="29" name="AutoShape 108">
            <a:extLst>
              <a:ext uri="{FF2B5EF4-FFF2-40B4-BE49-F238E27FC236}">
                <a16:creationId xmlns:a16="http://schemas.microsoft.com/office/drawing/2014/main" id="{36CCB139-0A66-4B9B-9183-34823D054DBA}"/>
              </a:ext>
            </a:extLst>
          </p:cNvPr>
          <p:cNvSpPr>
            <a:spLocks/>
          </p:cNvSpPr>
          <p:nvPr/>
        </p:nvSpPr>
        <p:spPr bwMode="auto">
          <a:xfrm>
            <a:off x="6901721" y="3138932"/>
            <a:ext cx="229028" cy="2386192"/>
          </a:xfrm>
          <a:prstGeom prst="rightBrace">
            <a:avLst>
              <a:gd name="adj1" fmla="val 39884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253688490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LO_OV_Template_4_2</Template>
  <TotalTime>81</TotalTime>
  <Words>313</Words>
  <Application>Microsoft Office PowerPoint</Application>
  <PresentationFormat>On-screen Show (4:3)</PresentationFormat>
  <Paragraphs>88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LO Choice</vt:lpstr>
      <vt:lpstr>Using Outlook on the Web</vt:lpstr>
      <vt:lpstr>Send and Receive Email</vt:lpstr>
      <vt:lpstr>Outlook on the Web</vt:lpstr>
      <vt:lpstr>PowerPoint Presentation</vt:lpstr>
      <vt:lpstr>Manage Contacts</vt:lpstr>
      <vt:lpstr>Outlook People Page</vt:lpstr>
      <vt:lpstr>PowerPoint Presentation</vt:lpstr>
      <vt:lpstr>PowerPoint Presentation</vt:lpstr>
      <vt:lpstr>Contact Lists</vt:lpstr>
      <vt:lpstr>PowerPoint Presentation</vt:lpstr>
      <vt:lpstr>Schedule Appointments</vt:lpstr>
      <vt:lpstr>Calendar in Outlook on the Web</vt:lpstr>
      <vt:lpstr>PowerPoint Presentation</vt:lpstr>
      <vt:lpstr>Share Your Calendar with Others</vt:lpstr>
      <vt:lpstr>Multiple Calendars</vt:lpstr>
      <vt:lpstr>PowerPoint Presentation</vt:lpstr>
      <vt:lpstr>Calendar Settings</vt:lpstr>
      <vt:lpstr>PowerPoint Presentation</vt:lpstr>
      <vt:lpstr>Personalize Outlook on the Web</vt:lpstr>
      <vt:lpstr>Mail Settings</vt:lpstr>
      <vt:lpstr>PowerPoint Presentation</vt:lpstr>
      <vt:lpstr>PowerPoint Presentation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Brian Wilson</dc:creator>
  <cp:lastModifiedBy>Michelle Farney</cp:lastModifiedBy>
  <cp:revision>12</cp:revision>
  <dcterms:created xsi:type="dcterms:W3CDTF">2020-06-22T20:38:29Z</dcterms:created>
  <dcterms:modified xsi:type="dcterms:W3CDTF">2020-08-04T14:33:06Z</dcterms:modified>
</cp:coreProperties>
</file>