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45"/>
  </p:notesMasterIdLst>
  <p:handoutMasterIdLst>
    <p:handoutMasterId r:id="rId46"/>
  </p:handoutMasterIdLst>
  <p:sldIdLst>
    <p:sldId id="261" r:id="rId2"/>
    <p:sldId id="335" r:id="rId3"/>
    <p:sldId id="322" r:id="rId4"/>
    <p:sldId id="323" r:id="rId5"/>
    <p:sldId id="333" r:id="rId6"/>
    <p:sldId id="332" r:id="rId7"/>
    <p:sldId id="326" r:id="rId8"/>
    <p:sldId id="327" r:id="rId9"/>
    <p:sldId id="328" r:id="rId10"/>
    <p:sldId id="330" r:id="rId11"/>
    <p:sldId id="33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291" r:id="rId23"/>
    <p:sldId id="308" r:id="rId24"/>
    <p:sldId id="33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292" r:id="rId33"/>
    <p:sldId id="316" r:id="rId34"/>
    <p:sldId id="331" r:id="rId35"/>
    <p:sldId id="339" r:id="rId36"/>
    <p:sldId id="317" r:id="rId37"/>
    <p:sldId id="318" r:id="rId38"/>
    <p:sldId id="334" r:id="rId39"/>
    <p:sldId id="319" r:id="rId40"/>
    <p:sldId id="320" r:id="rId41"/>
    <p:sldId id="294" r:id="rId42"/>
    <p:sldId id="295" r:id="rId43"/>
    <p:sldId id="263" r:id="rId4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6" autoAdjust="0"/>
    <p:restoredTop sz="86458" autoAdjust="0"/>
  </p:normalViewPr>
  <p:slideViewPr>
    <p:cSldViewPr>
      <p:cViewPr varScale="1">
        <p:scale>
          <a:sx n="74" d="100"/>
          <a:sy n="74" d="100"/>
        </p:scale>
        <p:origin x="87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3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8/4/2020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8/4/2020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872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Overview of Microsoft Teams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Converse and Share in Teams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Call and Meet in Teams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dirty="0"/>
              <a:t>Collaborate with Microsoft 365 Apps and Teams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Calibri" pitchFamily="34" charset="0"/>
              </a:rPr>
              <a:t>Collaborating with Teams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7BD6F8-06A6-4BD0-98C7-CD6ACC66C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5D3AA4-2552-4517-9568-0B7D944C7D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Assessing Microsoft Teams</a:t>
            </a:r>
          </a:p>
        </p:txBody>
      </p:sp>
    </p:spTree>
    <p:extLst>
      <p:ext uri="{BB962C8B-B14F-4D97-AF65-F5344CB8AC3E}">
        <p14:creationId xmlns:p14="http://schemas.microsoft.com/office/powerpoint/2010/main" val="4224836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B088B-B572-4A11-8C2F-3D81B6AF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Converse and Share in Teams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E3E26F-8F74-441E-8085-CA2C3FAB2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94A763-40A1-4012-8440-A34EEB784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022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A4DE37C7-08CB-4A4B-8510-8307A94E1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51" y="1464155"/>
            <a:ext cx="4086227" cy="234256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5A3658-5C9B-4818-97A7-2F3B0D80B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0678B5-4B5A-41BD-B69E-1CC77760C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Conversations in Teams</a:t>
            </a:r>
          </a:p>
        </p:txBody>
      </p:sp>
      <p:sp>
        <p:nvSpPr>
          <p:cNvPr id="23" name="Line 316">
            <a:extLst>
              <a:ext uri="{FF2B5EF4-FFF2-40B4-BE49-F238E27FC236}">
                <a16:creationId xmlns:a16="http://schemas.microsoft.com/office/drawing/2014/main" id="{5BC7DF2E-98BC-49F5-923D-B1BA7AC1336F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2530323" y="1416502"/>
            <a:ext cx="486463" cy="499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340C057-5E60-4193-9DCA-E0147DBB1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2847" y="4206816"/>
            <a:ext cx="3715473" cy="2230799"/>
          </a:xfrm>
          <a:prstGeom prst="rect">
            <a:avLst/>
          </a:prstGeom>
        </p:spPr>
      </p:pic>
      <p:sp>
        <p:nvSpPr>
          <p:cNvPr id="28" name="AutoShape 303">
            <a:extLst>
              <a:ext uri="{FF2B5EF4-FFF2-40B4-BE49-F238E27FC236}">
                <a16:creationId xmlns:a16="http://schemas.microsoft.com/office/drawing/2014/main" id="{06EDA380-AE97-4826-976E-4EEFD508B639}"/>
              </a:ext>
            </a:extLst>
          </p:cNvPr>
          <p:cNvSpPr>
            <a:spLocks/>
          </p:cNvSpPr>
          <p:nvPr/>
        </p:nvSpPr>
        <p:spPr bwMode="auto">
          <a:xfrm rot="16200000" flipH="1" flipV="1">
            <a:off x="3559033" y="3346182"/>
            <a:ext cx="155151" cy="1179717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Rounded Rectangle 142">
            <a:extLst>
              <a:ext uri="{FF2B5EF4-FFF2-40B4-BE49-F238E27FC236}">
                <a16:creationId xmlns:a16="http://schemas.microsoft.com/office/drawing/2014/main" id="{4F82D658-8841-4BBB-826A-9F9F47DA0225}"/>
              </a:ext>
            </a:extLst>
          </p:cNvPr>
          <p:cNvSpPr/>
          <p:nvPr/>
        </p:nvSpPr>
        <p:spPr>
          <a:xfrm>
            <a:off x="3037256" y="4036020"/>
            <a:ext cx="1189211" cy="520155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Conversation pane</a:t>
            </a:r>
          </a:p>
        </p:txBody>
      </p:sp>
      <p:sp>
        <p:nvSpPr>
          <p:cNvPr id="30" name="Rounded Rectangle 142">
            <a:extLst>
              <a:ext uri="{FF2B5EF4-FFF2-40B4-BE49-F238E27FC236}">
                <a16:creationId xmlns:a16="http://schemas.microsoft.com/office/drawing/2014/main" id="{43BAB594-9F61-4702-890F-ED7E1B752CC0}"/>
              </a:ext>
            </a:extLst>
          </p:cNvPr>
          <p:cNvSpPr/>
          <p:nvPr/>
        </p:nvSpPr>
        <p:spPr>
          <a:xfrm>
            <a:off x="154350" y="1044809"/>
            <a:ext cx="4110211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Conversation started from within a document</a:t>
            </a:r>
          </a:p>
        </p:txBody>
      </p:sp>
      <p:sp>
        <p:nvSpPr>
          <p:cNvPr id="31" name="Rounded Rectangle 142">
            <a:extLst>
              <a:ext uri="{FF2B5EF4-FFF2-40B4-BE49-F238E27FC236}">
                <a16:creationId xmlns:a16="http://schemas.microsoft.com/office/drawing/2014/main" id="{9643C9C5-2B5D-4B69-BF7B-47FE5974FBE3}"/>
              </a:ext>
            </a:extLst>
          </p:cNvPr>
          <p:cNvSpPr/>
          <p:nvPr/>
        </p:nvSpPr>
        <p:spPr>
          <a:xfrm>
            <a:off x="4965485" y="3828949"/>
            <a:ext cx="371283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Same conversation viewed through the Posts tab</a:t>
            </a:r>
          </a:p>
        </p:txBody>
      </p:sp>
      <p:sp>
        <p:nvSpPr>
          <p:cNvPr id="17" name="Line 316">
            <a:extLst>
              <a:ext uri="{FF2B5EF4-FFF2-40B4-BE49-F238E27FC236}">
                <a16:creationId xmlns:a16="http://schemas.microsoft.com/office/drawing/2014/main" id="{BA146918-2E3C-440A-891E-D20684BF8813}"/>
              </a:ext>
            </a:extLst>
          </p:cNvPr>
          <p:cNvSpPr>
            <a:spLocks noChangeShapeType="1"/>
          </p:cNvSpPr>
          <p:nvPr/>
        </p:nvSpPr>
        <p:spPr bwMode="auto">
          <a:xfrm rot="5400000" flipH="1">
            <a:off x="4439666" y="1942456"/>
            <a:ext cx="0" cy="50732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Rounded Rectangle 142">
            <a:extLst>
              <a:ext uri="{FF2B5EF4-FFF2-40B4-BE49-F238E27FC236}">
                <a16:creationId xmlns:a16="http://schemas.microsoft.com/office/drawing/2014/main" id="{A812C0AF-0FF4-4B75-9B7B-69D34E71A06D}"/>
              </a:ext>
            </a:extLst>
          </p:cNvPr>
          <p:cNvSpPr/>
          <p:nvPr/>
        </p:nvSpPr>
        <p:spPr>
          <a:xfrm>
            <a:off x="4359639" y="2061753"/>
            <a:ext cx="1343026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Original post</a:t>
            </a:r>
          </a:p>
        </p:txBody>
      </p:sp>
      <p:sp>
        <p:nvSpPr>
          <p:cNvPr id="32" name="Line 316">
            <a:extLst>
              <a:ext uri="{FF2B5EF4-FFF2-40B4-BE49-F238E27FC236}">
                <a16:creationId xmlns:a16="http://schemas.microsoft.com/office/drawing/2014/main" id="{E46C5BE1-4FB3-4A8C-8654-DDF0EFA9A967}"/>
              </a:ext>
            </a:extLst>
          </p:cNvPr>
          <p:cNvSpPr>
            <a:spLocks noChangeShapeType="1"/>
          </p:cNvSpPr>
          <p:nvPr/>
        </p:nvSpPr>
        <p:spPr bwMode="auto">
          <a:xfrm rot="5400000" flipH="1">
            <a:off x="4526950" y="2582906"/>
            <a:ext cx="0" cy="79432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Line 316">
            <a:extLst>
              <a:ext uri="{FF2B5EF4-FFF2-40B4-BE49-F238E27FC236}">
                <a16:creationId xmlns:a16="http://schemas.microsoft.com/office/drawing/2014/main" id="{DE3D3F9E-3DF1-4197-89ED-61958C0DA2F9}"/>
              </a:ext>
            </a:extLst>
          </p:cNvPr>
          <p:cNvSpPr>
            <a:spLocks noChangeShapeType="1"/>
          </p:cNvSpPr>
          <p:nvPr/>
        </p:nvSpPr>
        <p:spPr bwMode="auto">
          <a:xfrm rot="5400000" flipH="1">
            <a:off x="4466990" y="2277334"/>
            <a:ext cx="0" cy="79432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Rounded Rectangle 142">
            <a:extLst>
              <a:ext uri="{FF2B5EF4-FFF2-40B4-BE49-F238E27FC236}">
                <a16:creationId xmlns:a16="http://schemas.microsoft.com/office/drawing/2014/main" id="{4AF9E748-5AD0-4746-B09E-9411B25D7056}"/>
              </a:ext>
            </a:extLst>
          </p:cNvPr>
          <p:cNvSpPr/>
          <p:nvPr/>
        </p:nvSpPr>
        <p:spPr>
          <a:xfrm>
            <a:off x="4359640" y="2550710"/>
            <a:ext cx="1343026" cy="597224"/>
          </a:xfrm>
          <a:prstGeom prst="roundRect">
            <a:avLst>
              <a:gd name="adj" fmla="val 10392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Replies</a:t>
            </a:r>
          </a:p>
        </p:txBody>
      </p:sp>
    </p:spTree>
    <p:extLst>
      <p:ext uri="{BB962C8B-B14F-4D97-AF65-F5344CB8AC3E}">
        <p14:creationId xmlns:p14="http://schemas.microsoft.com/office/powerpoint/2010/main" val="3508689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C869CA-48DE-485D-995F-BB076A768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908" y="1846492"/>
            <a:ext cx="7162247" cy="300999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B762AF-A2F5-43AB-A108-A1CF82984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EBEFDE-AF22-4EDB-AA2F-920D1DF75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Creation</a:t>
            </a:r>
          </a:p>
        </p:txBody>
      </p:sp>
      <p:sp>
        <p:nvSpPr>
          <p:cNvPr id="11" name="Line 316">
            <a:extLst>
              <a:ext uri="{FF2B5EF4-FFF2-40B4-BE49-F238E27FC236}">
                <a16:creationId xmlns:a16="http://schemas.microsoft.com/office/drawing/2014/main" id="{C3457745-4A77-4406-A74E-0CFF5F3F721C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889180" y="5048728"/>
            <a:ext cx="486261" cy="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CODE_HIGHLIGHTER">
            <a:extLst>
              <a:ext uri="{FF2B5EF4-FFF2-40B4-BE49-F238E27FC236}">
                <a16:creationId xmlns:a16="http://schemas.microsoft.com/office/drawing/2014/main" id="{0CEF38BA-A0E1-484C-B0B1-554CE542459B}"/>
              </a:ext>
            </a:extLst>
          </p:cNvPr>
          <p:cNvSpPr/>
          <p:nvPr/>
        </p:nvSpPr>
        <p:spPr>
          <a:xfrm>
            <a:off x="1004340" y="2185435"/>
            <a:ext cx="5625059" cy="228600"/>
          </a:xfrm>
          <a:prstGeom prst="roundRect">
            <a:avLst>
              <a:gd name="adj" fmla="val 50000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7" name="Line 316">
            <a:extLst>
              <a:ext uri="{FF2B5EF4-FFF2-40B4-BE49-F238E27FC236}">
                <a16:creationId xmlns:a16="http://schemas.microsoft.com/office/drawing/2014/main" id="{3DB749C9-82B1-4358-BD3B-EDEDB7C2AA9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648425" y="1864006"/>
            <a:ext cx="58166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9773CE4B-3D3F-4B5B-9DC2-C36D282C17B1}"/>
              </a:ext>
            </a:extLst>
          </p:cNvPr>
          <p:cNvSpPr/>
          <p:nvPr/>
        </p:nvSpPr>
        <p:spPr>
          <a:xfrm>
            <a:off x="2611072" y="1426274"/>
            <a:ext cx="300984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Format text using the ribbon options</a:t>
            </a:r>
          </a:p>
        </p:txBody>
      </p:sp>
      <p:sp>
        <p:nvSpPr>
          <p:cNvPr id="28" name="Line 316">
            <a:extLst>
              <a:ext uri="{FF2B5EF4-FFF2-40B4-BE49-F238E27FC236}">
                <a16:creationId xmlns:a16="http://schemas.microsoft.com/office/drawing/2014/main" id="{1A9301EE-F15D-48A7-A17F-594343042E7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524695" y="1864008"/>
            <a:ext cx="58166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Rounded Rectangle 142">
            <a:extLst>
              <a:ext uri="{FF2B5EF4-FFF2-40B4-BE49-F238E27FC236}">
                <a16:creationId xmlns:a16="http://schemas.microsoft.com/office/drawing/2014/main" id="{87BF1BED-5EBA-483D-8FE5-B73882E15B51}"/>
              </a:ext>
            </a:extLst>
          </p:cNvPr>
          <p:cNvSpPr/>
          <p:nvPr/>
        </p:nvSpPr>
        <p:spPr>
          <a:xfrm>
            <a:off x="6174239" y="1426276"/>
            <a:ext cx="1261279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lvl="0"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cs typeface="Calibri"/>
              </a:rPr>
              <a:t>Mark as urgent</a:t>
            </a:r>
          </a:p>
        </p:txBody>
      </p:sp>
      <p:sp>
        <p:nvSpPr>
          <p:cNvPr id="30" name="AutoShape 303">
            <a:extLst>
              <a:ext uri="{FF2B5EF4-FFF2-40B4-BE49-F238E27FC236}">
                <a16:creationId xmlns:a16="http://schemas.microsoft.com/office/drawing/2014/main" id="{DB40E455-B8F5-4423-A624-1AEF41B3055A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1812008" y="4172816"/>
            <a:ext cx="187237" cy="663316"/>
          </a:xfrm>
          <a:prstGeom prst="rightBrace">
            <a:avLst>
              <a:gd name="adj1" fmla="val 47385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Line 316">
            <a:extLst>
              <a:ext uri="{FF2B5EF4-FFF2-40B4-BE49-F238E27FC236}">
                <a16:creationId xmlns:a16="http://schemas.microsoft.com/office/drawing/2014/main" id="{19BD34BB-E6F1-43AB-98ED-D9AEA04E932B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1270694" y="4474149"/>
            <a:ext cx="247889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Rounded Rectangle 143">
            <a:extLst>
              <a:ext uri="{FF2B5EF4-FFF2-40B4-BE49-F238E27FC236}">
                <a16:creationId xmlns:a16="http://schemas.microsoft.com/office/drawing/2014/main" id="{A2A67E27-B36C-4680-A6EA-0932122B106E}"/>
              </a:ext>
            </a:extLst>
          </p:cNvPr>
          <p:cNvSpPr/>
          <p:nvPr/>
        </p:nvSpPr>
        <p:spPr>
          <a:xfrm>
            <a:off x="759991" y="4079731"/>
            <a:ext cx="1022106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Attach file</a:t>
            </a:r>
          </a:p>
        </p:txBody>
      </p:sp>
      <p:sp>
        <p:nvSpPr>
          <p:cNvPr id="33" name="Line 316">
            <a:extLst>
              <a:ext uri="{FF2B5EF4-FFF2-40B4-BE49-F238E27FC236}">
                <a16:creationId xmlns:a16="http://schemas.microsoft.com/office/drawing/2014/main" id="{6BCEEB74-6850-457F-8DA7-954C07CBF571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1696996" y="4157631"/>
            <a:ext cx="433359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Rounded Rectangle 142">
            <a:extLst>
              <a:ext uri="{FF2B5EF4-FFF2-40B4-BE49-F238E27FC236}">
                <a16:creationId xmlns:a16="http://schemas.microsoft.com/office/drawing/2014/main" id="{64DC5DC3-0C27-4D22-A52A-9CF2EA87FB78}"/>
              </a:ext>
            </a:extLst>
          </p:cNvPr>
          <p:cNvSpPr/>
          <p:nvPr/>
        </p:nvSpPr>
        <p:spPr>
          <a:xfrm>
            <a:off x="759990" y="3687402"/>
            <a:ext cx="2299755" cy="295042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Add emojis, GIFs, or stickers</a:t>
            </a:r>
          </a:p>
        </p:txBody>
      </p:sp>
      <p:sp>
        <p:nvSpPr>
          <p:cNvPr id="34" name="Rounded Rectangle 143">
            <a:extLst>
              <a:ext uri="{FF2B5EF4-FFF2-40B4-BE49-F238E27FC236}">
                <a16:creationId xmlns:a16="http://schemas.microsoft.com/office/drawing/2014/main" id="{2C043AAD-71C2-4819-9F98-9DE212512D74}"/>
              </a:ext>
            </a:extLst>
          </p:cNvPr>
          <p:cNvSpPr/>
          <p:nvPr/>
        </p:nvSpPr>
        <p:spPr>
          <a:xfrm>
            <a:off x="2037655" y="4079731"/>
            <a:ext cx="1022106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Meet now</a:t>
            </a:r>
          </a:p>
        </p:txBody>
      </p:sp>
      <p:sp>
        <p:nvSpPr>
          <p:cNvPr id="35" name="Line 316">
            <a:extLst>
              <a:ext uri="{FF2B5EF4-FFF2-40B4-BE49-F238E27FC236}">
                <a16:creationId xmlns:a16="http://schemas.microsoft.com/office/drawing/2014/main" id="{BBD385BE-D1F4-467C-AD27-E35F85FC9265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2252552" y="4474150"/>
            <a:ext cx="247889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ounded Rectangle 143">
            <a:extLst>
              <a:ext uri="{FF2B5EF4-FFF2-40B4-BE49-F238E27FC236}">
                <a16:creationId xmlns:a16="http://schemas.microsoft.com/office/drawing/2014/main" id="{A45A4574-90A7-4843-8772-E21F81374E5E}"/>
              </a:ext>
            </a:extLst>
          </p:cNvPr>
          <p:cNvSpPr/>
          <p:nvPr/>
        </p:nvSpPr>
        <p:spPr>
          <a:xfrm>
            <a:off x="2351214" y="5021387"/>
            <a:ext cx="1764780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Access additional apps </a:t>
            </a:r>
          </a:p>
        </p:txBody>
      </p:sp>
      <p:sp>
        <p:nvSpPr>
          <p:cNvPr id="38" name="AutoShape 303">
            <a:extLst>
              <a:ext uri="{FF2B5EF4-FFF2-40B4-BE49-F238E27FC236}">
                <a16:creationId xmlns:a16="http://schemas.microsoft.com/office/drawing/2014/main" id="{B28377B8-E558-4AA8-8EE0-28F76C113D42}"/>
              </a:ext>
            </a:extLst>
          </p:cNvPr>
          <p:cNvSpPr>
            <a:spLocks/>
          </p:cNvSpPr>
          <p:nvPr/>
        </p:nvSpPr>
        <p:spPr bwMode="auto">
          <a:xfrm rot="16200000" flipH="1" flipV="1">
            <a:off x="2906565" y="4477753"/>
            <a:ext cx="187237" cy="872622"/>
          </a:xfrm>
          <a:prstGeom prst="rightBrace">
            <a:avLst>
              <a:gd name="adj1" fmla="val 47385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Rounded Rectangle 143">
            <a:extLst>
              <a:ext uri="{FF2B5EF4-FFF2-40B4-BE49-F238E27FC236}">
                <a16:creationId xmlns:a16="http://schemas.microsoft.com/office/drawing/2014/main" id="{866F7ADD-0E6D-4903-97D8-A89A1ECE9646}"/>
              </a:ext>
            </a:extLst>
          </p:cNvPr>
          <p:cNvSpPr/>
          <p:nvPr/>
        </p:nvSpPr>
        <p:spPr>
          <a:xfrm>
            <a:off x="759990" y="5021387"/>
            <a:ext cx="1481299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Enable formatting</a:t>
            </a:r>
          </a:p>
        </p:txBody>
      </p:sp>
      <p:sp>
        <p:nvSpPr>
          <p:cNvPr id="40" name="Line 316">
            <a:extLst>
              <a:ext uri="{FF2B5EF4-FFF2-40B4-BE49-F238E27FC236}">
                <a16:creationId xmlns:a16="http://schemas.microsoft.com/office/drawing/2014/main" id="{F04ACE8D-30D6-4C78-8413-4C803977BD8A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7637169" y="5048728"/>
            <a:ext cx="486261" cy="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Rounded Rectangle 143">
            <a:extLst>
              <a:ext uri="{FF2B5EF4-FFF2-40B4-BE49-F238E27FC236}">
                <a16:creationId xmlns:a16="http://schemas.microsoft.com/office/drawing/2014/main" id="{6783ECCF-BE3A-4647-9057-AF6971F72B36}"/>
              </a:ext>
            </a:extLst>
          </p:cNvPr>
          <p:cNvSpPr/>
          <p:nvPr/>
        </p:nvSpPr>
        <p:spPr>
          <a:xfrm>
            <a:off x="7527445" y="5021387"/>
            <a:ext cx="698248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Send</a:t>
            </a:r>
          </a:p>
        </p:txBody>
      </p:sp>
    </p:spTree>
    <p:extLst>
      <p:ext uri="{BB962C8B-B14F-4D97-AF65-F5344CB8AC3E}">
        <p14:creationId xmlns:p14="http://schemas.microsoft.com/office/powerpoint/2010/main" val="1876116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5A6FAB-37A8-4252-919D-085F2F838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F2007B5-25BD-4C35-8286-31D228089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@mentions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E09BAF6-E410-44F8-A8A0-DB3AAF37B874}"/>
              </a:ext>
            </a:extLst>
          </p:cNvPr>
          <p:cNvGrpSpPr/>
          <p:nvPr/>
        </p:nvGrpSpPr>
        <p:grpSpPr>
          <a:xfrm>
            <a:off x="249836" y="1172980"/>
            <a:ext cx="8686801" cy="4959241"/>
            <a:chOff x="249836" y="1172980"/>
            <a:chExt cx="8686801" cy="495924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DE974CA-2618-4B93-96DA-FFCC2500C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0692" y="4049810"/>
              <a:ext cx="4224466" cy="2058662"/>
            </a:xfrm>
            <a:prstGeom prst="rect">
              <a:avLst/>
            </a:prstGeom>
          </p:spPr>
        </p:pic>
        <p:sp>
          <p:nvSpPr>
            <p:cNvPr id="12" name="Rounded Rectangle 142">
              <a:extLst>
                <a:ext uri="{FF2B5EF4-FFF2-40B4-BE49-F238E27FC236}">
                  <a16:creationId xmlns:a16="http://schemas.microsoft.com/office/drawing/2014/main" id="{C3DD6387-F863-4084-9CD0-E0492B56D78F}"/>
                </a:ext>
              </a:extLst>
            </p:cNvPr>
            <p:cNvSpPr/>
            <p:nvPr/>
          </p:nvSpPr>
          <p:spPr>
            <a:xfrm>
              <a:off x="4493301" y="4433341"/>
              <a:ext cx="2174823" cy="528402"/>
            </a:xfrm>
            <a:prstGeom prst="roundRect">
              <a:avLst>
                <a:gd name="adj" fmla="val 16845"/>
              </a:avLst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The user’s attention will be directed to the message.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86E7F62-C4FD-4E5F-A778-49FB150F2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836" y="1179226"/>
              <a:ext cx="5943600" cy="2598329"/>
            </a:xfrm>
            <a:prstGeom prst="rect">
              <a:avLst/>
            </a:prstGeom>
          </p:spPr>
        </p:pic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7ED233E5-2839-429A-9E77-BD49D8EAAAF8}"/>
                </a:ext>
              </a:extLst>
            </p:cNvPr>
            <p:cNvSpPr/>
            <p:nvPr/>
          </p:nvSpPr>
          <p:spPr>
            <a:xfrm>
              <a:off x="3391332" y="1712325"/>
              <a:ext cx="2280633" cy="61252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/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Suggested contacts</a:t>
              </a:r>
            </a:p>
          </p:txBody>
        </p:sp>
        <p:sp>
          <p:nvSpPr>
            <p:cNvPr id="9" name="Line 316">
              <a:extLst>
                <a:ext uri="{FF2B5EF4-FFF2-40B4-BE49-F238E27FC236}">
                  <a16:creationId xmlns:a16="http://schemas.microsoft.com/office/drawing/2014/main" id="{17E12451-5800-4CC1-9D0E-538D386CE21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1075019" y="2356678"/>
              <a:ext cx="219856" cy="137015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AutoShape 303">
              <a:extLst>
                <a:ext uri="{FF2B5EF4-FFF2-40B4-BE49-F238E27FC236}">
                  <a16:creationId xmlns:a16="http://schemas.microsoft.com/office/drawing/2014/main" id="{DF49E531-C481-48A2-B05F-AB4ED3FA1843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3149047" y="1331626"/>
              <a:ext cx="224989" cy="1371600"/>
            </a:xfrm>
            <a:prstGeom prst="rightBrace">
              <a:avLst>
                <a:gd name="adj1" fmla="val 57706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B102FCD9-533D-48EE-9E6F-64C6B496CEF6}"/>
                </a:ext>
              </a:extLst>
            </p:cNvPr>
            <p:cNvSpPr/>
            <p:nvPr/>
          </p:nvSpPr>
          <p:spPr>
            <a:xfrm>
              <a:off x="3477718" y="1172980"/>
              <a:ext cx="2286000" cy="3961151"/>
            </a:xfrm>
            <a:prstGeom prst="arc">
              <a:avLst>
                <a:gd name="adj1" fmla="val 5073581"/>
                <a:gd name="adj2" fmla="val 10464150"/>
              </a:avLst>
            </a:prstGeom>
            <a:noFill/>
            <a:ln w="19050">
              <a:solidFill>
                <a:srgbClr val="000000"/>
              </a:solidFill>
              <a:round/>
              <a:headEnd type="triangle"/>
              <a:tailEnd type="none" w="med" len="med"/>
            </a:ln>
          </p:spPr>
          <p:txBody>
            <a:bodyPr/>
            <a:lstStyle/>
            <a:p>
              <a:pPr defTabSz="914400"/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ounded Rectangle 142">
              <a:extLst>
                <a:ext uri="{FF2B5EF4-FFF2-40B4-BE49-F238E27FC236}">
                  <a16:creationId xmlns:a16="http://schemas.microsoft.com/office/drawing/2014/main" id="{CDB0A925-5F4E-4714-B2B7-AE56098AB309}"/>
                </a:ext>
              </a:extLst>
            </p:cNvPr>
            <p:cNvSpPr/>
            <p:nvPr/>
          </p:nvSpPr>
          <p:spPr>
            <a:xfrm>
              <a:off x="1864447" y="3020216"/>
              <a:ext cx="2042989" cy="273206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Type @ and user name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4BCD18C-FF43-4F47-960C-01D74E1DF61A}"/>
                </a:ext>
              </a:extLst>
            </p:cNvPr>
            <p:cNvSpPr/>
            <p:nvPr/>
          </p:nvSpPr>
          <p:spPr>
            <a:xfrm rot="16200000">
              <a:off x="7679336" y="4874921"/>
              <a:ext cx="2133601" cy="381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5000">
                  <a:schemeClr val="bg1"/>
                </a:gs>
                <a:gs pos="100000">
                  <a:schemeClr val="bg1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03439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1ED4F-A47F-4464-9EC2-151D95F05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20584" y="6445470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8E3F90-AF5A-4DBE-9D01-19184910E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Messages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659507A-C724-44B9-965D-B50990CB030A}"/>
              </a:ext>
            </a:extLst>
          </p:cNvPr>
          <p:cNvGrpSpPr/>
          <p:nvPr/>
        </p:nvGrpSpPr>
        <p:grpSpPr>
          <a:xfrm>
            <a:off x="293213" y="1006691"/>
            <a:ext cx="8560254" cy="5457586"/>
            <a:chOff x="293213" y="1006691"/>
            <a:chExt cx="8560254" cy="545758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214DD61-8DB5-4762-B471-12C824D51544}"/>
                </a:ext>
              </a:extLst>
            </p:cNvPr>
            <p:cNvGrpSpPr/>
            <p:nvPr/>
          </p:nvGrpSpPr>
          <p:grpSpPr>
            <a:xfrm>
              <a:off x="4908028" y="2217878"/>
              <a:ext cx="1623812" cy="1323814"/>
              <a:chOff x="1981198" y="3237387"/>
              <a:chExt cx="1623812" cy="1323814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EB823550-4F98-44A0-A1F5-7E1550ACE7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81200" y="3237387"/>
                <a:ext cx="1623810" cy="1323810"/>
              </a:xfrm>
              <a:prstGeom prst="rect">
                <a:avLst/>
              </a:prstGeom>
            </p:spPr>
          </p:pic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3E8671E8-1A4A-42D4-9851-52FBC580CAF4}"/>
                  </a:ext>
                </a:extLst>
              </p:cNvPr>
              <p:cNvSpPr/>
              <p:nvPr/>
            </p:nvSpPr>
            <p:spPr>
              <a:xfrm rot="5400000">
                <a:off x="1433594" y="3784996"/>
                <a:ext cx="1323811" cy="22860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5000">
                    <a:schemeClr val="bg1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FEBA02D-93C1-419B-B8A1-508B47FD58EE}"/>
                  </a:ext>
                </a:extLst>
              </p:cNvPr>
              <p:cNvSpPr/>
              <p:nvPr/>
            </p:nvSpPr>
            <p:spPr>
              <a:xfrm>
                <a:off x="1981198" y="4332600"/>
                <a:ext cx="1623810" cy="22860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5000">
                    <a:schemeClr val="bg1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26" name="Rounded Rectangle 143">
              <a:extLst>
                <a:ext uri="{FF2B5EF4-FFF2-40B4-BE49-F238E27FC236}">
                  <a16:creationId xmlns:a16="http://schemas.microsoft.com/office/drawing/2014/main" id="{2F42357D-F0CE-4B1B-BD3E-0CB58EB8AD83}"/>
                </a:ext>
              </a:extLst>
            </p:cNvPr>
            <p:cNvSpPr/>
            <p:nvPr/>
          </p:nvSpPr>
          <p:spPr>
            <a:xfrm>
              <a:off x="4055761" y="1872965"/>
              <a:ext cx="3328344" cy="281723"/>
            </a:xfrm>
            <a:prstGeom prst="roundRect">
              <a:avLst>
                <a:gd name="adj" fmla="val 26056"/>
              </a:avLst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/>
              <a:r>
                <a:rPr lang="en-US" sz="1300" b="1" kern="0" dirty="0">
                  <a:solidFill>
                    <a:srgbClr val="FFFFFF"/>
                  </a:solidFill>
                  <a:cs typeface="Calibri"/>
                </a:rPr>
                <a:t>Later, select Saved from your profile.</a:t>
              </a: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F6E9336-DC4D-4B81-82DA-F8949505F6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3213" y="1198034"/>
              <a:ext cx="3461905" cy="1471429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747BD66-3130-4C42-B776-88C36E385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96324" y="3921420"/>
              <a:ext cx="5157143" cy="2542857"/>
            </a:xfrm>
            <a:prstGeom prst="rect">
              <a:avLst/>
            </a:prstGeom>
          </p:spPr>
        </p:pic>
        <p:sp>
          <p:nvSpPr>
            <p:cNvPr id="29" name="Rounded Rectangle 143">
              <a:extLst>
                <a:ext uri="{FF2B5EF4-FFF2-40B4-BE49-F238E27FC236}">
                  <a16:creationId xmlns:a16="http://schemas.microsoft.com/office/drawing/2014/main" id="{9CC2C021-99D2-426D-AC26-6F518642C7AB}"/>
                </a:ext>
              </a:extLst>
            </p:cNvPr>
            <p:cNvSpPr/>
            <p:nvPr/>
          </p:nvSpPr>
          <p:spPr>
            <a:xfrm>
              <a:off x="6591923" y="3591255"/>
              <a:ext cx="2261543" cy="281723"/>
            </a:xfrm>
            <a:prstGeom prst="roundRect">
              <a:avLst>
                <a:gd name="adj" fmla="val 26056"/>
              </a:avLst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/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View the saved conversation.</a:t>
              </a:r>
            </a:p>
          </p:txBody>
        </p:sp>
        <p:sp>
          <p:nvSpPr>
            <p:cNvPr id="20" name="Rounded Rectangle 143">
              <a:extLst>
                <a:ext uri="{FF2B5EF4-FFF2-40B4-BE49-F238E27FC236}">
                  <a16:creationId xmlns:a16="http://schemas.microsoft.com/office/drawing/2014/main" id="{9F54F481-6648-4DBB-9110-FD131B1FD04B}"/>
                </a:ext>
              </a:extLst>
            </p:cNvPr>
            <p:cNvSpPr/>
            <p:nvPr/>
          </p:nvSpPr>
          <p:spPr>
            <a:xfrm>
              <a:off x="3623593" y="1006691"/>
              <a:ext cx="1896813" cy="281723"/>
            </a:xfrm>
            <a:prstGeom prst="roundRect">
              <a:avLst>
                <a:gd name="adj" fmla="val 26056"/>
              </a:avLst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914400"/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Save the conversation.</a:t>
              </a:r>
            </a:p>
          </p:txBody>
        </p:sp>
      </p:grpSp>
      <p:sp>
        <p:nvSpPr>
          <p:cNvPr id="30" name="Arc 29">
            <a:extLst>
              <a:ext uri="{FF2B5EF4-FFF2-40B4-BE49-F238E27FC236}">
                <a16:creationId xmlns:a16="http://schemas.microsoft.com/office/drawing/2014/main" id="{47213723-55CC-4A7E-AB35-7EB1AF9AFE93}"/>
              </a:ext>
            </a:extLst>
          </p:cNvPr>
          <p:cNvSpPr/>
          <p:nvPr/>
        </p:nvSpPr>
        <p:spPr>
          <a:xfrm>
            <a:off x="4055761" y="615420"/>
            <a:ext cx="1750101" cy="1577716"/>
          </a:xfrm>
          <a:prstGeom prst="arc">
            <a:avLst>
              <a:gd name="adj1" fmla="val 7909541"/>
              <a:gd name="adj2" fmla="val 11403230"/>
            </a:avLst>
          </a:prstGeom>
          <a:noFill/>
          <a:ln w="25400" cap="flat" cmpd="sng" algn="ctr">
            <a:solidFill>
              <a:srgbClr val="000000"/>
            </a:solidFill>
            <a:prstDash val="solid"/>
            <a:headEnd type="triangle"/>
            <a:tailEnd type="none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9E6F221B-2E9A-4EEB-95EE-8E46C92D7DBA}"/>
              </a:ext>
            </a:extLst>
          </p:cNvPr>
          <p:cNvSpPr/>
          <p:nvPr/>
        </p:nvSpPr>
        <p:spPr>
          <a:xfrm flipH="1">
            <a:off x="5655825" y="1784647"/>
            <a:ext cx="1824266" cy="2749878"/>
          </a:xfrm>
          <a:prstGeom prst="arc">
            <a:avLst>
              <a:gd name="adj1" fmla="val 8977498"/>
              <a:gd name="adj2" fmla="val 14612647"/>
            </a:avLst>
          </a:prstGeom>
          <a:noFill/>
          <a:ln w="25400" cap="flat" cmpd="sng" algn="ctr">
            <a:solidFill>
              <a:srgbClr val="000000"/>
            </a:solidFill>
            <a:prstDash val="solid"/>
            <a:headEnd type="triangle"/>
            <a:tailEnd type="none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2447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CC66489-216D-41DD-8451-AD7CECE55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859" y="1557728"/>
            <a:ext cx="6248400" cy="462543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C036F9-0317-4F1A-923D-D7AC2F49B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3B5F3CC-FB1F-497B-A8A2-BEDA3AAB2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</p:spPr>
        <p:txBody>
          <a:bodyPr/>
          <a:lstStyle/>
          <a:p>
            <a:r>
              <a:rPr lang="en-US" dirty="0"/>
              <a:t>File Discovery and Sharing</a:t>
            </a:r>
          </a:p>
        </p:txBody>
      </p:sp>
      <p:sp>
        <p:nvSpPr>
          <p:cNvPr id="12" name="Line 316">
            <a:extLst>
              <a:ext uri="{FF2B5EF4-FFF2-40B4-BE49-F238E27FC236}">
                <a16:creationId xmlns:a16="http://schemas.microsoft.com/office/drawing/2014/main" id="{359B0761-6550-4DD1-99A6-234E1A1D9CE3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4805538" y="1631430"/>
            <a:ext cx="667062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1EEA8D47-FE3B-40A2-A751-92640F17F83D}"/>
              </a:ext>
            </a:extLst>
          </p:cNvPr>
          <p:cNvSpPr/>
          <p:nvPr/>
        </p:nvSpPr>
        <p:spPr>
          <a:xfrm>
            <a:off x="7000652" y="4421777"/>
            <a:ext cx="1215207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File options</a:t>
            </a: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B2EBAAED-CBD0-427C-A8EA-B98CFF73EC2F}"/>
              </a:ext>
            </a:extLst>
          </p:cNvPr>
          <p:cNvSpPr/>
          <p:nvPr/>
        </p:nvSpPr>
        <p:spPr>
          <a:xfrm>
            <a:off x="4666761" y="1207208"/>
            <a:ext cx="94461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Files tab</a:t>
            </a:r>
          </a:p>
        </p:txBody>
      </p:sp>
      <p:sp>
        <p:nvSpPr>
          <p:cNvPr id="16" name="AutoShape 302">
            <a:extLst>
              <a:ext uri="{FF2B5EF4-FFF2-40B4-BE49-F238E27FC236}">
                <a16:creationId xmlns:a16="http://schemas.microsoft.com/office/drawing/2014/main" id="{00287CA2-DB90-4D73-A8E0-41D2EED2F05C}"/>
              </a:ext>
            </a:extLst>
          </p:cNvPr>
          <p:cNvSpPr>
            <a:spLocks/>
          </p:cNvSpPr>
          <p:nvPr/>
        </p:nvSpPr>
        <p:spPr bwMode="auto">
          <a:xfrm>
            <a:off x="6760332" y="3530183"/>
            <a:ext cx="206347" cy="2057401"/>
          </a:xfrm>
          <a:prstGeom prst="rightBrace">
            <a:avLst>
              <a:gd name="adj1" fmla="val 53196"/>
              <a:gd name="adj2" fmla="val 50000"/>
            </a:avLst>
          </a:prstGeom>
          <a:noFill/>
          <a:ln w="1905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Line 316">
            <a:extLst>
              <a:ext uri="{FF2B5EF4-FFF2-40B4-BE49-F238E27FC236}">
                <a16:creationId xmlns:a16="http://schemas.microsoft.com/office/drawing/2014/main" id="{A667684D-2BA7-49C2-AB39-568063A08DB0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3129194" y="3335311"/>
            <a:ext cx="2" cy="60960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Rounded Rectangle 143">
            <a:extLst>
              <a:ext uri="{FF2B5EF4-FFF2-40B4-BE49-F238E27FC236}">
                <a16:creationId xmlns:a16="http://schemas.microsoft.com/office/drawing/2014/main" id="{EE444BE8-7825-412D-936F-8E4E775C05B9}"/>
              </a:ext>
            </a:extLst>
          </p:cNvPr>
          <p:cNvSpPr/>
          <p:nvPr/>
        </p:nvSpPr>
        <p:spPr>
          <a:xfrm>
            <a:off x="1977453" y="3500202"/>
            <a:ext cx="1197964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File in Teams</a:t>
            </a:r>
          </a:p>
        </p:txBody>
      </p:sp>
      <p:sp>
        <p:nvSpPr>
          <p:cNvPr id="18" name="Line 316">
            <a:extLst>
              <a:ext uri="{FF2B5EF4-FFF2-40B4-BE49-F238E27FC236}">
                <a16:creationId xmlns:a16="http://schemas.microsoft.com/office/drawing/2014/main" id="{85DF43C8-FAB9-47E8-9362-D96EE595E5F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4335907" y="3016770"/>
            <a:ext cx="472190" cy="2083634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Rounded Rectangle 143">
            <a:extLst>
              <a:ext uri="{FF2B5EF4-FFF2-40B4-BE49-F238E27FC236}">
                <a16:creationId xmlns:a16="http://schemas.microsoft.com/office/drawing/2014/main" id="{3DE34B96-CE9F-416A-A0F9-9FB474604552}"/>
              </a:ext>
            </a:extLst>
          </p:cNvPr>
          <p:cNvSpPr/>
          <p:nvPr/>
        </p:nvSpPr>
        <p:spPr>
          <a:xfrm>
            <a:off x="1977453" y="4147139"/>
            <a:ext cx="1655164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File sharing link</a:t>
            </a:r>
          </a:p>
        </p:txBody>
      </p:sp>
    </p:spTree>
    <p:extLst>
      <p:ext uri="{BB962C8B-B14F-4D97-AF65-F5344CB8AC3E}">
        <p14:creationId xmlns:p14="http://schemas.microsoft.com/office/powerpoint/2010/main" val="42338293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4D08BC-2FC1-49C9-9900-FEE729FF7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1A05BB5-6FB0-4A33-9329-18982066F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Profile</a:t>
            </a:r>
          </a:p>
        </p:txBody>
      </p:sp>
      <p:sp>
        <p:nvSpPr>
          <p:cNvPr id="9" name="WIDTH_SETTER">
            <a:extLst>
              <a:ext uri="{FF2B5EF4-FFF2-40B4-BE49-F238E27FC236}">
                <a16:creationId xmlns:a16="http://schemas.microsoft.com/office/drawing/2014/main" id="{DA45E6B4-35E6-4ECB-8325-C6829F8FB042}"/>
              </a:ext>
            </a:extLst>
          </p:cNvPr>
          <p:cNvSpPr/>
          <p:nvPr/>
        </p:nvSpPr>
        <p:spPr>
          <a:xfrm>
            <a:off x="127000" y="1143000"/>
            <a:ext cx="8890000" cy="381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3E21443-10F6-4C4C-A93C-41BD3A254901}"/>
              </a:ext>
            </a:extLst>
          </p:cNvPr>
          <p:cNvGrpSpPr/>
          <p:nvPr/>
        </p:nvGrpSpPr>
        <p:grpSpPr>
          <a:xfrm>
            <a:off x="2971800" y="1117600"/>
            <a:ext cx="3019360" cy="4826000"/>
            <a:chOff x="101600" y="1117600"/>
            <a:chExt cx="3019360" cy="4826000"/>
          </a:xfrm>
        </p:grpSpPr>
        <p:pic>
          <p:nvPicPr>
            <p:cNvPr id="8" name="SCREEN_SHOT">
              <a:extLst>
                <a:ext uri="{FF2B5EF4-FFF2-40B4-BE49-F238E27FC236}">
                  <a16:creationId xmlns:a16="http://schemas.microsoft.com/office/drawing/2014/main" id="{DA2AB6CA-E41C-4EB9-AF16-B9CAE75A0E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000" y="1143000"/>
              <a:ext cx="2975155" cy="4781795"/>
            </a:xfrm>
            <a:prstGeom prst="rect">
              <a:avLst/>
            </a:prstGeom>
          </p:spPr>
        </p:pic>
        <p:grpSp>
          <p:nvGrpSpPr>
            <p:cNvPr id="14" name="BORDERS_AND_FADERS">
              <a:extLst>
                <a:ext uri="{FF2B5EF4-FFF2-40B4-BE49-F238E27FC236}">
                  <a16:creationId xmlns:a16="http://schemas.microsoft.com/office/drawing/2014/main" id="{F4931000-DDC4-40EB-9BE6-957DD0BEE624}"/>
                </a:ext>
              </a:extLst>
            </p:cNvPr>
            <p:cNvGrpSpPr/>
            <p:nvPr/>
          </p:nvGrpSpPr>
          <p:grpSpPr>
            <a:xfrm>
              <a:off x="101600" y="1117600"/>
              <a:ext cx="3019360" cy="4826000"/>
              <a:chOff x="101600" y="1117600"/>
              <a:chExt cx="3469848" cy="5546038"/>
            </a:xfrm>
          </p:grpSpPr>
          <p:sp>
            <p:nvSpPr>
              <p:cNvPr id="10" name="BORDER_TOP">
                <a:extLst>
                  <a:ext uri="{FF2B5EF4-FFF2-40B4-BE49-F238E27FC236}">
                    <a16:creationId xmlns:a16="http://schemas.microsoft.com/office/drawing/2014/main" id="{7A71587B-C7ED-4952-83C6-79D7E8EB8FBD}"/>
                  </a:ext>
                </a:extLst>
              </p:cNvPr>
              <p:cNvSpPr/>
              <p:nvPr/>
            </p:nvSpPr>
            <p:spPr>
              <a:xfrm>
                <a:off x="101600" y="1117600"/>
                <a:ext cx="3469848" cy="25400"/>
              </a:xfrm>
              <a:prstGeom prst="rect">
                <a:avLst/>
              </a:prstGeom>
              <a:solidFill>
                <a:srgbClr val="000000"/>
              </a:soli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" name="BORDER_RIGHT">
                <a:extLst>
                  <a:ext uri="{FF2B5EF4-FFF2-40B4-BE49-F238E27FC236}">
                    <a16:creationId xmlns:a16="http://schemas.microsoft.com/office/drawing/2014/main" id="{7FE7A1DB-6967-4B4B-910C-60AD6C7D8104}"/>
                  </a:ext>
                </a:extLst>
              </p:cNvPr>
              <p:cNvSpPr/>
              <p:nvPr/>
            </p:nvSpPr>
            <p:spPr>
              <a:xfrm>
                <a:off x="3546048" y="1117600"/>
                <a:ext cx="25400" cy="5546038"/>
              </a:xfrm>
              <a:prstGeom prst="rect">
                <a:avLst/>
              </a:prstGeom>
              <a:solidFill>
                <a:srgbClr val="000000"/>
              </a:soli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" name="FADER_LEFT">
                <a:extLst>
                  <a:ext uri="{FF2B5EF4-FFF2-40B4-BE49-F238E27FC236}">
                    <a16:creationId xmlns:a16="http://schemas.microsoft.com/office/drawing/2014/main" id="{BAB44DFB-61F2-44E5-A06F-2E76AD18CBEA}"/>
                  </a:ext>
                </a:extLst>
              </p:cNvPr>
              <p:cNvSpPr/>
              <p:nvPr/>
            </p:nvSpPr>
            <p:spPr>
              <a:xfrm>
                <a:off x="101600" y="1117600"/>
                <a:ext cx="381000" cy="5546038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0" scaled="1"/>
                <a:tileRect/>
              </a:gra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" name="FADER_BOTTOM">
                <a:extLst>
                  <a:ext uri="{FF2B5EF4-FFF2-40B4-BE49-F238E27FC236}">
                    <a16:creationId xmlns:a16="http://schemas.microsoft.com/office/drawing/2014/main" id="{4843C20B-CE26-4957-8F34-178E19BAF587}"/>
                  </a:ext>
                </a:extLst>
              </p:cNvPr>
              <p:cNvSpPr/>
              <p:nvPr/>
            </p:nvSpPr>
            <p:spPr>
              <a:xfrm>
                <a:off x="101600" y="6257238"/>
                <a:ext cx="3469848" cy="406400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2586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404312-3EC2-4E7D-A4B4-3AC8473DB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E2CBF6A-FBA4-4F4F-80C4-6AE4AF07C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Settings</a:t>
            </a:r>
          </a:p>
        </p:txBody>
      </p:sp>
      <p:sp>
        <p:nvSpPr>
          <p:cNvPr id="8" name="WIDTH_SETTER">
            <a:extLst>
              <a:ext uri="{FF2B5EF4-FFF2-40B4-BE49-F238E27FC236}">
                <a16:creationId xmlns:a16="http://schemas.microsoft.com/office/drawing/2014/main" id="{C6E0DD8F-9FC3-4D40-B959-8CAEB9E4E26C}"/>
              </a:ext>
            </a:extLst>
          </p:cNvPr>
          <p:cNvSpPr/>
          <p:nvPr/>
        </p:nvSpPr>
        <p:spPr>
          <a:xfrm>
            <a:off x="152400" y="1143000"/>
            <a:ext cx="8890000" cy="381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D5A489-5B1A-423C-86E3-59ED93C00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937" y="1143000"/>
            <a:ext cx="4902647" cy="4865968"/>
          </a:xfrm>
          <a:prstGeom prst="rect">
            <a:avLst/>
          </a:prstGeom>
        </p:spPr>
      </p:pic>
      <p:grpSp>
        <p:nvGrpSpPr>
          <p:cNvPr id="13" name="BORDERS_AND_FADERS">
            <a:extLst>
              <a:ext uri="{FF2B5EF4-FFF2-40B4-BE49-F238E27FC236}">
                <a16:creationId xmlns:a16="http://schemas.microsoft.com/office/drawing/2014/main" id="{16B83E29-26EF-4ACE-88F0-670760C7A308}"/>
              </a:ext>
            </a:extLst>
          </p:cNvPr>
          <p:cNvGrpSpPr/>
          <p:nvPr/>
        </p:nvGrpSpPr>
        <p:grpSpPr>
          <a:xfrm>
            <a:off x="1892537" y="1117600"/>
            <a:ext cx="4953447" cy="4916768"/>
            <a:chOff x="127000" y="1117600"/>
            <a:chExt cx="4953447" cy="4916768"/>
          </a:xfrm>
        </p:grpSpPr>
        <p:sp>
          <p:nvSpPr>
            <p:cNvPr id="9" name="BORDER_TOP">
              <a:extLst>
                <a:ext uri="{FF2B5EF4-FFF2-40B4-BE49-F238E27FC236}">
                  <a16:creationId xmlns:a16="http://schemas.microsoft.com/office/drawing/2014/main" id="{1DBCC630-4200-411B-BEC1-97FD65630BF5}"/>
                </a:ext>
              </a:extLst>
            </p:cNvPr>
            <p:cNvSpPr/>
            <p:nvPr/>
          </p:nvSpPr>
          <p:spPr>
            <a:xfrm>
              <a:off x="127000" y="1117600"/>
              <a:ext cx="4953447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BORDER_LEFT">
              <a:extLst>
                <a:ext uri="{FF2B5EF4-FFF2-40B4-BE49-F238E27FC236}">
                  <a16:creationId xmlns:a16="http://schemas.microsoft.com/office/drawing/2014/main" id="{AA18B2B5-501B-45EE-ADDC-9818DCF62C01}"/>
                </a:ext>
              </a:extLst>
            </p:cNvPr>
            <p:cNvSpPr/>
            <p:nvPr/>
          </p:nvSpPr>
          <p:spPr>
            <a:xfrm>
              <a:off x="127000" y="1117600"/>
              <a:ext cx="25400" cy="4916768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BORDER_BOTTOM">
              <a:extLst>
                <a:ext uri="{FF2B5EF4-FFF2-40B4-BE49-F238E27FC236}">
                  <a16:creationId xmlns:a16="http://schemas.microsoft.com/office/drawing/2014/main" id="{E5213D4A-4D86-43FF-A395-27BC859D4498}"/>
                </a:ext>
              </a:extLst>
            </p:cNvPr>
            <p:cNvSpPr/>
            <p:nvPr/>
          </p:nvSpPr>
          <p:spPr>
            <a:xfrm>
              <a:off x="127000" y="5983568"/>
              <a:ext cx="4953447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BORDER_RIGHT">
              <a:extLst>
                <a:ext uri="{FF2B5EF4-FFF2-40B4-BE49-F238E27FC236}">
                  <a16:creationId xmlns:a16="http://schemas.microsoft.com/office/drawing/2014/main" id="{FB35157A-6AE9-47E5-9BCE-74B6BBA82419}"/>
                </a:ext>
              </a:extLst>
            </p:cNvPr>
            <p:cNvSpPr/>
            <p:nvPr/>
          </p:nvSpPr>
          <p:spPr>
            <a:xfrm>
              <a:off x="5055047" y="1117600"/>
              <a:ext cx="25400" cy="4916768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18921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3A04EE-7D20-4ACB-A9E9-B62EB710C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E03E0FD-F2B9-4757-8F7E-8F3B2F452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Notifications</a:t>
            </a:r>
          </a:p>
        </p:txBody>
      </p:sp>
      <p:sp>
        <p:nvSpPr>
          <p:cNvPr id="8" name="WIDTH_SETTER">
            <a:extLst>
              <a:ext uri="{FF2B5EF4-FFF2-40B4-BE49-F238E27FC236}">
                <a16:creationId xmlns:a16="http://schemas.microsoft.com/office/drawing/2014/main" id="{E8E1C6E9-82F7-4246-9DB2-0E34C909543E}"/>
              </a:ext>
            </a:extLst>
          </p:cNvPr>
          <p:cNvSpPr/>
          <p:nvPr/>
        </p:nvSpPr>
        <p:spPr>
          <a:xfrm>
            <a:off x="150482" y="1066800"/>
            <a:ext cx="8890000" cy="381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841CBA-C11B-4C0C-BF4B-5ADEA4310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066800"/>
            <a:ext cx="5401466" cy="5360954"/>
          </a:xfrm>
          <a:prstGeom prst="rect">
            <a:avLst/>
          </a:prstGeom>
        </p:spPr>
      </p:pic>
      <p:grpSp>
        <p:nvGrpSpPr>
          <p:cNvPr id="13" name="BORDERS_AND_FADERS">
            <a:extLst>
              <a:ext uri="{FF2B5EF4-FFF2-40B4-BE49-F238E27FC236}">
                <a16:creationId xmlns:a16="http://schemas.microsoft.com/office/drawing/2014/main" id="{C7223B5C-F7EB-46FC-938C-2A45048C0FAC}"/>
              </a:ext>
            </a:extLst>
          </p:cNvPr>
          <p:cNvGrpSpPr/>
          <p:nvPr/>
        </p:nvGrpSpPr>
        <p:grpSpPr>
          <a:xfrm>
            <a:off x="1651000" y="1041400"/>
            <a:ext cx="5452266" cy="5411754"/>
            <a:chOff x="1557676" y="1041400"/>
            <a:chExt cx="5452266" cy="5411754"/>
          </a:xfrm>
        </p:grpSpPr>
        <p:sp>
          <p:nvSpPr>
            <p:cNvPr id="9" name="BORDER_TOP">
              <a:extLst>
                <a:ext uri="{FF2B5EF4-FFF2-40B4-BE49-F238E27FC236}">
                  <a16:creationId xmlns:a16="http://schemas.microsoft.com/office/drawing/2014/main" id="{2EC5D6D2-DA1A-4190-9D6E-235256058D7E}"/>
                </a:ext>
              </a:extLst>
            </p:cNvPr>
            <p:cNvSpPr/>
            <p:nvPr/>
          </p:nvSpPr>
          <p:spPr>
            <a:xfrm>
              <a:off x="1557676" y="1041400"/>
              <a:ext cx="5452266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BORDER_LEFT">
              <a:extLst>
                <a:ext uri="{FF2B5EF4-FFF2-40B4-BE49-F238E27FC236}">
                  <a16:creationId xmlns:a16="http://schemas.microsoft.com/office/drawing/2014/main" id="{691BE894-E67C-4A9B-A706-F0856E1899AA}"/>
                </a:ext>
              </a:extLst>
            </p:cNvPr>
            <p:cNvSpPr/>
            <p:nvPr/>
          </p:nvSpPr>
          <p:spPr>
            <a:xfrm>
              <a:off x="1557676" y="1041400"/>
              <a:ext cx="25400" cy="5411754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BORDER_BOTTOM">
              <a:extLst>
                <a:ext uri="{FF2B5EF4-FFF2-40B4-BE49-F238E27FC236}">
                  <a16:creationId xmlns:a16="http://schemas.microsoft.com/office/drawing/2014/main" id="{9D05BBF5-D8BA-4F81-9545-557294E7D020}"/>
                </a:ext>
              </a:extLst>
            </p:cNvPr>
            <p:cNvSpPr/>
            <p:nvPr/>
          </p:nvSpPr>
          <p:spPr>
            <a:xfrm>
              <a:off x="1557676" y="6402354"/>
              <a:ext cx="5452266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BORDER_RIGHT">
              <a:extLst>
                <a:ext uri="{FF2B5EF4-FFF2-40B4-BE49-F238E27FC236}">
                  <a16:creationId xmlns:a16="http://schemas.microsoft.com/office/drawing/2014/main" id="{A715426D-907C-4B80-AFC4-568845063323}"/>
                </a:ext>
              </a:extLst>
            </p:cNvPr>
            <p:cNvSpPr/>
            <p:nvPr/>
          </p:nvSpPr>
          <p:spPr>
            <a:xfrm>
              <a:off x="6984542" y="1041400"/>
              <a:ext cx="25400" cy="5411754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7909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B088B-B572-4A11-8C2F-3D81B6AF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Microsoft Teams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E3E26F-8F74-441E-8085-CA2C3FAB2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94A763-40A1-4012-8440-A34EEB784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778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IDTH_SETTER">
            <a:extLst>
              <a:ext uri="{FF2B5EF4-FFF2-40B4-BE49-F238E27FC236}">
                <a16:creationId xmlns:a16="http://schemas.microsoft.com/office/drawing/2014/main" id="{A3865503-3CC0-4EDE-9ADC-EE5161EB2225}"/>
              </a:ext>
            </a:extLst>
          </p:cNvPr>
          <p:cNvSpPr/>
          <p:nvPr/>
        </p:nvSpPr>
        <p:spPr>
          <a:xfrm>
            <a:off x="168733" y="1066800"/>
            <a:ext cx="8890000" cy="381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07A346-14A3-452E-B7A0-9E5C3A444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452" y="1066800"/>
            <a:ext cx="4852132" cy="5116326"/>
          </a:xfrm>
          <a:prstGeom prst="rect">
            <a:avLst/>
          </a:prstGeom>
        </p:spPr>
      </p:pic>
      <p:grpSp>
        <p:nvGrpSpPr>
          <p:cNvPr id="20" name="BORDERS_AND_FADERS">
            <a:extLst>
              <a:ext uri="{FF2B5EF4-FFF2-40B4-BE49-F238E27FC236}">
                <a16:creationId xmlns:a16="http://schemas.microsoft.com/office/drawing/2014/main" id="{48CAE97F-BC8D-45A6-9E9C-AE7E69909F51}"/>
              </a:ext>
            </a:extLst>
          </p:cNvPr>
          <p:cNvGrpSpPr/>
          <p:nvPr/>
        </p:nvGrpSpPr>
        <p:grpSpPr>
          <a:xfrm>
            <a:off x="1943052" y="1041400"/>
            <a:ext cx="4902932" cy="5167126"/>
            <a:chOff x="143333" y="1041400"/>
            <a:chExt cx="4902932" cy="5167126"/>
          </a:xfrm>
        </p:grpSpPr>
        <p:sp>
          <p:nvSpPr>
            <p:cNvPr id="16" name="BORDER_TOP">
              <a:extLst>
                <a:ext uri="{FF2B5EF4-FFF2-40B4-BE49-F238E27FC236}">
                  <a16:creationId xmlns:a16="http://schemas.microsoft.com/office/drawing/2014/main" id="{E1DC7C7B-B56F-46DC-B298-B1EA149E9DE3}"/>
                </a:ext>
              </a:extLst>
            </p:cNvPr>
            <p:cNvSpPr/>
            <p:nvPr/>
          </p:nvSpPr>
          <p:spPr>
            <a:xfrm>
              <a:off x="143333" y="1041400"/>
              <a:ext cx="4902932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BORDER_LEFT">
              <a:extLst>
                <a:ext uri="{FF2B5EF4-FFF2-40B4-BE49-F238E27FC236}">
                  <a16:creationId xmlns:a16="http://schemas.microsoft.com/office/drawing/2014/main" id="{A5BF8FFE-6A21-4BA6-8A41-9C99AEA4B736}"/>
                </a:ext>
              </a:extLst>
            </p:cNvPr>
            <p:cNvSpPr/>
            <p:nvPr/>
          </p:nvSpPr>
          <p:spPr>
            <a:xfrm>
              <a:off x="143333" y="1041400"/>
              <a:ext cx="25400" cy="5167126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FADER_BOTTOM">
              <a:extLst>
                <a:ext uri="{FF2B5EF4-FFF2-40B4-BE49-F238E27FC236}">
                  <a16:creationId xmlns:a16="http://schemas.microsoft.com/office/drawing/2014/main" id="{92C0BC21-5888-453B-B9E7-895E5792F6E5}"/>
                </a:ext>
              </a:extLst>
            </p:cNvPr>
            <p:cNvSpPr/>
            <p:nvPr/>
          </p:nvSpPr>
          <p:spPr>
            <a:xfrm>
              <a:off x="143333" y="5802126"/>
              <a:ext cx="4902932" cy="4064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FADER_RIGHT">
              <a:extLst>
                <a:ext uri="{FF2B5EF4-FFF2-40B4-BE49-F238E27FC236}">
                  <a16:creationId xmlns:a16="http://schemas.microsoft.com/office/drawing/2014/main" id="{D2488530-F6AA-4C3D-9081-F71ED9D54425}"/>
                </a:ext>
              </a:extLst>
            </p:cNvPr>
            <p:cNvSpPr/>
            <p:nvPr/>
          </p:nvSpPr>
          <p:spPr>
            <a:xfrm>
              <a:off x="4665265" y="1041400"/>
              <a:ext cx="381000" cy="5167126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B22BC0-39DA-4E30-933B-2CE8DCC02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4BACF1F-2BB1-4734-93C9-350968048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Feed</a:t>
            </a:r>
          </a:p>
        </p:txBody>
      </p:sp>
      <p:sp>
        <p:nvSpPr>
          <p:cNvPr id="8" name="Rounded Rectangle 142">
            <a:extLst>
              <a:ext uri="{FF2B5EF4-FFF2-40B4-BE49-F238E27FC236}">
                <a16:creationId xmlns:a16="http://schemas.microsoft.com/office/drawing/2014/main" id="{E4469766-B624-4F2A-A872-AAE1EDF25D0B}"/>
              </a:ext>
            </a:extLst>
          </p:cNvPr>
          <p:cNvSpPr/>
          <p:nvPr/>
        </p:nvSpPr>
        <p:spPr>
          <a:xfrm>
            <a:off x="2679142" y="5724849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Activity feed</a:t>
            </a:r>
          </a:p>
        </p:txBody>
      </p:sp>
      <p:sp>
        <p:nvSpPr>
          <p:cNvPr id="12" name="AutoShape 303">
            <a:extLst>
              <a:ext uri="{FF2B5EF4-FFF2-40B4-BE49-F238E27FC236}">
                <a16:creationId xmlns:a16="http://schemas.microsoft.com/office/drawing/2014/main" id="{48236215-1971-41DC-A03A-58B1B45BD05F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3440402" y="4551178"/>
            <a:ext cx="274637" cy="2032003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AutoShape 303">
            <a:extLst>
              <a:ext uri="{FF2B5EF4-FFF2-40B4-BE49-F238E27FC236}">
                <a16:creationId xmlns:a16="http://schemas.microsoft.com/office/drawing/2014/main" id="{F215C4A5-BF83-4DB0-AFF6-6E42F83F3FB6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5323873" y="1714499"/>
            <a:ext cx="242126" cy="1647044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6155348D-E39D-44A6-AFCE-C8163058752D}"/>
              </a:ext>
            </a:extLst>
          </p:cNvPr>
          <p:cNvSpPr/>
          <p:nvPr/>
        </p:nvSpPr>
        <p:spPr>
          <a:xfrm>
            <a:off x="5573175" y="2404109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Filter options</a:t>
            </a:r>
          </a:p>
        </p:txBody>
      </p:sp>
    </p:spTree>
    <p:extLst>
      <p:ext uri="{BB962C8B-B14F-4D97-AF65-F5344CB8AC3E}">
        <p14:creationId xmlns:p14="http://schemas.microsoft.com/office/powerpoint/2010/main" val="4223255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BB81CC-F55C-4297-8457-F8C182C9D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1334ED-1739-4735-BB5B-1D0A67A905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Teams can become cluttered if you are a member of many teams.</a:t>
            </a:r>
          </a:p>
          <a:p>
            <a:r>
              <a:rPr lang="en-US" dirty="0"/>
              <a:t>Teams has features to help you focus on what’s important to you:</a:t>
            </a:r>
          </a:p>
          <a:p>
            <a:pPr lvl="1"/>
            <a:r>
              <a:rPr lang="en-US" dirty="0"/>
              <a:t>Reduce the clutter by hiding selected teams under the </a:t>
            </a:r>
            <a:r>
              <a:rPr lang="en-US" b="1" dirty="0"/>
              <a:t>Hidden teams</a:t>
            </a:r>
            <a:r>
              <a:rPr lang="en-US" dirty="0"/>
              <a:t> entry.</a:t>
            </a:r>
          </a:p>
          <a:p>
            <a:pPr lvl="1"/>
            <a:r>
              <a:rPr lang="en-US" dirty="0"/>
              <a:t>Arrange items in the Teams list in a way that makes sense to you. </a:t>
            </a:r>
          </a:p>
          <a:p>
            <a:pPr lvl="1"/>
            <a:r>
              <a:rPr lang="en-US" dirty="0"/>
              <a:t>Make favorite channels more accessible by pinning them to the top of the Teams list.</a:t>
            </a:r>
          </a:p>
          <a:p>
            <a:pPr lvl="1"/>
            <a:r>
              <a:rPr lang="en-US" dirty="0"/>
              <a:t>Change a channel’s notification settings to activate notifications and banner feeds.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407950B-2629-407B-B359-9A4AE6512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Favorite Channels</a:t>
            </a:r>
          </a:p>
        </p:txBody>
      </p:sp>
    </p:spTree>
    <p:extLst>
      <p:ext uri="{BB962C8B-B14F-4D97-AF65-F5344CB8AC3E}">
        <p14:creationId xmlns:p14="http://schemas.microsoft.com/office/powerpoint/2010/main" val="42160682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AADFE4-E7F9-44C8-846E-A29EA3F66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D84D6C-28EC-484C-B420-B37C56F58A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Configuring Your Teams Profile</a:t>
            </a:r>
          </a:p>
        </p:txBody>
      </p:sp>
    </p:spTree>
    <p:extLst>
      <p:ext uri="{BB962C8B-B14F-4D97-AF65-F5344CB8AC3E}">
        <p14:creationId xmlns:p14="http://schemas.microsoft.com/office/powerpoint/2010/main" val="5877548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360282-8F75-4CBC-A8BD-5EDE92E23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79BDEB-95C9-447E-B48D-39F5C752D1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Conversing and Sharing in Teams</a:t>
            </a:r>
          </a:p>
        </p:txBody>
      </p:sp>
    </p:spTree>
    <p:extLst>
      <p:ext uri="{BB962C8B-B14F-4D97-AF65-F5344CB8AC3E}">
        <p14:creationId xmlns:p14="http://schemas.microsoft.com/office/powerpoint/2010/main" val="8546047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29410F-8E54-4262-8ACB-BCF52DEDC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and Meet in Teams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BA808D-1359-4525-AA1D-E9A4C56190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0E353-BDD6-4DFD-9A19-3D49A9727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292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BB81CC-F55C-4297-8457-F8C182C9D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407950B-2629-407B-B359-9A4AE6512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Calling in Teams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60DF122-2375-4F5D-B5EC-4AF6B002AEE9}"/>
              </a:ext>
            </a:extLst>
          </p:cNvPr>
          <p:cNvGrpSpPr/>
          <p:nvPr/>
        </p:nvGrpSpPr>
        <p:grpSpPr>
          <a:xfrm>
            <a:off x="120071" y="1016077"/>
            <a:ext cx="4873373" cy="3515376"/>
            <a:chOff x="157546" y="974855"/>
            <a:chExt cx="4873373" cy="351537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A70261C-AE15-41E8-9286-B6B7BFC7FCB3}"/>
                </a:ext>
              </a:extLst>
            </p:cNvPr>
            <p:cNvGrpSpPr/>
            <p:nvPr/>
          </p:nvGrpSpPr>
          <p:grpSpPr>
            <a:xfrm>
              <a:off x="157546" y="974855"/>
              <a:ext cx="4327012" cy="3515376"/>
              <a:chOff x="4576997" y="3103912"/>
              <a:chExt cx="4327012" cy="3515376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E41E6BAE-F518-4B65-8561-7B9A8093A067}"/>
                  </a:ext>
                </a:extLst>
              </p:cNvPr>
              <p:cNvGrpSpPr/>
              <p:nvPr/>
            </p:nvGrpSpPr>
            <p:grpSpPr>
              <a:xfrm>
                <a:off x="5729009" y="3103912"/>
                <a:ext cx="3175000" cy="3515376"/>
                <a:chOff x="174513" y="1136480"/>
                <a:chExt cx="3175000" cy="3515376"/>
              </a:xfrm>
            </p:grpSpPr>
            <p:pic>
              <p:nvPicPr>
                <p:cNvPr id="5" name="Picture 4">
                  <a:extLst>
                    <a:ext uri="{FF2B5EF4-FFF2-40B4-BE49-F238E27FC236}">
                      <a16:creationId xmlns:a16="http://schemas.microsoft.com/office/drawing/2014/main" id="{755C53C2-6209-4998-A02D-909B0DC8CD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r="-432" b="23354"/>
                <a:stretch/>
              </p:blipFill>
              <p:spPr>
                <a:xfrm>
                  <a:off x="193563" y="1161880"/>
                  <a:ext cx="3124200" cy="3464576"/>
                </a:xfrm>
                <a:prstGeom prst="rect">
                  <a:avLst/>
                </a:prstGeom>
              </p:spPr>
            </p:pic>
            <p:grpSp>
              <p:nvGrpSpPr>
                <p:cNvPr id="21" name="BORDERS_AND_FADERS">
                  <a:extLst>
                    <a:ext uri="{FF2B5EF4-FFF2-40B4-BE49-F238E27FC236}">
                      <a16:creationId xmlns:a16="http://schemas.microsoft.com/office/drawing/2014/main" id="{5DD1B14B-25A4-45A6-92C3-28361D3E6925}"/>
                    </a:ext>
                  </a:extLst>
                </p:cNvPr>
                <p:cNvGrpSpPr/>
                <p:nvPr/>
              </p:nvGrpSpPr>
              <p:grpSpPr>
                <a:xfrm>
                  <a:off x="174513" y="1136480"/>
                  <a:ext cx="3175000" cy="3515376"/>
                  <a:chOff x="174513" y="1136480"/>
                  <a:chExt cx="3175000" cy="3515376"/>
                </a:xfrm>
              </p:grpSpPr>
              <p:sp>
                <p:nvSpPr>
                  <p:cNvPr id="6" name="BORDER_TOP">
                    <a:extLst>
                      <a:ext uri="{FF2B5EF4-FFF2-40B4-BE49-F238E27FC236}">
                        <a16:creationId xmlns:a16="http://schemas.microsoft.com/office/drawing/2014/main" id="{182B8F6B-A54D-4A21-A9B9-F0C2A0DCD2F7}"/>
                      </a:ext>
                    </a:extLst>
                  </p:cNvPr>
                  <p:cNvSpPr/>
                  <p:nvPr/>
                </p:nvSpPr>
                <p:spPr>
                  <a:xfrm>
                    <a:off x="174513" y="1136480"/>
                    <a:ext cx="3175000" cy="25400"/>
                  </a:xfrm>
                  <a:prstGeom prst="rect">
                    <a:avLst/>
                  </a:prstGeom>
                  <a:solidFill>
                    <a:srgbClr val="000000"/>
                  </a:solidFill>
                  <a:ln w="28575" cap="flat" cmpd="sng" algn="ctr">
                    <a:noFill/>
                    <a:prstDash val="solid"/>
                  </a:ln>
                  <a:effectLst/>
                  <a:extLst>
                    <a:ext uri="{91240B29-F687-4F45-9708-019B960494DF}">
                      <a14:hiddenLine xmlns:a14="http://schemas.microsoft.com/office/drawing/2010/main" w="28575" cap="flat" cmpd="sng" algn="ctr">
                        <a:solidFill>
                          <a:srgbClr val="FF0000"/>
                        </a:solidFill>
                        <a:prstDash val="solid"/>
                      </a14:hiddenLine>
                    </a:ext>
                  </a:extLst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" name="BORDER_LEFT">
                    <a:extLst>
                      <a:ext uri="{FF2B5EF4-FFF2-40B4-BE49-F238E27FC236}">
                        <a16:creationId xmlns:a16="http://schemas.microsoft.com/office/drawing/2014/main" id="{BA159790-DD38-4E56-9F49-A83E76EA59A7}"/>
                      </a:ext>
                    </a:extLst>
                  </p:cNvPr>
                  <p:cNvSpPr/>
                  <p:nvPr/>
                </p:nvSpPr>
                <p:spPr>
                  <a:xfrm>
                    <a:off x="174513" y="1136480"/>
                    <a:ext cx="25400" cy="3515376"/>
                  </a:xfrm>
                  <a:prstGeom prst="rect">
                    <a:avLst/>
                  </a:prstGeom>
                  <a:solidFill>
                    <a:srgbClr val="000000"/>
                  </a:solidFill>
                  <a:ln w="28575" cap="flat" cmpd="sng" algn="ctr">
                    <a:noFill/>
                    <a:prstDash val="solid"/>
                  </a:ln>
                  <a:effectLst/>
                  <a:extLst>
                    <a:ext uri="{91240B29-F687-4F45-9708-019B960494DF}">
                      <a14:hiddenLine xmlns:a14="http://schemas.microsoft.com/office/drawing/2010/main" w="28575" cap="flat" cmpd="sng" algn="ctr">
                        <a:solidFill>
                          <a:srgbClr val="FF0000"/>
                        </a:solidFill>
                        <a:prstDash val="solid"/>
                      </a14:hiddenLine>
                    </a:ext>
                  </a:extLst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8" name="FADER_BOTTOM">
                    <a:extLst>
                      <a:ext uri="{FF2B5EF4-FFF2-40B4-BE49-F238E27FC236}">
                        <a16:creationId xmlns:a16="http://schemas.microsoft.com/office/drawing/2014/main" id="{3DCF1D18-F502-4B69-B1B3-D26D5FD91ED0}"/>
                      </a:ext>
                    </a:extLst>
                  </p:cNvPr>
                  <p:cNvSpPr/>
                  <p:nvPr/>
                </p:nvSpPr>
                <p:spPr>
                  <a:xfrm>
                    <a:off x="174513" y="4245456"/>
                    <a:ext cx="3175000" cy="406400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rgbClr val="FFFFFF"/>
                      </a:gs>
                    </a:gsLst>
                    <a:lin ang="5400000" scaled="1"/>
                    <a:tileRect/>
                  </a:gradFill>
                  <a:ln w="28575" cap="flat" cmpd="sng" algn="ctr">
                    <a:noFill/>
                    <a:prstDash val="solid"/>
                  </a:ln>
                  <a:effectLst/>
                  <a:extLst>
                    <a:ext uri="{91240B29-F687-4F45-9708-019B960494DF}">
                      <a14:hiddenLine xmlns:a14="http://schemas.microsoft.com/office/drawing/2010/main" w="28575" cap="flat" cmpd="sng" algn="ctr">
                        <a:solidFill>
                          <a:srgbClr val="FF0000"/>
                        </a:solidFill>
                        <a:prstDash val="solid"/>
                      </a14:hiddenLine>
                    </a:ext>
                  </a:extLst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9" name="FADER_RIGHT">
                    <a:extLst>
                      <a:ext uri="{FF2B5EF4-FFF2-40B4-BE49-F238E27FC236}">
                        <a16:creationId xmlns:a16="http://schemas.microsoft.com/office/drawing/2014/main" id="{DF34FF2A-D67C-425B-B02F-B877AA0B3B14}"/>
                      </a:ext>
                    </a:extLst>
                  </p:cNvPr>
                  <p:cNvSpPr/>
                  <p:nvPr/>
                </p:nvSpPr>
                <p:spPr>
                  <a:xfrm>
                    <a:off x="2707257" y="1136480"/>
                    <a:ext cx="642256" cy="3515376"/>
                  </a:xfrm>
                  <a:prstGeom prst="rect">
                    <a:avLst/>
                  </a:prstGeom>
                  <a:gradFill flip="none" rotWithShape="1"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rgbClr val="FFFFFF"/>
                      </a:gs>
                    </a:gsLst>
                    <a:lin ang="0" scaled="1"/>
                    <a:tileRect/>
                  </a:gradFill>
                  <a:ln w="28575" cap="flat" cmpd="sng" algn="ctr">
                    <a:noFill/>
                    <a:prstDash val="solid"/>
                  </a:ln>
                  <a:effectLst/>
                  <a:extLst>
                    <a:ext uri="{91240B29-F687-4F45-9708-019B960494DF}">
                      <a14:hiddenLine xmlns:a14="http://schemas.microsoft.com/office/drawing/2010/main" w="28575" cap="flat" cmpd="sng" algn="ctr">
                        <a:solidFill>
                          <a:srgbClr val="FF0000"/>
                        </a:solidFill>
                        <a:prstDash val="solid"/>
                      </a14:hiddenLine>
                    </a:ext>
                  </a:extLst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</p:grpSp>
          <p:sp>
            <p:nvSpPr>
              <p:cNvPr id="38" name="CODE_HIGHLIGHTER">
                <a:extLst>
                  <a:ext uri="{FF2B5EF4-FFF2-40B4-BE49-F238E27FC236}">
                    <a16:creationId xmlns:a16="http://schemas.microsoft.com/office/drawing/2014/main" id="{E67CEE73-64FB-4181-BB36-A5A2EB0D2430}"/>
                  </a:ext>
                </a:extLst>
              </p:cNvPr>
              <p:cNvSpPr/>
              <p:nvPr/>
            </p:nvSpPr>
            <p:spPr>
              <a:xfrm>
                <a:off x="6211610" y="3501978"/>
                <a:ext cx="431799" cy="228600"/>
              </a:xfrm>
              <a:prstGeom prst="roundRect">
                <a:avLst>
                  <a:gd name="adj" fmla="val 50000"/>
                </a:avLst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</a:ln>
              <a:effectLst>
                <a:glow rad="25400">
                  <a:srgbClr val="FFFFFF">
                    <a:alpha val="90000"/>
                  </a:srgbClr>
                </a:glow>
              </a:effec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" name="Line 316">
                <a:extLst>
                  <a:ext uri="{FF2B5EF4-FFF2-40B4-BE49-F238E27FC236}">
                    <a16:creationId xmlns:a16="http://schemas.microsoft.com/office/drawing/2014/main" id="{BCDB27B0-898D-4514-AF37-F152EC3AF6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5551350" y="2942221"/>
                <a:ext cx="15703" cy="1342912"/>
              </a:xfrm>
              <a:prstGeom prst="line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headEnd type="none"/>
                <a:tailEnd type="triangle"/>
              </a:ln>
              <a:effectLst>
                <a:glow rad="25400">
                  <a:srgbClr val="FFFFFF">
                    <a:alpha val="9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" name="Rounded Rectangle 142">
                <a:extLst>
                  <a:ext uri="{FF2B5EF4-FFF2-40B4-BE49-F238E27FC236}">
                    <a16:creationId xmlns:a16="http://schemas.microsoft.com/office/drawing/2014/main" id="{A4EAD7D2-0AC7-4A0B-A26B-5C0CC4649C2E}"/>
                  </a:ext>
                </a:extLst>
              </p:cNvPr>
              <p:cNvSpPr/>
              <p:nvPr/>
            </p:nvSpPr>
            <p:spPr>
              <a:xfrm>
                <a:off x="4576997" y="3472328"/>
                <a:ext cx="1006587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From Calls</a:t>
                </a:r>
              </a:p>
            </p:txBody>
          </p:sp>
        </p:grpSp>
        <p:sp>
          <p:nvSpPr>
            <p:cNvPr id="48" name="Line 316">
              <a:extLst>
                <a:ext uri="{FF2B5EF4-FFF2-40B4-BE49-F238E27FC236}">
                  <a16:creationId xmlns:a16="http://schemas.microsoft.com/office/drawing/2014/main" id="{A4F035DD-5A51-44C8-BEF8-4A26ED9E4E9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2901096" y="3972612"/>
              <a:ext cx="137545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Line 316">
              <a:extLst>
                <a:ext uri="{FF2B5EF4-FFF2-40B4-BE49-F238E27FC236}">
                  <a16:creationId xmlns:a16="http://schemas.microsoft.com/office/drawing/2014/main" id="{584F8703-C116-4A3D-A80E-BB56062B162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4073717" y="3306243"/>
              <a:ext cx="0" cy="1606167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Line 316">
              <a:extLst>
                <a:ext uri="{FF2B5EF4-FFF2-40B4-BE49-F238E27FC236}">
                  <a16:creationId xmlns:a16="http://schemas.microsoft.com/office/drawing/2014/main" id="{8C941AA1-664C-4216-AAF9-47C756F2B31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885234" y="2979733"/>
              <a:ext cx="0" cy="1830731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Rounded Rectangle 143">
              <a:extLst>
                <a:ext uri="{FF2B5EF4-FFF2-40B4-BE49-F238E27FC236}">
                  <a16:creationId xmlns:a16="http://schemas.microsoft.com/office/drawing/2014/main" id="{06552E53-B2B8-4558-95DC-60FA104F2D23}"/>
                </a:ext>
              </a:extLst>
            </p:cNvPr>
            <p:cNvSpPr/>
            <p:nvPr/>
          </p:nvSpPr>
          <p:spPr>
            <a:xfrm>
              <a:off x="3901609" y="3685425"/>
              <a:ext cx="112931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Vide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 call</a:t>
              </a:r>
            </a:p>
          </p:txBody>
        </p:sp>
        <p:sp>
          <p:nvSpPr>
            <p:cNvPr id="33" name="Rounded Rectangle 143">
              <a:extLst>
                <a:ext uri="{FF2B5EF4-FFF2-40B4-BE49-F238E27FC236}">
                  <a16:creationId xmlns:a16="http://schemas.microsoft.com/office/drawing/2014/main" id="{6E953EA8-0406-467A-8441-AD2DC401B84F}"/>
                </a:ext>
              </a:extLst>
            </p:cNvPr>
            <p:cNvSpPr/>
            <p:nvPr/>
          </p:nvSpPr>
          <p:spPr>
            <a:xfrm>
              <a:off x="3901610" y="4048690"/>
              <a:ext cx="112930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Audio call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97B1BC0-5A18-4DE5-92B9-62303D84E6D3}"/>
              </a:ext>
            </a:extLst>
          </p:cNvPr>
          <p:cNvGrpSpPr/>
          <p:nvPr/>
        </p:nvGrpSpPr>
        <p:grpSpPr>
          <a:xfrm>
            <a:off x="1291133" y="3727072"/>
            <a:ext cx="7630798" cy="2561788"/>
            <a:chOff x="640147" y="3677440"/>
            <a:chExt cx="7630798" cy="256178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F2014088-992F-4917-846B-A70EC64CB62A}"/>
                </a:ext>
              </a:extLst>
            </p:cNvPr>
            <p:cNvGrpSpPr/>
            <p:nvPr/>
          </p:nvGrpSpPr>
          <p:grpSpPr>
            <a:xfrm>
              <a:off x="1792159" y="4730930"/>
              <a:ext cx="6077753" cy="1508298"/>
              <a:chOff x="2794000" y="4843702"/>
              <a:chExt cx="6077753" cy="1508298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ECE15B4C-2A04-47B6-A117-E08E650CB2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13050" y="4869102"/>
                <a:ext cx="6026953" cy="1457498"/>
              </a:xfrm>
              <a:prstGeom prst="rect">
                <a:avLst/>
              </a:prstGeom>
            </p:spPr>
          </p:pic>
          <p:sp>
            <p:nvSpPr>
              <p:cNvPr id="22" name="BORDER_TOP">
                <a:extLst>
                  <a:ext uri="{FF2B5EF4-FFF2-40B4-BE49-F238E27FC236}">
                    <a16:creationId xmlns:a16="http://schemas.microsoft.com/office/drawing/2014/main" id="{9E09E298-6D61-483B-B5C5-8A371A974A54}"/>
                  </a:ext>
                </a:extLst>
              </p:cNvPr>
              <p:cNvSpPr/>
              <p:nvPr/>
            </p:nvSpPr>
            <p:spPr>
              <a:xfrm>
                <a:off x="2794000" y="4843702"/>
                <a:ext cx="6077753" cy="25400"/>
              </a:xfrm>
              <a:prstGeom prst="rect">
                <a:avLst/>
              </a:prstGeom>
              <a:solidFill>
                <a:srgbClr val="000000"/>
              </a:soli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BORDER_LEFT">
                <a:extLst>
                  <a:ext uri="{FF2B5EF4-FFF2-40B4-BE49-F238E27FC236}">
                    <a16:creationId xmlns:a16="http://schemas.microsoft.com/office/drawing/2014/main" id="{71C17555-AFD4-42EB-92E4-AB15B419716D}"/>
                  </a:ext>
                </a:extLst>
              </p:cNvPr>
              <p:cNvSpPr/>
              <p:nvPr/>
            </p:nvSpPr>
            <p:spPr>
              <a:xfrm>
                <a:off x="2794000" y="4843702"/>
                <a:ext cx="25400" cy="1508298"/>
              </a:xfrm>
              <a:prstGeom prst="rect">
                <a:avLst/>
              </a:prstGeom>
              <a:solidFill>
                <a:srgbClr val="000000"/>
              </a:soli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" name="FADER_BOTTOM">
                <a:extLst>
                  <a:ext uri="{FF2B5EF4-FFF2-40B4-BE49-F238E27FC236}">
                    <a16:creationId xmlns:a16="http://schemas.microsoft.com/office/drawing/2014/main" id="{EE562BB4-3D86-4332-B384-F467D804D5E8}"/>
                  </a:ext>
                </a:extLst>
              </p:cNvPr>
              <p:cNvSpPr/>
              <p:nvPr/>
            </p:nvSpPr>
            <p:spPr>
              <a:xfrm>
                <a:off x="2794000" y="5945600"/>
                <a:ext cx="6077753" cy="406400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" name="FADER_RIGHT">
                <a:extLst>
                  <a:ext uri="{FF2B5EF4-FFF2-40B4-BE49-F238E27FC236}">
                    <a16:creationId xmlns:a16="http://schemas.microsoft.com/office/drawing/2014/main" id="{8F2A419E-E97D-40B1-86E1-77DEFA4C9F19}"/>
                  </a:ext>
                </a:extLst>
              </p:cNvPr>
              <p:cNvSpPr/>
              <p:nvPr/>
            </p:nvSpPr>
            <p:spPr>
              <a:xfrm>
                <a:off x="8490753" y="4843702"/>
                <a:ext cx="381000" cy="1508298"/>
              </a:xfrm>
              <a:prstGeom prst="rect">
                <a:avLst/>
              </a:pr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FFF"/>
                  </a:gs>
                </a:gsLst>
                <a:lin ang="0" scaled="1"/>
                <a:tileRect/>
              </a:gra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35" name="CODE_HIGHLIGHTER">
              <a:extLst>
                <a:ext uri="{FF2B5EF4-FFF2-40B4-BE49-F238E27FC236}">
                  <a16:creationId xmlns:a16="http://schemas.microsoft.com/office/drawing/2014/main" id="{8FC0109D-D974-4766-92ED-E7B4026AF586}"/>
                </a:ext>
              </a:extLst>
            </p:cNvPr>
            <p:cNvSpPr/>
            <p:nvPr/>
          </p:nvSpPr>
          <p:spPr>
            <a:xfrm>
              <a:off x="2274760" y="5099230"/>
              <a:ext cx="336549" cy="228600"/>
            </a:xfrm>
            <a:prstGeom prst="roundRect">
              <a:avLst>
                <a:gd name="adj" fmla="val 50000"/>
              </a:avLst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>
              <a:glow rad="25400">
                <a:srgbClr val="FFFFFF">
                  <a:alpha val="90000"/>
                </a:srgbClr>
              </a:glo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7" name="Line 316">
              <a:extLst>
                <a:ext uri="{FF2B5EF4-FFF2-40B4-BE49-F238E27FC236}">
                  <a16:creationId xmlns:a16="http://schemas.microsoft.com/office/drawing/2014/main" id="{1EF158E5-0CA5-489F-8DF3-B23B106F158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1614500" y="4539473"/>
              <a:ext cx="15703" cy="1342912"/>
            </a:xfrm>
            <a:prstGeom prst="line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headEnd type="none"/>
              <a:tailEnd type="triangle"/>
            </a:ln>
            <a:effectLst>
              <a:glow rad="25400">
                <a:srgbClr val="FFFFFF">
                  <a:alpha val="90000"/>
                </a:srgbClr>
              </a:glow>
            </a:effectLst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0" name="Rounded Rectangle 142">
              <a:extLst>
                <a:ext uri="{FF2B5EF4-FFF2-40B4-BE49-F238E27FC236}">
                  <a16:creationId xmlns:a16="http://schemas.microsoft.com/office/drawing/2014/main" id="{06D5F844-7D36-4699-A753-595FE71B17C1}"/>
                </a:ext>
              </a:extLst>
            </p:cNvPr>
            <p:cNvSpPr/>
            <p:nvPr/>
          </p:nvSpPr>
          <p:spPr>
            <a:xfrm>
              <a:off x="640147" y="5069580"/>
              <a:ext cx="1006587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From Chat</a:t>
              </a:r>
            </a:p>
          </p:txBody>
        </p:sp>
        <p:sp>
          <p:nvSpPr>
            <p:cNvPr id="44" name="Line 316">
              <a:extLst>
                <a:ext uri="{FF2B5EF4-FFF2-40B4-BE49-F238E27FC236}">
                  <a16:creationId xmlns:a16="http://schemas.microsoft.com/office/drawing/2014/main" id="{03D22B39-D37E-4346-8E78-F9F42E56A87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6399304" y="4514070"/>
              <a:ext cx="1255418" cy="0"/>
            </a:xfrm>
            <a:prstGeom prst="line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headEnd type="none"/>
              <a:tailEnd type="triangle"/>
            </a:ln>
            <a:effectLst>
              <a:glow rad="25400">
                <a:srgbClr val="FFFFFF">
                  <a:alpha val="90000"/>
                </a:srgbClr>
              </a:glow>
            </a:effectLst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6" name="Line 316">
              <a:extLst>
                <a:ext uri="{FF2B5EF4-FFF2-40B4-BE49-F238E27FC236}">
                  <a16:creationId xmlns:a16="http://schemas.microsoft.com/office/drawing/2014/main" id="{9E746597-D1B7-4171-A755-82EE5A38518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6328325" y="4625827"/>
              <a:ext cx="1033000" cy="0"/>
            </a:xfrm>
            <a:prstGeom prst="line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headEnd type="none"/>
              <a:tailEnd type="triangle"/>
            </a:ln>
            <a:effectLst>
              <a:glow rad="25400">
                <a:srgbClr val="FFFFFF">
                  <a:alpha val="90000"/>
                </a:srgbClr>
              </a:glow>
            </a:effectLst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9" name="Line 316">
              <a:extLst>
                <a:ext uri="{FF2B5EF4-FFF2-40B4-BE49-F238E27FC236}">
                  <a16:creationId xmlns:a16="http://schemas.microsoft.com/office/drawing/2014/main" id="{991E343A-7351-446F-89C1-527A85E8DCE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6651170" y="4591065"/>
              <a:ext cx="1101425" cy="0"/>
            </a:xfrm>
            <a:prstGeom prst="line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headEnd type="none"/>
              <a:tailEnd type="triangle"/>
            </a:ln>
            <a:effectLst>
              <a:glow rad="25400">
                <a:srgbClr val="FFFFFF">
                  <a:alpha val="90000"/>
                </a:srgbClr>
              </a:glow>
            </a:effectLst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9" name="Rounded Rectangle 143">
              <a:extLst>
                <a:ext uri="{FF2B5EF4-FFF2-40B4-BE49-F238E27FC236}">
                  <a16:creationId xmlns:a16="http://schemas.microsoft.com/office/drawing/2014/main" id="{2909B404-B0CE-469C-93CD-CB07ED7AF9FD}"/>
                </a:ext>
              </a:extLst>
            </p:cNvPr>
            <p:cNvSpPr/>
            <p:nvPr/>
          </p:nvSpPr>
          <p:spPr>
            <a:xfrm>
              <a:off x="7125175" y="4037350"/>
              <a:ext cx="114577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Share screen</a:t>
              </a:r>
            </a:p>
          </p:txBody>
        </p:sp>
        <p:sp>
          <p:nvSpPr>
            <p:cNvPr id="52" name="Rounded Rectangle 143">
              <a:extLst>
                <a:ext uri="{FF2B5EF4-FFF2-40B4-BE49-F238E27FC236}">
                  <a16:creationId xmlns:a16="http://schemas.microsoft.com/office/drawing/2014/main" id="{BB0BD812-B93E-4691-9057-A180FE75C35A}"/>
                </a:ext>
              </a:extLst>
            </p:cNvPr>
            <p:cNvSpPr/>
            <p:nvPr/>
          </p:nvSpPr>
          <p:spPr>
            <a:xfrm>
              <a:off x="5785543" y="4037350"/>
              <a:ext cx="112931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Vide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 call</a:t>
              </a:r>
            </a:p>
          </p:txBody>
        </p:sp>
        <p:sp>
          <p:nvSpPr>
            <p:cNvPr id="53" name="Rounded Rectangle 143">
              <a:extLst>
                <a:ext uri="{FF2B5EF4-FFF2-40B4-BE49-F238E27FC236}">
                  <a16:creationId xmlns:a16="http://schemas.microsoft.com/office/drawing/2014/main" id="{8EFE19A5-8C48-4707-A109-DA70C9D9E20A}"/>
                </a:ext>
              </a:extLst>
            </p:cNvPr>
            <p:cNvSpPr/>
            <p:nvPr/>
          </p:nvSpPr>
          <p:spPr>
            <a:xfrm>
              <a:off x="6462358" y="3677440"/>
              <a:ext cx="112930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Audio call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08763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3C521A0-C7F3-4A38-B774-9E092C217C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02"/>
          <a:stretch/>
        </p:blipFill>
        <p:spPr>
          <a:xfrm>
            <a:off x="234950" y="1149511"/>
            <a:ext cx="6299200" cy="26838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31E15A-4792-40A2-8A32-62F9A692A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325" y="3369491"/>
            <a:ext cx="4255397" cy="236484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91D05CD-444B-4049-9686-08371B3D6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 Now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8C9174-7251-4EF6-AE0D-93C4445AC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7" name="Line 314">
            <a:extLst>
              <a:ext uri="{FF2B5EF4-FFF2-40B4-BE49-F238E27FC236}">
                <a16:creationId xmlns:a16="http://schemas.microsoft.com/office/drawing/2014/main" id="{B8AB48DD-9B88-4D62-882D-1D359E3F97AE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6128991" y="4996209"/>
            <a:ext cx="10219" cy="444502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Line 314">
            <a:extLst>
              <a:ext uri="{FF2B5EF4-FFF2-40B4-BE49-F238E27FC236}">
                <a16:creationId xmlns:a16="http://schemas.microsoft.com/office/drawing/2014/main" id="{C42DE261-3B55-4C3C-A767-9E24E22976ED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6162677" y="5000629"/>
            <a:ext cx="241301" cy="81915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ounded Rectangle 143">
            <a:extLst>
              <a:ext uri="{FF2B5EF4-FFF2-40B4-BE49-F238E27FC236}">
                <a16:creationId xmlns:a16="http://schemas.microsoft.com/office/drawing/2014/main" id="{25C4E4BC-89C1-4E3E-900D-BCC90A0A8B32}"/>
              </a:ext>
            </a:extLst>
          </p:cNvPr>
          <p:cNvSpPr/>
          <p:nvPr/>
        </p:nvSpPr>
        <p:spPr>
          <a:xfrm>
            <a:off x="4196210" y="4877986"/>
            <a:ext cx="1724025" cy="67396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Choose to meet now or schedule a meeting for later</a:t>
            </a:r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CFD13918-69E9-4924-A174-E3BB2210CB44}"/>
              </a:ext>
            </a:extLst>
          </p:cNvPr>
          <p:cNvSpPr/>
          <p:nvPr/>
        </p:nvSpPr>
        <p:spPr>
          <a:xfrm>
            <a:off x="3522168" y="2531880"/>
            <a:ext cx="3869232" cy="2738620"/>
          </a:xfrm>
          <a:prstGeom prst="arc">
            <a:avLst>
              <a:gd name="adj1" fmla="val 8170194"/>
              <a:gd name="adj2" fmla="val 10842946"/>
            </a:avLst>
          </a:prstGeom>
          <a:noFill/>
          <a:ln w="25400" cap="rnd" cmpd="sng" algn="ctr">
            <a:solidFill>
              <a:srgbClr val="000000"/>
            </a:solidFill>
            <a:prstDash val="solid"/>
            <a:headEnd type="triangle"/>
            <a:tailEnd type="none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8" name="Text Box 307">
            <a:extLst>
              <a:ext uri="{FF2B5EF4-FFF2-40B4-BE49-F238E27FC236}">
                <a16:creationId xmlns:a16="http://schemas.microsoft.com/office/drawing/2014/main" id="{ACF5C866-4B6B-44F2-853B-336BF55619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5153" y="3919044"/>
            <a:ext cx="957015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algn="ctr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Meet now</a:t>
            </a:r>
          </a:p>
        </p:txBody>
      </p:sp>
      <p:sp>
        <p:nvSpPr>
          <p:cNvPr id="3" name="CODE_HIGHLIGHTER">
            <a:extLst>
              <a:ext uri="{FF2B5EF4-FFF2-40B4-BE49-F238E27FC236}">
                <a16:creationId xmlns:a16="http://schemas.microsoft.com/office/drawing/2014/main" id="{7D965889-B42E-4B18-BBF6-54D83C43B560}"/>
              </a:ext>
            </a:extLst>
          </p:cNvPr>
          <p:cNvSpPr/>
          <p:nvPr/>
        </p:nvSpPr>
        <p:spPr>
          <a:xfrm>
            <a:off x="3405264" y="3587078"/>
            <a:ext cx="242821" cy="227918"/>
          </a:xfrm>
          <a:prstGeom prst="roundRect">
            <a:avLst>
              <a:gd name="adj" fmla="val 50000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02463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272A92-0C43-4848-84C9-DE277F211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F8F5F4B-911C-4081-91EE-88E3DF51F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Scheduling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CC0ECC-CF16-4878-8C63-36C442E98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206528"/>
            <a:ext cx="6555441" cy="4997421"/>
          </a:xfrm>
          <a:prstGeom prst="rect">
            <a:avLst/>
          </a:prstGeom>
        </p:spPr>
      </p:pic>
      <p:grpSp>
        <p:nvGrpSpPr>
          <p:cNvPr id="12" name="BORDERS_AND_FADERS">
            <a:extLst>
              <a:ext uri="{FF2B5EF4-FFF2-40B4-BE49-F238E27FC236}">
                <a16:creationId xmlns:a16="http://schemas.microsoft.com/office/drawing/2014/main" id="{E394E146-B606-4CEC-B13D-6A5BF991D0CF}"/>
              </a:ext>
            </a:extLst>
          </p:cNvPr>
          <p:cNvGrpSpPr/>
          <p:nvPr/>
        </p:nvGrpSpPr>
        <p:grpSpPr>
          <a:xfrm>
            <a:off x="1371600" y="1181128"/>
            <a:ext cx="6606241" cy="5048221"/>
            <a:chOff x="1371600" y="1181128"/>
            <a:chExt cx="6606241" cy="5048221"/>
          </a:xfrm>
        </p:grpSpPr>
        <p:sp>
          <p:nvSpPr>
            <p:cNvPr id="8" name="BORDER_TOP">
              <a:extLst>
                <a:ext uri="{FF2B5EF4-FFF2-40B4-BE49-F238E27FC236}">
                  <a16:creationId xmlns:a16="http://schemas.microsoft.com/office/drawing/2014/main" id="{437F46C9-2714-4D9D-99BE-57605C691ABD}"/>
                </a:ext>
              </a:extLst>
            </p:cNvPr>
            <p:cNvSpPr/>
            <p:nvPr/>
          </p:nvSpPr>
          <p:spPr>
            <a:xfrm>
              <a:off x="1371600" y="1181128"/>
              <a:ext cx="6606241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BORDER_LEFT">
              <a:extLst>
                <a:ext uri="{FF2B5EF4-FFF2-40B4-BE49-F238E27FC236}">
                  <a16:creationId xmlns:a16="http://schemas.microsoft.com/office/drawing/2014/main" id="{C2D6F54C-62CD-49CC-BE1D-196B65834E02}"/>
                </a:ext>
              </a:extLst>
            </p:cNvPr>
            <p:cNvSpPr/>
            <p:nvPr/>
          </p:nvSpPr>
          <p:spPr>
            <a:xfrm>
              <a:off x="1371600" y="1181128"/>
              <a:ext cx="25400" cy="5048221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BORDER_BOTTOM">
              <a:extLst>
                <a:ext uri="{FF2B5EF4-FFF2-40B4-BE49-F238E27FC236}">
                  <a16:creationId xmlns:a16="http://schemas.microsoft.com/office/drawing/2014/main" id="{C37ACE3C-85ED-483F-A9BF-3A86FD0B48FB}"/>
                </a:ext>
              </a:extLst>
            </p:cNvPr>
            <p:cNvSpPr/>
            <p:nvPr/>
          </p:nvSpPr>
          <p:spPr>
            <a:xfrm>
              <a:off x="1371600" y="6178549"/>
              <a:ext cx="6606241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BORDER_RIGHT">
              <a:extLst>
                <a:ext uri="{FF2B5EF4-FFF2-40B4-BE49-F238E27FC236}">
                  <a16:creationId xmlns:a16="http://schemas.microsoft.com/office/drawing/2014/main" id="{8804A648-4FEC-42C4-B626-2D53E7E65842}"/>
                </a:ext>
              </a:extLst>
            </p:cNvPr>
            <p:cNvSpPr/>
            <p:nvPr/>
          </p:nvSpPr>
          <p:spPr>
            <a:xfrm>
              <a:off x="7952441" y="1181128"/>
              <a:ext cx="25400" cy="5048221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595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C82F92-04D7-472D-A79C-15B8FB5BF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11" y="1335980"/>
            <a:ext cx="7772400" cy="406242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5ECA53-F27F-4C26-8C5B-E57503C26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4FC1AF6-ADE5-410A-BCFF-0662CDB5C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and Meeting Controls</a:t>
            </a:r>
          </a:p>
        </p:txBody>
      </p:sp>
      <p:sp>
        <p:nvSpPr>
          <p:cNvPr id="19" name="FADER_RIGHT">
            <a:extLst>
              <a:ext uri="{FF2B5EF4-FFF2-40B4-BE49-F238E27FC236}">
                <a16:creationId xmlns:a16="http://schemas.microsoft.com/office/drawing/2014/main" id="{9DA18EF1-1098-4744-909D-E78443B41CE7}"/>
              </a:ext>
            </a:extLst>
          </p:cNvPr>
          <p:cNvSpPr/>
          <p:nvPr/>
        </p:nvSpPr>
        <p:spPr>
          <a:xfrm rot="5400000">
            <a:off x="4463681" y="1394279"/>
            <a:ext cx="235855" cy="7772401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rgbClr val="FFFFFF"/>
              </a:gs>
            </a:gsLst>
            <a:lin ang="0" scaled="1"/>
            <a:tileRect/>
          </a:gra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6" name="Rounded Rectangle 143">
            <a:extLst>
              <a:ext uri="{FF2B5EF4-FFF2-40B4-BE49-F238E27FC236}">
                <a16:creationId xmlns:a16="http://schemas.microsoft.com/office/drawing/2014/main" id="{FFA61528-3602-428D-B858-631DACD0526D}"/>
              </a:ext>
            </a:extLst>
          </p:cNvPr>
          <p:cNvSpPr/>
          <p:nvPr/>
        </p:nvSpPr>
        <p:spPr>
          <a:xfrm>
            <a:off x="6325663" y="3775521"/>
            <a:ext cx="1662019" cy="27463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More options</a:t>
            </a:r>
          </a:p>
        </p:txBody>
      </p:sp>
      <p:sp>
        <p:nvSpPr>
          <p:cNvPr id="18" name="Rounded Rectangle 143">
            <a:extLst>
              <a:ext uri="{FF2B5EF4-FFF2-40B4-BE49-F238E27FC236}">
                <a16:creationId xmlns:a16="http://schemas.microsoft.com/office/drawing/2014/main" id="{E47E63D0-EEFE-40D8-A182-2E5860C6E018}"/>
              </a:ext>
            </a:extLst>
          </p:cNvPr>
          <p:cNvSpPr/>
          <p:nvPr/>
        </p:nvSpPr>
        <p:spPr>
          <a:xfrm>
            <a:off x="3272022" y="5274130"/>
            <a:ext cx="3033528" cy="274637"/>
          </a:xfrm>
          <a:prstGeom prst="roundRect">
            <a:avLst>
              <a:gd name="adj" fmla="val 30540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Call and meeting controls</a:t>
            </a:r>
          </a:p>
        </p:txBody>
      </p:sp>
      <p:sp>
        <p:nvSpPr>
          <p:cNvPr id="25" name="AutoShape 303">
            <a:extLst>
              <a:ext uri="{FF2B5EF4-FFF2-40B4-BE49-F238E27FC236}">
                <a16:creationId xmlns:a16="http://schemas.microsoft.com/office/drawing/2014/main" id="{A90997C5-0B33-4B7A-81A8-99D91EC82097}"/>
              </a:ext>
            </a:extLst>
          </p:cNvPr>
          <p:cNvSpPr>
            <a:spLocks/>
          </p:cNvSpPr>
          <p:nvPr/>
        </p:nvSpPr>
        <p:spPr bwMode="auto">
          <a:xfrm rot="10800000" flipH="1">
            <a:off x="5988050" y="3035300"/>
            <a:ext cx="242126" cy="1737117"/>
          </a:xfrm>
          <a:prstGeom prst="rightBrace">
            <a:avLst>
              <a:gd name="adj1" fmla="val 65909"/>
              <a:gd name="adj2" fmla="val 50000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24253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CE2F1D-BAFE-43C0-87BE-3A24A191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FE4B564-3DED-490C-9CBD-A35B31CF7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Notes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4B3ACA7-2D2D-4BFD-A526-E141210AA150}"/>
              </a:ext>
            </a:extLst>
          </p:cNvPr>
          <p:cNvGrpSpPr/>
          <p:nvPr/>
        </p:nvGrpSpPr>
        <p:grpSpPr>
          <a:xfrm>
            <a:off x="876299" y="1600200"/>
            <a:ext cx="7391401" cy="3852716"/>
            <a:chOff x="876299" y="1600200"/>
            <a:chExt cx="7391401" cy="385271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C7A807F-F71C-4EDD-BF01-DDB8FB0A4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300" y="1600200"/>
              <a:ext cx="7391400" cy="3833666"/>
            </a:xfrm>
            <a:prstGeom prst="rect">
              <a:avLst/>
            </a:prstGeom>
          </p:spPr>
        </p:pic>
        <p:sp>
          <p:nvSpPr>
            <p:cNvPr id="18" name="FADER_BOTTOM">
              <a:extLst>
                <a:ext uri="{FF2B5EF4-FFF2-40B4-BE49-F238E27FC236}">
                  <a16:creationId xmlns:a16="http://schemas.microsoft.com/office/drawing/2014/main" id="{0DD96BCC-7C14-4573-BF15-872EFF76E7D8}"/>
                </a:ext>
              </a:extLst>
            </p:cNvPr>
            <p:cNvSpPr/>
            <p:nvPr/>
          </p:nvSpPr>
          <p:spPr>
            <a:xfrm>
              <a:off x="876299" y="5073650"/>
              <a:ext cx="7391399" cy="379266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457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FDD9B5-A171-46D8-AE45-2BFBF9B25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796" y="1656442"/>
            <a:ext cx="6172786" cy="426729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177D92-7910-4D9F-A992-ED1BDF051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CD986B0-731D-4162-9A42-8FC381BBA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Teams App</a:t>
            </a:r>
          </a:p>
        </p:txBody>
      </p:sp>
      <p:sp>
        <p:nvSpPr>
          <p:cNvPr id="9" name="AutoShape 303">
            <a:extLst>
              <a:ext uri="{FF2B5EF4-FFF2-40B4-BE49-F238E27FC236}">
                <a16:creationId xmlns:a16="http://schemas.microsoft.com/office/drawing/2014/main" id="{133A4C2B-23EE-469A-A53A-4691BB53335E}"/>
              </a:ext>
            </a:extLst>
          </p:cNvPr>
          <p:cNvSpPr>
            <a:spLocks/>
          </p:cNvSpPr>
          <p:nvPr/>
        </p:nvSpPr>
        <p:spPr bwMode="auto">
          <a:xfrm flipH="1">
            <a:off x="2363994" y="1877106"/>
            <a:ext cx="319297" cy="4011829"/>
          </a:xfrm>
          <a:prstGeom prst="rightBrace">
            <a:avLst>
              <a:gd name="adj1" fmla="val 65909"/>
              <a:gd name="adj2" fmla="val 71616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2E0D42DB-A0E2-494D-9C48-0BD849E754EA}"/>
              </a:ext>
            </a:extLst>
          </p:cNvPr>
          <p:cNvSpPr/>
          <p:nvPr/>
        </p:nvSpPr>
        <p:spPr>
          <a:xfrm>
            <a:off x="594847" y="1863086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Activity Feed</a:t>
            </a:r>
          </a:p>
        </p:txBody>
      </p: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3201200B-6798-42E7-9EAF-AEBBE93648B1}"/>
              </a:ext>
            </a:extLst>
          </p:cNvPr>
          <p:cNvSpPr/>
          <p:nvPr/>
        </p:nvSpPr>
        <p:spPr>
          <a:xfrm>
            <a:off x="580052" y="2253611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Chat and Calls</a:t>
            </a:r>
          </a:p>
        </p:txBody>
      </p:sp>
      <p:sp>
        <p:nvSpPr>
          <p:cNvPr id="12" name="Rounded Rectangle 142">
            <a:extLst>
              <a:ext uri="{FF2B5EF4-FFF2-40B4-BE49-F238E27FC236}">
                <a16:creationId xmlns:a16="http://schemas.microsoft.com/office/drawing/2014/main" id="{E5540280-B76B-47BC-A596-76C0AD1D249C}"/>
              </a:ext>
            </a:extLst>
          </p:cNvPr>
          <p:cNvSpPr/>
          <p:nvPr/>
        </p:nvSpPr>
        <p:spPr>
          <a:xfrm>
            <a:off x="580051" y="2647835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Teams and Channels</a:t>
            </a:r>
          </a:p>
        </p:txBody>
      </p:sp>
      <p:sp>
        <p:nvSpPr>
          <p:cNvPr id="13" name="Rounded Rectangle 142">
            <a:extLst>
              <a:ext uri="{FF2B5EF4-FFF2-40B4-BE49-F238E27FC236}">
                <a16:creationId xmlns:a16="http://schemas.microsoft.com/office/drawing/2014/main" id="{C23970EB-24C3-4902-885F-BFABC1ECC926}"/>
              </a:ext>
            </a:extLst>
          </p:cNvPr>
          <p:cNvSpPr/>
          <p:nvPr/>
        </p:nvSpPr>
        <p:spPr>
          <a:xfrm>
            <a:off x="594848" y="3042059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Calendar</a:t>
            </a:r>
          </a:p>
        </p:txBody>
      </p:sp>
      <p:sp>
        <p:nvSpPr>
          <p:cNvPr id="14" name="Rounded Rectangle 142">
            <a:extLst>
              <a:ext uri="{FF2B5EF4-FFF2-40B4-BE49-F238E27FC236}">
                <a16:creationId xmlns:a16="http://schemas.microsoft.com/office/drawing/2014/main" id="{AE659C70-0FF0-4E0C-B0AE-CAE711B1C7C1}"/>
              </a:ext>
            </a:extLst>
          </p:cNvPr>
          <p:cNvSpPr/>
          <p:nvPr/>
        </p:nvSpPr>
        <p:spPr>
          <a:xfrm>
            <a:off x="594847" y="3441723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Files</a:t>
            </a: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5D0C83D1-8D90-4529-B489-790A81D4B21E}"/>
              </a:ext>
            </a:extLst>
          </p:cNvPr>
          <p:cNvSpPr/>
          <p:nvPr/>
        </p:nvSpPr>
        <p:spPr>
          <a:xfrm>
            <a:off x="609602" y="3835947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More Options</a:t>
            </a:r>
          </a:p>
        </p:txBody>
      </p:sp>
      <p:sp>
        <p:nvSpPr>
          <p:cNvPr id="16" name="Rounded Rectangle 142">
            <a:extLst>
              <a:ext uri="{FF2B5EF4-FFF2-40B4-BE49-F238E27FC236}">
                <a16:creationId xmlns:a16="http://schemas.microsoft.com/office/drawing/2014/main" id="{8F9E2DE9-F2CC-48B2-AE0C-DC4D419E609A}"/>
              </a:ext>
            </a:extLst>
          </p:cNvPr>
          <p:cNvSpPr/>
          <p:nvPr/>
        </p:nvSpPr>
        <p:spPr>
          <a:xfrm>
            <a:off x="609602" y="4497397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Menu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7" name="Rounded Rectangle 142">
            <a:extLst>
              <a:ext uri="{FF2B5EF4-FFF2-40B4-BE49-F238E27FC236}">
                <a16:creationId xmlns:a16="http://schemas.microsoft.com/office/drawing/2014/main" id="{616968EF-F529-43F7-A592-FB59D03A009A}"/>
              </a:ext>
            </a:extLst>
          </p:cNvPr>
          <p:cNvSpPr/>
          <p:nvPr/>
        </p:nvSpPr>
        <p:spPr>
          <a:xfrm>
            <a:off x="594826" y="5089510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Store</a:t>
            </a:r>
          </a:p>
        </p:txBody>
      </p:sp>
      <p:sp>
        <p:nvSpPr>
          <p:cNvPr id="18" name="Rounded Rectangle 142">
            <a:extLst>
              <a:ext uri="{FF2B5EF4-FFF2-40B4-BE49-F238E27FC236}">
                <a16:creationId xmlns:a16="http://schemas.microsoft.com/office/drawing/2014/main" id="{2CD1B13C-534A-499C-8591-7906ECB0B268}"/>
              </a:ext>
            </a:extLst>
          </p:cNvPr>
          <p:cNvSpPr/>
          <p:nvPr/>
        </p:nvSpPr>
        <p:spPr>
          <a:xfrm>
            <a:off x="592628" y="5748904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lvl="0" algn="ctr" defTabSz="914400">
              <a:defRPr/>
            </a:pPr>
            <a:r>
              <a:rPr lang="en-US" sz="1300" b="1" kern="0" dirty="0">
                <a:solidFill>
                  <a:srgbClr val="000000"/>
                </a:solidFill>
                <a:cs typeface="Calibri"/>
              </a:rPr>
              <a:t>Get Mobile App</a:t>
            </a:r>
          </a:p>
        </p:txBody>
      </p:sp>
      <p:sp>
        <p:nvSpPr>
          <p:cNvPr id="26" name="Line 315">
            <a:extLst>
              <a:ext uri="{FF2B5EF4-FFF2-40B4-BE49-F238E27FC236}">
                <a16:creationId xmlns:a16="http://schemas.microsoft.com/office/drawing/2014/main" id="{2F00EB20-2C17-4A7A-B9FB-240FD1A4EBD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3628" y="1981199"/>
            <a:ext cx="349617" cy="3709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Line 315">
            <a:extLst>
              <a:ext uri="{FF2B5EF4-FFF2-40B4-BE49-F238E27FC236}">
                <a16:creationId xmlns:a16="http://schemas.microsoft.com/office/drawing/2014/main" id="{DA843906-7A4A-4F06-8A42-42C72DE4495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04075" y="2329381"/>
            <a:ext cx="379170" cy="3281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Line 315">
            <a:extLst>
              <a:ext uri="{FF2B5EF4-FFF2-40B4-BE49-F238E27FC236}">
                <a16:creationId xmlns:a16="http://schemas.microsoft.com/office/drawing/2014/main" id="{8EE01D39-11D5-41C1-824B-4E34EA23C0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16653" y="2654788"/>
            <a:ext cx="381348" cy="7926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Line 315">
            <a:extLst>
              <a:ext uri="{FF2B5EF4-FFF2-40B4-BE49-F238E27FC236}">
                <a16:creationId xmlns:a16="http://schemas.microsoft.com/office/drawing/2014/main" id="{232949EA-F731-4FFE-BE95-97104D0E25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16653" y="2917135"/>
            <a:ext cx="386790" cy="26224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Line 315">
            <a:extLst>
              <a:ext uri="{FF2B5EF4-FFF2-40B4-BE49-F238E27FC236}">
                <a16:creationId xmlns:a16="http://schemas.microsoft.com/office/drawing/2014/main" id="{317E79C3-8DC6-4E9C-AB38-D635EB6C527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16653" y="3470569"/>
            <a:ext cx="381387" cy="126396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Line 315">
            <a:extLst>
              <a:ext uri="{FF2B5EF4-FFF2-40B4-BE49-F238E27FC236}">
                <a16:creationId xmlns:a16="http://schemas.microsoft.com/office/drawing/2014/main" id="{0D5703BE-5423-4595-88ED-F55E38CFAD4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3626" y="3644288"/>
            <a:ext cx="395755" cy="336236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Line 315">
            <a:extLst>
              <a:ext uri="{FF2B5EF4-FFF2-40B4-BE49-F238E27FC236}">
                <a16:creationId xmlns:a16="http://schemas.microsoft.com/office/drawing/2014/main" id="{81DF45EE-6150-4EF9-9E64-0287031F20C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16652" y="5209548"/>
            <a:ext cx="381000" cy="612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Line 315">
            <a:extLst>
              <a:ext uri="{FF2B5EF4-FFF2-40B4-BE49-F238E27FC236}">
                <a16:creationId xmlns:a16="http://schemas.microsoft.com/office/drawing/2014/main" id="{A2A5D827-7E9D-4A5A-B5A4-10E072C174E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04075" y="5801621"/>
            <a:ext cx="425304" cy="7619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Line 316">
            <a:extLst>
              <a:ext uri="{FF2B5EF4-FFF2-40B4-BE49-F238E27FC236}">
                <a16:creationId xmlns:a16="http://schemas.microsoft.com/office/drawing/2014/main" id="{CF0CE137-9B5B-4577-BCC3-1CF35C4AF2BB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2517039" y="3757244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Line 316">
            <a:extLst>
              <a:ext uri="{FF2B5EF4-FFF2-40B4-BE49-F238E27FC236}">
                <a16:creationId xmlns:a16="http://schemas.microsoft.com/office/drawing/2014/main" id="{D2CF22BF-0DC1-4B46-B55E-07895D13F586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7969727" y="1524202"/>
            <a:ext cx="22157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Rounded Rectangle 142">
            <a:extLst>
              <a:ext uri="{FF2B5EF4-FFF2-40B4-BE49-F238E27FC236}">
                <a16:creationId xmlns:a16="http://schemas.microsoft.com/office/drawing/2014/main" id="{ADC49AF7-D7DB-4746-8E66-4AA6D619BE2E}"/>
              </a:ext>
            </a:extLst>
          </p:cNvPr>
          <p:cNvSpPr/>
          <p:nvPr/>
        </p:nvSpPr>
        <p:spPr>
          <a:xfrm>
            <a:off x="7217465" y="1147016"/>
            <a:ext cx="1724025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User Profile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2733FE3-23EB-4F91-B830-56533CF4A3E4}"/>
              </a:ext>
            </a:extLst>
          </p:cNvPr>
          <p:cNvGrpSpPr/>
          <p:nvPr/>
        </p:nvGrpSpPr>
        <p:grpSpPr>
          <a:xfrm>
            <a:off x="4502427" y="1148269"/>
            <a:ext cx="2613994" cy="489428"/>
            <a:chOff x="4502427" y="1148269"/>
            <a:chExt cx="2613994" cy="489428"/>
          </a:xfrm>
        </p:grpSpPr>
        <p:sp>
          <p:nvSpPr>
            <p:cNvPr id="25" name="AutoShape 303">
              <a:extLst>
                <a:ext uri="{FF2B5EF4-FFF2-40B4-BE49-F238E27FC236}">
                  <a16:creationId xmlns:a16="http://schemas.microsoft.com/office/drawing/2014/main" id="{D9E988FA-9AFB-4040-B015-A3BBFCA192A3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5703708" y="224985"/>
              <a:ext cx="211431" cy="2613994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Rounded Rectangle 142">
              <a:extLst>
                <a:ext uri="{FF2B5EF4-FFF2-40B4-BE49-F238E27FC236}">
                  <a16:creationId xmlns:a16="http://schemas.microsoft.com/office/drawing/2014/main" id="{07876465-8DC5-466D-8AE6-37E20F52E9B2}"/>
                </a:ext>
              </a:extLst>
            </p:cNvPr>
            <p:cNvSpPr/>
            <p:nvPr/>
          </p:nvSpPr>
          <p:spPr>
            <a:xfrm>
              <a:off x="4724401" y="1148269"/>
              <a:ext cx="216341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Search / Command Box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EC10CDE-A068-4799-B2BF-E6FB4C80ECBF}"/>
              </a:ext>
            </a:extLst>
          </p:cNvPr>
          <p:cNvGrpSpPr/>
          <p:nvPr/>
        </p:nvGrpSpPr>
        <p:grpSpPr>
          <a:xfrm>
            <a:off x="2924176" y="5933461"/>
            <a:ext cx="1724025" cy="522367"/>
            <a:chOff x="2924176" y="5933461"/>
            <a:chExt cx="1724025" cy="522367"/>
          </a:xfrm>
        </p:grpSpPr>
        <p:sp>
          <p:nvSpPr>
            <p:cNvPr id="21" name="AutoShape 303">
              <a:extLst>
                <a:ext uri="{FF2B5EF4-FFF2-40B4-BE49-F238E27FC236}">
                  <a16:creationId xmlns:a16="http://schemas.microsoft.com/office/drawing/2014/main" id="{55BA49E6-EF35-4F69-A6C9-2A5E16AF5F64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3607598" y="5421490"/>
              <a:ext cx="288436" cy="1312377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Rounded Rectangle 142">
              <a:extLst>
                <a:ext uri="{FF2B5EF4-FFF2-40B4-BE49-F238E27FC236}">
                  <a16:creationId xmlns:a16="http://schemas.microsoft.com/office/drawing/2014/main" id="{3B19AE9E-75B9-4409-87D7-FD21EED2F5E1}"/>
                </a:ext>
              </a:extLst>
            </p:cNvPr>
            <p:cNvSpPr/>
            <p:nvPr/>
          </p:nvSpPr>
          <p:spPr>
            <a:xfrm>
              <a:off x="2924176" y="6181191"/>
              <a:ext cx="172402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Teams L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34039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WIDTH_SETTER">
            <a:extLst>
              <a:ext uri="{FF2B5EF4-FFF2-40B4-BE49-F238E27FC236}">
                <a16:creationId xmlns:a16="http://schemas.microsoft.com/office/drawing/2014/main" id="{19794363-E48A-460A-B8EF-8AD66B800625}"/>
              </a:ext>
            </a:extLst>
          </p:cNvPr>
          <p:cNvSpPr/>
          <p:nvPr/>
        </p:nvSpPr>
        <p:spPr>
          <a:xfrm>
            <a:off x="116592" y="1143000"/>
            <a:ext cx="8890000" cy="381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19" name="SCREEN_SHOT">
            <a:extLst>
              <a:ext uri="{FF2B5EF4-FFF2-40B4-BE49-F238E27FC236}">
                <a16:creationId xmlns:a16="http://schemas.microsoft.com/office/drawing/2014/main" id="{18DE0AA1-B57B-4440-A0A9-40A2D1B81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99" y="1143000"/>
            <a:ext cx="7721600" cy="464888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A56608-F741-45C9-9C68-2DB7F153F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08A5DF2-6622-46D3-949D-F8B2DD3A4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Persistent Meeting History</a:t>
            </a:r>
          </a:p>
        </p:txBody>
      </p:sp>
      <p:grpSp>
        <p:nvGrpSpPr>
          <p:cNvPr id="25" name="BORDERS_AND_FADERS">
            <a:extLst>
              <a:ext uri="{FF2B5EF4-FFF2-40B4-BE49-F238E27FC236}">
                <a16:creationId xmlns:a16="http://schemas.microsoft.com/office/drawing/2014/main" id="{274555E6-AF37-45DE-AE77-2D7BEAB2BDA8}"/>
              </a:ext>
            </a:extLst>
          </p:cNvPr>
          <p:cNvGrpSpPr/>
          <p:nvPr/>
        </p:nvGrpSpPr>
        <p:grpSpPr>
          <a:xfrm>
            <a:off x="685799" y="1117600"/>
            <a:ext cx="7772400" cy="4699681"/>
            <a:chOff x="685799" y="1117600"/>
            <a:chExt cx="7772400" cy="4699681"/>
          </a:xfrm>
        </p:grpSpPr>
        <p:sp>
          <p:nvSpPr>
            <p:cNvPr id="21" name="BORDER_TOP">
              <a:extLst>
                <a:ext uri="{FF2B5EF4-FFF2-40B4-BE49-F238E27FC236}">
                  <a16:creationId xmlns:a16="http://schemas.microsoft.com/office/drawing/2014/main" id="{7F193F90-08A8-49FC-8F06-720224175D8A}"/>
                </a:ext>
              </a:extLst>
            </p:cNvPr>
            <p:cNvSpPr/>
            <p:nvPr/>
          </p:nvSpPr>
          <p:spPr>
            <a:xfrm>
              <a:off x="685799" y="1117600"/>
              <a:ext cx="7772400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BORDER_LEFT">
              <a:extLst>
                <a:ext uri="{FF2B5EF4-FFF2-40B4-BE49-F238E27FC236}">
                  <a16:creationId xmlns:a16="http://schemas.microsoft.com/office/drawing/2014/main" id="{2A0EBF4D-7A39-4FD0-BEE2-E4E56DCC716F}"/>
                </a:ext>
              </a:extLst>
            </p:cNvPr>
            <p:cNvSpPr/>
            <p:nvPr/>
          </p:nvSpPr>
          <p:spPr>
            <a:xfrm>
              <a:off x="685799" y="1117600"/>
              <a:ext cx="25400" cy="4699681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FADER_BOTTOM">
              <a:extLst>
                <a:ext uri="{FF2B5EF4-FFF2-40B4-BE49-F238E27FC236}">
                  <a16:creationId xmlns:a16="http://schemas.microsoft.com/office/drawing/2014/main" id="{C65E57E1-500B-431E-B2F0-635768BB07F7}"/>
                </a:ext>
              </a:extLst>
            </p:cNvPr>
            <p:cNvSpPr/>
            <p:nvPr/>
          </p:nvSpPr>
          <p:spPr>
            <a:xfrm>
              <a:off x="685799" y="5410881"/>
              <a:ext cx="7772400" cy="4064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" name="FADER_RIGHT">
              <a:extLst>
                <a:ext uri="{FF2B5EF4-FFF2-40B4-BE49-F238E27FC236}">
                  <a16:creationId xmlns:a16="http://schemas.microsoft.com/office/drawing/2014/main" id="{3FD44BC4-7689-4DE1-AAF1-9323FB7EC4B5}"/>
                </a:ext>
              </a:extLst>
            </p:cNvPr>
            <p:cNvSpPr/>
            <p:nvPr/>
          </p:nvSpPr>
          <p:spPr>
            <a:xfrm>
              <a:off x="8077199" y="1117600"/>
              <a:ext cx="381000" cy="4699681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10" name="Line 316">
            <a:extLst>
              <a:ext uri="{FF2B5EF4-FFF2-40B4-BE49-F238E27FC236}">
                <a16:creationId xmlns:a16="http://schemas.microsoft.com/office/drawing/2014/main" id="{2970A745-0D0E-41C7-AF84-955650F90643}"/>
              </a:ext>
            </a:extLst>
          </p:cNvPr>
          <p:cNvSpPr>
            <a:spLocks noChangeShapeType="1"/>
          </p:cNvSpPr>
          <p:nvPr/>
        </p:nvSpPr>
        <p:spPr bwMode="auto">
          <a:xfrm rot="5400000" flipH="1">
            <a:off x="3418598" y="3795498"/>
            <a:ext cx="1002818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Line 314">
            <a:extLst>
              <a:ext uri="{FF2B5EF4-FFF2-40B4-BE49-F238E27FC236}">
                <a16:creationId xmlns:a16="http://schemas.microsoft.com/office/drawing/2014/main" id="{7970EBE4-29F3-4103-A29B-BE4CCC96B88F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7096579" y="3458991"/>
            <a:ext cx="1" cy="137157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Rounded Rectangle 143">
            <a:extLst>
              <a:ext uri="{FF2B5EF4-FFF2-40B4-BE49-F238E27FC236}">
                <a16:creationId xmlns:a16="http://schemas.microsoft.com/office/drawing/2014/main" id="{BD9DD003-7322-481A-B2F3-0BC6847F3471}"/>
              </a:ext>
            </a:extLst>
          </p:cNvPr>
          <p:cNvSpPr/>
          <p:nvPr/>
        </p:nvSpPr>
        <p:spPr>
          <a:xfrm>
            <a:off x="6856964" y="3630054"/>
            <a:ext cx="1724025" cy="67396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lvl="0"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Notes taken during meeting preserved in conversation history</a:t>
            </a:r>
          </a:p>
        </p:txBody>
      </p:sp>
      <p:sp>
        <p:nvSpPr>
          <p:cNvPr id="28" name="Rounded Rectangle 143">
            <a:extLst>
              <a:ext uri="{FF2B5EF4-FFF2-40B4-BE49-F238E27FC236}">
                <a16:creationId xmlns:a16="http://schemas.microsoft.com/office/drawing/2014/main" id="{9ECB60B2-D301-49BD-841F-D742E4DEE2C8}"/>
              </a:ext>
            </a:extLst>
          </p:cNvPr>
          <p:cNvSpPr/>
          <p:nvPr/>
        </p:nvSpPr>
        <p:spPr>
          <a:xfrm>
            <a:off x="2351012" y="3962953"/>
            <a:ext cx="1724025" cy="673967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lvl="0" algn="ctr" defTabSz="914400">
              <a:defRPr/>
            </a:pPr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Meeting icon in conversation history</a:t>
            </a:r>
          </a:p>
        </p:txBody>
      </p:sp>
    </p:spTree>
    <p:extLst>
      <p:ext uri="{BB962C8B-B14F-4D97-AF65-F5344CB8AC3E}">
        <p14:creationId xmlns:p14="http://schemas.microsoft.com/office/powerpoint/2010/main" val="4120482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3C5454D-AD76-4698-B6CC-95F0055B9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486" y="1073046"/>
            <a:ext cx="7467600" cy="448825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4E88EE-E996-49AB-99BE-880015ECE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C5A9850-2B78-4EC5-BA96-AFD1A9AFA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While Meeting</a:t>
            </a:r>
          </a:p>
        </p:txBody>
      </p:sp>
      <p:grpSp>
        <p:nvGrpSpPr>
          <p:cNvPr id="18" name="BORDERS_AND_FADERS">
            <a:extLst>
              <a:ext uri="{FF2B5EF4-FFF2-40B4-BE49-F238E27FC236}">
                <a16:creationId xmlns:a16="http://schemas.microsoft.com/office/drawing/2014/main" id="{81CB0871-E7B7-43FD-A40B-74AEA11626A2}"/>
              </a:ext>
            </a:extLst>
          </p:cNvPr>
          <p:cNvGrpSpPr/>
          <p:nvPr/>
        </p:nvGrpSpPr>
        <p:grpSpPr>
          <a:xfrm>
            <a:off x="1521086" y="1047646"/>
            <a:ext cx="7518400" cy="4539059"/>
            <a:chOff x="1041400" y="1193800"/>
            <a:chExt cx="7518400" cy="4539059"/>
          </a:xfrm>
        </p:grpSpPr>
        <p:sp>
          <p:nvSpPr>
            <p:cNvPr id="14" name="BORDER_TOP">
              <a:extLst>
                <a:ext uri="{FF2B5EF4-FFF2-40B4-BE49-F238E27FC236}">
                  <a16:creationId xmlns:a16="http://schemas.microsoft.com/office/drawing/2014/main" id="{700182B2-76F2-4563-BDA7-A09EF97DE300}"/>
                </a:ext>
              </a:extLst>
            </p:cNvPr>
            <p:cNvSpPr/>
            <p:nvPr/>
          </p:nvSpPr>
          <p:spPr>
            <a:xfrm>
              <a:off x="1041400" y="1193800"/>
              <a:ext cx="7518400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BORDER_LEFT">
              <a:extLst>
                <a:ext uri="{FF2B5EF4-FFF2-40B4-BE49-F238E27FC236}">
                  <a16:creationId xmlns:a16="http://schemas.microsoft.com/office/drawing/2014/main" id="{41F78BCE-3050-46D8-9995-EEB797A72854}"/>
                </a:ext>
              </a:extLst>
            </p:cNvPr>
            <p:cNvSpPr/>
            <p:nvPr/>
          </p:nvSpPr>
          <p:spPr>
            <a:xfrm>
              <a:off x="1041400" y="1193800"/>
              <a:ext cx="25400" cy="4539059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BORDER_BOTTOM">
              <a:extLst>
                <a:ext uri="{FF2B5EF4-FFF2-40B4-BE49-F238E27FC236}">
                  <a16:creationId xmlns:a16="http://schemas.microsoft.com/office/drawing/2014/main" id="{A37B6C72-9CA1-4D69-B3E1-4FAD25E522B8}"/>
                </a:ext>
              </a:extLst>
            </p:cNvPr>
            <p:cNvSpPr/>
            <p:nvPr/>
          </p:nvSpPr>
          <p:spPr>
            <a:xfrm>
              <a:off x="1041400" y="5682059"/>
              <a:ext cx="7518400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BORDER_RIGHT">
              <a:extLst>
                <a:ext uri="{FF2B5EF4-FFF2-40B4-BE49-F238E27FC236}">
                  <a16:creationId xmlns:a16="http://schemas.microsoft.com/office/drawing/2014/main" id="{E3228885-11A0-4FDC-8993-A2D67430E65B}"/>
                </a:ext>
              </a:extLst>
            </p:cNvPr>
            <p:cNvSpPr/>
            <p:nvPr/>
          </p:nvSpPr>
          <p:spPr>
            <a:xfrm>
              <a:off x="8534400" y="1193800"/>
              <a:ext cx="25400" cy="4539059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11" name="Line 316">
            <a:extLst>
              <a:ext uri="{FF2B5EF4-FFF2-40B4-BE49-F238E27FC236}">
                <a16:creationId xmlns:a16="http://schemas.microsoft.com/office/drawing/2014/main" id="{F88D236A-FAEA-4C45-8C96-740A15F6D7F1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1801566" y="1460045"/>
            <a:ext cx="0" cy="857432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Rounded Rectangle 142">
            <a:extLst>
              <a:ext uri="{FF2B5EF4-FFF2-40B4-BE49-F238E27FC236}">
                <a16:creationId xmlns:a16="http://schemas.microsoft.com/office/drawing/2014/main" id="{0DC7900F-D6B1-4458-AEC8-8A1F4BEBDF2F}"/>
              </a:ext>
            </a:extLst>
          </p:cNvPr>
          <p:cNvSpPr/>
          <p:nvPr/>
        </p:nvSpPr>
        <p:spPr>
          <a:xfrm>
            <a:off x="134910" y="1416293"/>
            <a:ext cx="1244183" cy="944934"/>
          </a:xfrm>
          <a:prstGeom prst="roundRect">
            <a:avLst>
              <a:gd name="adj" fmla="val 1309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Meeting window at the top of list area</a:t>
            </a:r>
          </a:p>
        </p:txBody>
      </p:sp>
      <p:sp>
        <p:nvSpPr>
          <p:cNvPr id="20" name="Line 316">
            <a:extLst>
              <a:ext uri="{FF2B5EF4-FFF2-40B4-BE49-F238E27FC236}">
                <a16:creationId xmlns:a16="http://schemas.microsoft.com/office/drawing/2014/main" id="{70699D0F-A77E-4C7D-AC71-9A7C5AB4765C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734560" y="4294819"/>
            <a:ext cx="4216" cy="1422399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4" name="Line 316">
            <a:extLst>
              <a:ext uri="{FF2B5EF4-FFF2-40B4-BE49-F238E27FC236}">
                <a16:creationId xmlns:a16="http://schemas.microsoft.com/office/drawing/2014/main" id="{B1C25ADA-3A98-4B4A-BC3F-3EC4D633B982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2591425" y="3102339"/>
            <a:ext cx="0" cy="2437150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5" name="Rounded Rectangle 142">
            <a:extLst>
              <a:ext uri="{FF2B5EF4-FFF2-40B4-BE49-F238E27FC236}">
                <a16:creationId xmlns:a16="http://schemas.microsoft.com/office/drawing/2014/main" id="{D154C6E3-31EF-4AE1-8606-0189F586F433}"/>
              </a:ext>
            </a:extLst>
          </p:cNvPr>
          <p:cNvSpPr/>
          <p:nvPr/>
        </p:nvSpPr>
        <p:spPr>
          <a:xfrm>
            <a:off x="134910" y="3783066"/>
            <a:ext cx="1244183" cy="1075694"/>
          </a:xfrm>
          <a:prstGeom prst="roundRect">
            <a:avLst>
              <a:gd name="adj" fmla="val 1100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Icon showing channel where meeting is taking place</a:t>
            </a:r>
          </a:p>
        </p:txBody>
      </p:sp>
      <p:sp>
        <p:nvSpPr>
          <p:cNvPr id="26" name="CODE_HIGHLIGHTER">
            <a:extLst>
              <a:ext uri="{FF2B5EF4-FFF2-40B4-BE49-F238E27FC236}">
                <a16:creationId xmlns:a16="http://schemas.microsoft.com/office/drawing/2014/main" id="{F1D28D00-5135-49F1-B87C-7796522CD76C}"/>
              </a:ext>
            </a:extLst>
          </p:cNvPr>
          <p:cNvSpPr/>
          <p:nvPr/>
        </p:nvSpPr>
        <p:spPr>
          <a:xfrm>
            <a:off x="3835400" y="4260120"/>
            <a:ext cx="361846" cy="296889"/>
          </a:xfrm>
          <a:prstGeom prst="roundRect">
            <a:avLst>
              <a:gd name="adj" fmla="val 37378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7" name="Line 316">
            <a:extLst>
              <a:ext uri="{FF2B5EF4-FFF2-40B4-BE49-F238E27FC236}">
                <a16:creationId xmlns:a16="http://schemas.microsoft.com/office/drawing/2014/main" id="{98CCC85A-7A93-4AC8-86A2-48DB31DC374F}"/>
              </a:ext>
            </a:extLst>
          </p:cNvPr>
          <p:cNvSpPr>
            <a:spLocks noChangeShapeType="1"/>
          </p:cNvSpPr>
          <p:nvPr/>
        </p:nvSpPr>
        <p:spPr bwMode="auto">
          <a:xfrm rot="5400000" flipH="1">
            <a:off x="3386561" y="3375367"/>
            <a:ext cx="3155266" cy="0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8" name="Rounded Rectangle 142">
            <a:extLst>
              <a:ext uri="{FF2B5EF4-FFF2-40B4-BE49-F238E27FC236}">
                <a16:creationId xmlns:a16="http://schemas.microsoft.com/office/drawing/2014/main" id="{B8B65C34-ADA2-4BAC-A908-F97B0B454A44}"/>
              </a:ext>
            </a:extLst>
          </p:cNvPr>
          <p:cNvSpPr/>
          <p:nvPr/>
        </p:nvSpPr>
        <p:spPr>
          <a:xfrm>
            <a:off x="4338355" y="4067879"/>
            <a:ext cx="1244183" cy="1075694"/>
          </a:xfrm>
          <a:prstGeom prst="roundRect">
            <a:avLst>
              <a:gd name="adj" fmla="val 1100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Working in another  channel during meeting</a:t>
            </a:r>
          </a:p>
        </p:txBody>
      </p:sp>
    </p:spTree>
    <p:extLst>
      <p:ext uri="{BB962C8B-B14F-4D97-AF65-F5344CB8AC3E}">
        <p14:creationId xmlns:p14="http://schemas.microsoft.com/office/powerpoint/2010/main" val="20378944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C8436C-683C-4C15-B48B-AB07E3D1D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C38781-53D6-40D9-A7F0-1BF198BBEC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1500" y="4876800"/>
            <a:ext cx="8001000" cy="609600"/>
          </a:xfrm>
        </p:spPr>
        <p:txBody>
          <a:bodyPr/>
          <a:lstStyle/>
          <a:p>
            <a:r>
              <a:rPr lang="en-US" dirty="0"/>
              <a:t>Initiating a Call in Teams</a:t>
            </a:r>
          </a:p>
        </p:txBody>
      </p:sp>
    </p:spTree>
    <p:extLst>
      <p:ext uri="{BB962C8B-B14F-4D97-AF65-F5344CB8AC3E}">
        <p14:creationId xmlns:p14="http://schemas.microsoft.com/office/powerpoint/2010/main" val="9220750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C8436C-683C-4C15-B48B-AB07E3D1D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C38781-53D6-40D9-A7F0-1BF198BBEC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1500" y="4876800"/>
            <a:ext cx="8001000" cy="609600"/>
          </a:xfrm>
        </p:spPr>
        <p:txBody>
          <a:bodyPr/>
          <a:lstStyle/>
          <a:p>
            <a:r>
              <a:rPr lang="en-US" dirty="0"/>
              <a:t>Meeting in Teams</a:t>
            </a:r>
          </a:p>
        </p:txBody>
      </p:sp>
    </p:spTree>
    <p:extLst>
      <p:ext uri="{BB962C8B-B14F-4D97-AF65-F5344CB8AC3E}">
        <p14:creationId xmlns:p14="http://schemas.microsoft.com/office/powerpoint/2010/main" val="36595329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C8436C-683C-4C15-B48B-AB07E3D1D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C38781-53D6-40D9-A7F0-1BF198BBEC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1500" y="4876800"/>
            <a:ext cx="8001000" cy="609600"/>
          </a:xfrm>
        </p:spPr>
        <p:txBody>
          <a:bodyPr/>
          <a:lstStyle/>
          <a:p>
            <a:r>
              <a:rPr lang="en-US" dirty="0"/>
              <a:t>Scheduling a Meeting in Teams</a:t>
            </a:r>
          </a:p>
        </p:txBody>
      </p:sp>
    </p:spTree>
    <p:extLst>
      <p:ext uri="{BB962C8B-B14F-4D97-AF65-F5344CB8AC3E}">
        <p14:creationId xmlns:p14="http://schemas.microsoft.com/office/powerpoint/2010/main" val="12972399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19A59C8-2840-414F-90CD-05A0BD0C9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Collaborate with Microsoft 365 Apps and Teams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04F0F9-2269-4B2B-BD34-5925889643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4B27F4-C17C-4BFF-90B7-4AABB994A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0079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985D159-D147-4456-A7A3-A5A94191A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8778" y="1267918"/>
            <a:ext cx="6677140" cy="4606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4E88EE-E996-49AB-99BE-880015ECE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C5A9850-2B78-4EC5-BA96-AFD1A9AFA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Co-author Documents in Teams</a:t>
            </a:r>
          </a:p>
        </p:txBody>
      </p:sp>
      <p:sp>
        <p:nvSpPr>
          <p:cNvPr id="16" name="Line 316">
            <a:extLst>
              <a:ext uri="{FF2B5EF4-FFF2-40B4-BE49-F238E27FC236}">
                <a16:creationId xmlns:a16="http://schemas.microsoft.com/office/drawing/2014/main" id="{73F5C519-72F4-46AD-8F8A-D7C038641DD5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2219198" y="2123766"/>
            <a:ext cx="0" cy="1586459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8" name="CODE_HIGHLIGHTER">
            <a:extLst>
              <a:ext uri="{FF2B5EF4-FFF2-40B4-BE49-F238E27FC236}">
                <a16:creationId xmlns:a16="http://schemas.microsoft.com/office/drawing/2014/main" id="{AC885F84-B73C-4EEF-B65A-D2CCF29626AE}"/>
              </a:ext>
            </a:extLst>
          </p:cNvPr>
          <p:cNvSpPr/>
          <p:nvPr/>
        </p:nvSpPr>
        <p:spPr>
          <a:xfrm>
            <a:off x="4495990" y="3724176"/>
            <a:ext cx="361846" cy="296889"/>
          </a:xfrm>
          <a:prstGeom prst="roundRect">
            <a:avLst>
              <a:gd name="adj" fmla="val 37378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9" name="CODE_HIGHLIGHTER">
            <a:extLst>
              <a:ext uri="{FF2B5EF4-FFF2-40B4-BE49-F238E27FC236}">
                <a16:creationId xmlns:a16="http://schemas.microsoft.com/office/drawing/2014/main" id="{AD93A87D-7F89-4967-A66A-2B6886F94B38}"/>
              </a:ext>
            </a:extLst>
          </p:cNvPr>
          <p:cNvSpPr/>
          <p:nvPr/>
        </p:nvSpPr>
        <p:spPr>
          <a:xfrm>
            <a:off x="3058646" y="2761058"/>
            <a:ext cx="361846" cy="296889"/>
          </a:xfrm>
          <a:prstGeom prst="roundRect">
            <a:avLst>
              <a:gd name="adj" fmla="val 37378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0" name="Line 316">
            <a:extLst>
              <a:ext uri="{FF2B5EF4-FFF2-40B4-BE49-F238E27FC236}">
                <a16:creationId xmlns:a16="http://schemas.microsoft.com/office/drawing/2014/main" id="{10494C44-D613-42E7-9296-1C52A42D1462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2981198" y="2329381"/>
            <a:ext cx="0" cy="2958059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ounded Rectangle 142">
            <a:extLst>
              <a:ext uri="{FF2B5EF4-FFF2-40B4-BE49-F238E27FC236}">
                <a16:creationId xmlns:a16="http://schemas.microsoft.com/office/drawing/2014/main" id="{58923A47-A60C-431B-9E2F-5B82DDFCAE0A}"/>
              </a:ext>
            </a:extLst>
          </p:cNvPr>
          <p:cNvSpPr/>
          <p:nvPr/>
        </p:nvSpPr>
        <p:spPr>
          <a:xfrm>
            <a:off x="318190" y="2786927"/>
            <a:ext cx="1244183" cy="1196633"/>
          </a:xfrm>
          <a:prstGeom prst="roundRect">
            <a:avLst>
              <a:gd name="adj" fmla="val 1100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Markers showing where other users are working</a:t>
            </a:r>
          </a:p>
        </p:txBody>
      </p:sp>
      <p:sp>
        <p:nvSpPr>
          <p:cNvPr id="23" name="Line 316">
            <a:extLst>
              <a:ext uri="{FF2B5EF4-FFF2-40B4-BE49-F238E27FC236}">
                <a16:creationId xmlns:a16="http://schemas.microsoft.com/office/drawing/2014/main" id="{810988F9-0D7E-4D10-A19E-F0D59927455E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4490264" y="1946930"/>
            <a:ext cx="438299" cy="0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4" name="Line 316">
            <a:extLst>
              <a:ext uri="{FF2B5EF4-FFF2-40B4-BE49-F238E27FC236}">
                <a16:creationId xmlns:a16="http://schemas.microsoft.com/office/drawing/2014/main" id="{0A3DA874-E1FF-4084-A79E-4B810299F457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4687632" y="1946930"/>
            <a:ext cx="438299" cy="0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2" name="Rounded Rectangle 142">
            <a:extLst>
              <a:ext uri="{FF2B5EF4-FFF2-40B4-BE49-F238E27FC236}">
                <a16:creationId xmlns:a16="http://schemas.microsoft.com/office/drawing/2014/main" id="{E973F7FE-6755-4CCB-AA18-52FA35A958D3}"/>
              </a:ext>
            </a:extLst>
          </p:cNvPr>
          <p:cNvSpPr/>
          <p:nvPr/>
        </p:nvSpPr>
        <p:spPr>
          <a:xfrm>
            <a:off x="3734125" y="2075931"/>
            <a:ext cx="2160755" cy="501492"/>
          </a:xfrm>
          <a:prstGeom prst="roundRect">
            <a:avLst>
              <a:gd name="adj" fmla="val 1100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Other users currently working in the document</a:t>
            </a:r>
          </a:p>
        </p:txBody>
      </p:sp>
      <p:sp>
        <p:nvSpPr>
          <p:cNvPr id="25" name="Line 316">
            <a:extLst>
              <a:ext uri="{FF2B5EF4-FFF2-40B4-BE49-F238E27FC236}">
                <a16:creationId xmlns:a16="http://schemas.microsoft.com/office/drawing/2014/main" id="{5A4801C0-F944-4051-AA42-A4389918B8E8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7332146" y="3550596"/>
            <a:ext cx="438299" cy="0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1" name="Rounded Rectangle 142">
            <a:extLst>
              <a:ext uri="{FF2B5EF4-FFF2-40B4-BE49-F238E27FC236}">
                <a16:creationId xmlns:a16="http://schemas.microsoft.com/office/drawing/2014/main" id="{8779728B-79BC-475E-9ABF-D2B31ED8F670}"/>
              </a:ext>
            </a:extLst>
          </p:cNvPr>
          <p:cNvSpPr/>
          <p:nvPr/>
        </p:nvSpPr>
        <p:spPr>
          <a:xfrm>
            <a:off x="6255895" y="3724176"/>
            <a:ext cx="1715184" cy="651472"/>
          </a:xfrm>
          <a:prstGeom prst="roundRect">
            <a:avLst>
              <a:gd name="adj" fmla="val 19061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Live communication through chat or calls</a:t>
            </a:r>
          </a:p>
        </p:txBody>
      </p:sp>
      <p:grpSp>
        <p:nvGrpSpPr>
          <p:cNvPr id="29" name="BORDERS_AND_FADERS">
            <a:extLst>
              <a:ext uri="{FF2B5EF4-FFF2-40B4-BE49-F238E27FC236}">
                <a16:creationId xmlns:a16="http://schemas.microsoft.com/office/drawing/2014/main" id="{00CBC2C2-1BD4-4510-AA46-ECC14D11AC43}"/>
              </a:ext>
            </a:extLst>
          </p:cNvPr>
          <p:cNvGrpSpPr/>
          <p:nvPr/>
        </p:nvGrpSpPr>
        <p:grpSpPr>
          <a:xfrm>
            <a:off x="1673378" y="1242518"/>
            <a:ext cx="6727940" cy="4657215"/>
            <a:chOff x="1673378" y="1242518"/>
            <a:chExt cx="6727940" cy="4657215"/>
          </a:xfrm>
        </p:grpSpPr>
        <p:sp>
          <p:nvSpPr>
            <p:cNvPr id="3" name="BORDER_TOP">
              <a:extLst>
                <a:ext uri="{FF2B5EF4-FFF2-40B4-BE49-F238E27FC236}">
                  <a16:creationId xmlns:a16="http://schemas.microsoft.com/office/drawing/2014/main" id="{2D671BB2-A852-44A8-85AA-763590E70EF9}"/>
                </a:ext>
              </a:extLst>
            </p:cNvPr>
            <p:cNvSpPr/>
            <p:nvPr/>
          </p:nvSpPr>
          <p:spPr>
            <a:xfrm>
              <a:off x="1673378" y="1242518"/>
              <a:ext cx="6727940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BORDER_LEFT">
              <a:extLst>
                <a:ext uri="{FF2B5EF4-FFF2-40B4-BE49-F238E27FC236}">
                  <a16:creationId xmlns:a16="http://schemas.microsoft.com/office/drawing/2014/main" id="{7AF0EA27-5AC4-4A0F-9D16-462BCB2E462D}"/>
                </a:ext>
              </a:extLst>
            </p:cNvPr>
            <p:cNvSpPr/>
            <p:nvPr/>
          </p:nvSpPr>
          <p:spPr>
            <a:xfrm>
              <a:off x="1673378" y="1242518"/>
              <a:ext cx="25400" cy="4657215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BORDER_BOTTOM">
              <a:extLst>
                <a:ext uri="{FF2B5EF4-FFF2-40B4-BE49-F238E27FC236}">
                  <a16:creationId xmlns:a16="http://schemas.microsoft.com/office/drawing/2014/main" id="{D2867915-DE08-45EA-BF82-AEA823F9E410}"/>
                </a:ext>
              </a:extLst>
            </p:cNvPr>
            <p:cNvSpPr/>
            <p:nvPr/>
          </p:nvSpPr>
          <p:spPr>
            <a:xfrm>
              <a:off x="1673378" y="5848933"/>
              <a:ext cx="6727940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BORDER_RIGHT">
              <a:extLst>
                <a:ext uri="{FF2B5EF4-FFF2-40B4-BE49-F238E27FC236}">
                  <a16:creationId xmlns:a16="http://schemas.microsoft.com/office/drawing/2014/main" id="{AAF3A745-5DD3-4BDE-BB53-473E5622224C}"/>
                </a:ext>
              </a:extLst>
            </p:cNvPr>
            <p:cNvSpPr/>
            <p:nvPr/>
          </p:nvSpPr>
          <p:spPr>
            <a:xfrm>
              <a:off x="8375918" y="1242518"/>
              <a:ext cx="25400" cy="4657215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28829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8BC992AA-1C59-481D-8C95-4040F43E1147}"/>
              </a:ext>
            </a:extLst>
          </p:cNvPr>
          <p:cNvGrpSpPr/>
          <p:nvPr/>
        </p:nvGrpSpPr>
        <p:grpSpPr>
          <a:xfrm>
            <a:off x="534194" y="2907676"/>
            <a:ext cx="2674628" cy="1744115"/>
            <a:chOff x="-767710" y="2579626"/>
            <a:chExt cx="2674628" cy="1744115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73181763-5199-48F7-9073-BC5290279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42310" y="2605026"/>
              <a:ext cx="2623828" cy="1688552"/>
            </a:xfrm>
            <a:prstGeom prst="rect">
              <a:avLst/>
            </a:prstGeom>
          </p:spPr>
        </p:pic>
        <p:sp>
          <p:nvSpPr>
            <p:cNvPr id="56" name="BORDER_TOP">
              <a:extLst>
                <a:ext uri="{FF2B5EF4-FFF2-40B4-BE49-F238E27FC236}">
                  <a16:creationId xmlns:a16="http://schemas.microsoft.com/office/drawing/2014/main" id="{B6DA0F9F-4CF9-49DD-9BEA-95FCB5C2B27B}"/>
                </a:ext>
              </a:extLst>
            </p:cNvPr>
            <p:cNvSpPr/>
            <p:nvPr/>
          </p:nvSpPr>
          <p:spPr>
            <a:xfrm>
              <a:off x="-767710" y="2579626"/>
              <a:ext cx="2674628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7" name="BORDER_LEFT">
              <a:extLst>
                <a:ext uri="{FF2B5EF4-FFF2-40B4-BE49-F238E27FC236}">
                  <a16:creationId xmlns:a16="http://schemas.microsoft.com/office/drawing/2014/main" id="{D26C1C74-349B-4BB7-AF2D-F125A167EFED}"/>
                </a:ext>
              </a:extLst>
            </p:cNvPr>
            <p:cNvSpPr/>
            <p:nvPr/>
          </p:nvSpPr>
          <p:spPr>
            <a:xfrm>
              <a:off x="-767710" y="2579626"/>
              <a:ext cx="25400" cy="1739352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8" name="FADER_BOTTOM">
              <a:extLst>
                <a:ext uri="{FF2B5EF4-FFF2-40B4-BE49-F238E27FC236}">
                  <a16:creationId xmlns:a16="http://schemas.microsoft.com/office/drawing/2014/main" id="{D09B742B-5405-4B80-B741-6F4D1A06BF51}"/>
                </a:ext>
              </a:extLst>
            </p:cNvPr>
            <p:cNvSpPr/>
            <p:nvPr/>
          </p:nvSpPr>
          <p:spPr>
            <a:xfrm>
              <a:off x="-767710" y="3917341"/>
              <a:ext cx="2674628" cy="4064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9" name="FADER_RIGHT">
              <a:extLst>
                <a:ext uri="{FF2B5EF4-FFF2-40B4-BE49-F238E27FC236}">
                  <a16:creationId xmlns:a16="http://schemas.microsoft.com/office/drawing/2014/main" id="{A478ADF6-D2E4-4DB5-9B7F-008F309104C6}"/>
                </a:ext>
              </a:extLst>
            </p:cNvPr>
            <p:cNvSpPr/>
            <p:nvPr/>
          </p:nvSpPr>
          <p:spPr>
            <a:xfrm>
              <a:off x="1525918" y="2579626"/>
              <a:ext cx="381000" cy="1739352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70" name="Rectangle 69">
            <a:extLst>
              <a:ext uri="{FF2B5EF4-FFF2-40B4-BE49-F238E27FC236}">
                <a16:creationId xmlns:a16="http://schemas.microsoft.com/office/drawing/2014/main" id="{A9953CB1-2E39-4DBA-BF00-3D2E8DA8630B}"/>
              </a:ext>
            </a:extLst>
          </p:cNvPr>
          <p:cNvSpPr/>
          <p:nvPr/>
        </p:nvSpPr>
        <p:spPr>
          <a:xfrm>
            <a:off x="2386102" y="3263177"/>
            <a:ext cx="147551" cy="175349"/>
          </a:xfrm>
          <a:prstGeom prst="rect">
            <a:avLst/>
          </a:prstGeom>
          <a:solidFill>
            <a:schemeClr val="bg1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DE42A8-3B4D-48AC-8DB6-5A66CC971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B579DC3-9CCE-47A1-88C1-9EB4F3BCC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Integration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A58820E-AB33-405E-9F53-5F8933E89951}"/>
              </a:ext>
            </a:extLst>
          </p:cNvPr>
          <p:cNvGrpSpPr/>
          <p:nvPr/>
        </p:nvGrpSpPr>
        <p:grpSpPr>
          <a:xfrm>
            <a:off x="3093749" y="2635921"/>
            <a:ext cx="5867674" cy="3070013"/>
            <a:chOff x="1955800" y="2904062"/>
            <a:chExt cx="6744998" cy="352903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600670D-A5CB-4F78-8083-9A1F53671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81200" y="2929462"/>
              <a:ext cx="6694198" cy="3478236"/>
            </a:xfrm>
            <a:prstGeom prst="rect">
              <a:avLst/>
            </a:prstGeom>
          </p:spPr>
        </p:pic>
        <p:sp>
          <p:nvSpPr>
            <p:cNvPr id="25" name="BORDER_TOP">
              <a:extLst>
                <a:ext uri="{FF2B5EF4-FFF2-40B4-BE49-F238E27FC236}">
                  <a16:creationId xmlns:a16="http://schemas.microsoft.com/office/drawing/2014/main" id="{6840DB1B-9A69-4C9A-95AF-F520672CBE05}"/>
                </a:ext>
              </a:extLst>
            </p:cNvPr>
            <p:cNvSpPr/>
            <p:nvPr/>
          </p:nvSpPr>
          <p:spPr>
            <a:xfrm>
              <a:off x="1955800" y="2904062"/>
              <a:ext cx="6744998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BORDER_LEFT">
              <a:extLst>
                <a:ext uri="{FF2B5EF4-FFF2-40B4-BE49-F238E27FC236}">
                  <a16:creationId xmlns:a16="http://schemas.microsoft.com/office/drawing/2014/main" id="{3542B9CF-1816-439A-85C9-5A8B5E084EBA}"/>
                </a:ext>
              </a:extLst>
            </p:cNvPr>
            <p:cNvSpPr/>
            <p:nvPr/>
          </p:nvSpPr>
          <p:spPr>
            <a:xfrm>
              <a:off x="1955800" y="2904062"/>
              <a:ext cx="25400" cy="3529036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BORDER_BOTTOM">
              <a:extLst>
                <a:ext uri="{FF2B5EF4-FFF2-40B4-BE49-F238E27FC236}">
                  <a16:creationId xmlns:a16="http://schemas.microsoft.com/office/drawing/2014/main" id="{FE33281B-1301-4440-BFF4-22B06AFED86A}"/>
                </a:ext>
              </a:extLst>
            </p:cNvPr>
            <p:cNvSpPr/>
            <p:nvPr/>
          </p:nvSpPr>
          <p:spPr>
            <a:xfrm>
              <a:off x="1955800" y="6382298"/>
              <a:ext cx="6744998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BORDER_RIGHT">
              <a:extLst>
                <a:ext uri="{FF2B5EF4-FFF2-40B4-BE49-F238E27FC236}">
                  <a16:creationId xmlns:a16="http://schemas.microsoft.com/office/drawing/2014/main" id="{78117E75-91CD-490C-A60C-A2EFDCAD62D5}"/>
                </a:ext>
              </a:extLst>
            </p:cNvPr>
            <p:cNvSpPr/>
            <p:nvPr/>
          </p:nvSpPr>
          <p:spPr>
            <a:xfrm>
              <a:off x="8675398" y="2904062"/>
              <a:ext cx="25400" cy="3529036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19" name="CODE_HIGHLIGHTER">
            <a:extLst>
              <a:ext uri="{FF2B5EF4-FFF2-40B4-BE49-F238E27FC236}">
                <a16:creationId xmlns:a16="http://schemas.microsoft.com/office/drawing/2014/main" id="{FD621662-0384-46CD-951D-879D34D1F0FB}"/>
              </a:ext>
            </a:extLst>
          </p:cNvPr>
          <p:cNvSpPr/>
          <p:nvPr/>
        </p:nvSpPr>
        <p:spPr>
          <a:xfrm>
            <a:off x="5737931" y="2997812"/>
            <a:ext cx="304800" cy="183583"/>
          </a:xfrm>
          <a:prstGeom prst="roundRect">
            <a:avLst>
              <a:gd name="adj" fmla="val 37378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40" name="Rounded Rectangle 142">
            <a:extLst>
              <a:ext uri="{FF2B5EF4-FFF2-40B4-BE49-F238E27FC236}">
                <a16:creationId xmlns:a16="http://schemas.microsoft.com/office/drawing/2014/main" id="{46D04210-32D1-4C26-AABD-6CEBB379B725}"/>
              </a:ext>
            </a:extLst>
          </p:cNvPr>
          <p:cNvSpPr/>
          <p:nvPr/>
        </p:nvSpPr>
        <p:spPr>
          <a:xfrm>
            <a:off x="4664952" y="2552700"/>
            <a:ext cx="2847222" cy="320151"/>
          </a:xfrm>
          <a:prstGeom prst="roundRect">
            <a:avLst>
              <a:gd name="adj" fmla="val 1100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Message appears under the Posts tab</a:t>
            </a:r>
          </a:p>
        </p:txBody>
      </p:sp>
      <p:sp>
        <p:nvSpPr>
          <p:cNvPr id="52" name="Line 316">
            <a:extLst>
              <a:ext uri="{FF2B5EF4-FFF2-40B4-BE49-F238E27FC236}">
                <a16:creationId xmlns:a16="http://schemas.microsoft.com/office/drawing/2014/main" id="{7790F5D0-A67E-4C42-BC80-A1EE5943483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7112771" y="3968268"/>
            <a:ext cx="0" cy="1654307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3" name="Line 316">
            <a:extLst>
              <a:ext uri="{FF2B5EF4-FFF2-40B4-BE49-F238E27FC236}">
                <a16:creationId xmlns:a16="http://schemas.microsoft.com/office/drawing/2014/main" id="{B5146E9D-1B46-4F66-BA8C-CF8D4447FD50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7243740" y="3346774"/>
            <a:ext cx="0" cy="1392369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0" name="Rounded Rectangle 142">
            <a:extLst>
              <a:ext uri="{FF2B5EF4-FFF2-40B4-BE49-F238E27FC236}">
                <a16:creationId xmlns:a16="http://schemas.microsoft.com/office/drawing/2014/main" id="{28BC38E3-B263-4820-B97B-15D3A4230A54}"/>
              </a:ext>
            </a:extLst>
          </p:cNvPr>
          <p:cNvSpPr/>
          <p:nvPr/>
        </p:nvSpPr>
        <p:spPr>
          <a:xfrm>
            <a:off x="7833043" y="4466739"/>
            <a:ext cx="1225206" cy="789340"/>
          </a:xfrm>
          <a:prstGeom prst="roundRect">
            <a:avLst>
              <a:gd name="adj" fmla="val 6785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Open message in email app</a:t>
            </a:r>
          </a:p>
        </p:txBody>
      </p:sp>
      <p:sp>
        <p:nvSpPr>
          <p:cNvPr id="51" name="Rounded Rectangle 142">
            <a:extLst>
              <a:ext uri="{FF2B5EF4-FFF2-40B4-BE49-F238E27FC236}">
                <a16:creationId xmlns:a16="http://schemas.microsoft.com/office/drawing/2014/main" id="{325453E1-C756-4442-A00B-0927F74D8503}"/>
              </a:ext>
            </a:extLst>
          </p:cNvPr>
          <p:cNvSpPr/>
          <p:nvPr/>
        </p:nvSpPr>
        <p:spPr>
          <a:xfrm>
            <a:off x="7833043" y="3791163"/>
            <a:ext cx="1225206" cy="474689"/>
          </a:xfrm>
          <a:prstGeom prst="roundRect">
            <a:avLst>
              <a:gd name="adj" fmla="val 1079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Sender information</a:t>
            </a:r>
          </a:p>
        </p:txBody>
      </p:sp>
      <p:sp>
        <p:nvSpPr>
          <p:cNvPr id="60" name="Arc 59">
            <a:extLst>
              <a:ext uri="{FF2B5EF4-FFF2-40B4-BE49-F238E27FC236}">
                <a16:creationId xmlns:a16="http://schemas.microsoft.com/office/drawing/2014/main" id="{2E623DBE-6D6B-43CE-9604-156D72D0D59A}"/>
              </a:ext>
            </a:extLst>
          </p:cNvPr>
          <p:cNvSpPr/>
          <p:nvPr/>
        </p:nvSpPr>
        <p:spPr>
          <a:xfrm rot="21167068" flipH="1">
            <a:off x="930720" y="2678818"/>
            <a:ext cx="3119625" cy="1934259"/>
          </a:xfrm>
          <a:prstGeom prst="arc">
            <a:avLst>
              <a:gd name="adj1" fmla="val 4232602"/>
              <a:gd name="adj2" fmla="val 9943288"/>
            </a:avLst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1" name="Rounded Rectangle 142">
            <a:extLst>
              <a:ext uri="{FF2B5EF4-FFF2-40B4-BE49-F238E27FC236}">
                <a16:creationId xmlns:a16="http://schemas.microsoft.com/office/drawing/2014/main" id="{179F18E2-4483-4E56-88AA-EF20BA79492C}"/>
              </a:ext>
            </a:extLst>
          </p:cNvPr>
          <p:cNvSpPr/>
          <p:nvPr/>
        </p:nvSpPr>
        <p:spPr>
          <a:xfrm>
            <a:off x="697707" y="4462098"/>
            <a:ext cx="1780731" cy="287311"/>
          </a:xfrm>
          <a:prstGeom prst="roundRect">
            <a:avLst>
              <a:gd name="adj" fmla="val 1100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Send email to channel</a:t>
            </a:r>
          </a:p>
        </p:txBody>
      </p:sp>
      <p:sp>
        <p:nvSpPr>
          <p:cNvPr id="69" name="Arc 68">
            <a:extLst>
              <a:ext uri="{FF2B5EF4-FFF2-40B4-BE49-F238E27FC236}">
                <a16:creationId xmlns:a16="http://schemas.microsoft.com/office/drawing/2014/main" id="{1500B2A5-0621-4806-BC5F-FC003C9F39FB}"/>
              </a:ext>
            </a:extLst>
          </p:cNvPr>
          <p:cNvSpPr/>
          <p:nvPr/>
        </p:nvSpPr>
        <p:spPr>
          <a:xfrm>
            <a:off x="1955671" y="1758572"/>
            <a:ext cx="932347" cy="1592279"/>
          </a:xfrm>
          <a:prstGeom prst="arc">
            <a:avLst>
              <a:gd name="adj1" fmla="val 20179288"/>
              <a:gd name="adj2" fmla="val 5358326"/>
            </a:avLst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r>
              <a:rPr lang="en-US" sz="1100" b="1" kern="0" dirty="0">
                <a:solidFill>
                  <a:srgbClr val="FF0000"/>
                </a:solidFill>
                <a:latin typeface="Arial"/>
              </a:rPr>
              <a:t>                                                          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3E0F7CD-B641-455D-8E24-F5D7CEFC7E60}"/>
              </a:ext>
            </a:extLst>
          </p:cNvPr>
          <p:cNvGrpSpPr/>
          <p:nvPr/>
        </p:nvGrpSpPr>
        <p:grpSpPr>
          <a:xfrm>
            <a:off x="166605" y="1313434"/>
            <a:ext cx="3159812" cy="1201644"/>
            <a:chOff x="142189" y="1118084"/>
            <a:chExt cx="3159812" cy="1201644"/>
          </a:xfrm>
        </p:grpSpPr>
        <p:grpSp>
          <p:nvGrpSpPr>
            <p:cNvPr id="24" name="BORDERS_AND_FADERS">
              <a:extLst>
                <a:ext uri="{FF2B5EF4-FFF2-40B4-BE49-F238E27FC236}">
                  <a16:creationId xmlns:a16="http://schemas.microsoft.com/office/drawing/2014/main" id="{F4741A3E-FFBC-4994-BC82-93F4509F742C}"/>
                </a:ext>
              </a:extLst>
            </p:cNvPr>
            <p:cNvGrpSpPr/>
            <p:nvPr/>
          </p:nvGrpSpPr>
          <p:grpSpPr>
            <a:xfrm>
              <a:off x="142189" y="1118084"/>
              <a:ext cx="3159812" cy="1201644"/>
              <a:chOff x="370789" y="1185540"/>
              <a:chExt cx="3159812" cy="1185395"/>
            </a:xfrm>
          </p:grpSpPr>
          <p:sp>
            <p:nvSpPr>
              <p:cNvPr id="22" name="BORDER_BOTTOM">
                <a:extLst>
                  <a:ext uri="{FF2B5EF4-FFF2-40B4-BE49-F238E27FC236}">
                    <a16:creationId xmlns:a16="http://schemas.microsoft.com/office/drawing/2014/main" id="{4AF453D0-6947-4257-97E7-9A17BF34D3AE}"/>
                  </a:ext>
                </a:extLst>
              </p:cNvPr>
              <p:cNvSpPr/>
              <p:nvPr/>
            </p:nvSpPr>
            <p:spPr>
              <a:xfrm>
                <a:off x="370789" y="2320135"/>
                <a:ext cx="3159812" cy="50800"/>
              </a:xfrm>
              <a:prstGeom prst="rect">
                <a:avLst/>
              </a:prstGeom>
              <a:solidFill>
                <a:srgbClr val="000000"/>
              </a:soli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BORDER_TOP">
                <a:extLst>
                  <a:ext uri="{FF2B5EF4-FFF2-40B4-BE49-F238E27FC236}">
                    <a16:creationId xmlns:a16="http://schemas.microsoft.com/office/drawing/2014/main" id="{F83D6D3A-9668-4648-87B8-D148A25879E3}"/>
                  </a:ext>
                </a:extLst>
              </p:cNvPr>
              <p:cNvSpPr/>
              <p:nvPr/>
            </p:nvSpPr>
            <p:spPr>
              <a:xfrm>
                <a:off x="370789" y="1185540"/>
                <a:ext cx="3159812" cy="25400"/>
              </a:xfrm>
              <a:prstGeom prst="rect">
                <a:avLst/>
              </a:prstGeom>
              <a:solidFill>
                <a:srgbClr val="000000"/>
              </a:soli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BORDER_LEFT">
                <a:extLst>
                  <a:ext uri="{FF2B5EF4-FFF2-40B4-BE49-F238E27FC236}">
                    <a16:creationId xmlns:a16="http://schemas.microsoft.com/office/drawing/2014/main" id="{132F6B7E-4A99-4149-A446-A2628A9EA2F1}"/>
                  </a:ext>
                </a:extLst>
              </p:cNvPr>
              <p:cNvSpPr/>
              <p:nvPr/>
            </p:nvSpPr>
            <p:spPr>
              <a:xfrm>
                <a:off x="370789" y="1185540"/>
                <a:ext cx="25400" cy="1185395"/>
              </a:xfrm>
              <a:prstGeom prst="rect">
                <a:avLst/>
              </a:prstGeom>
              <a:solidFill>
                <a:srgbClr val="000000"/>
              </a:soli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BORDER_RIGHT">
                <a:extLst>
                  <a:ext uri="{FF2B5EF4-FFF2-40B4-BE49-F238E27FC236}">
                    <a16:creationId xmlns:a16="http://schemas.microsoft.com/office/drawing/2014/main" id="{866F0CFE-34AE-495E-AF4E-45EDAF36CD89}"/>
                  </a:ext>
                </a:extLst>
              </p:cNvPr>
              <p:cNvSpPr/>
              <p:nvPr/>
            </p:nvSpPr>
            <p:spPr>
              <a:xfrm>
                <a:off x="3505201" y="1185540"/>
                <a:ext cx="25400" cy="1185395"/>
              </a:xfrm>
              <a:prstGeom prst="rect">
                <a:avLst/>
              </a:prstGeom>
              <a:solidFill>
                <a:srgbClr val="000000"/>
              </a:solidFill>
              <a:ln w="2857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28575" cap="flat" cmpd="sng" algn="ctr">
                    <a:solidFill>
                      <a:srgbClr val="FF0000"/>
                    </a:solidFill>
                    <a:prstDash val="solid"/>
                  </a14:hiddenLine>
                </a:ext>
              </a:ex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3C8677D-1164-4E8C-AD21-0DF84E9D1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7589" y="1147232"/>
              <a:ext cx="3109012" cy="1134595"/>
            </a:xfrm>
            <a:prstGeom prst="rect">
              <a:avLst/>
            </a:prstGeom>
          </p:spPr>
        </p:pic>
      </p:grpSp>
      <p:sp>
        <p:nvSpPr>
          <p:cNvPr id="71" name="Rounded Rectangle 142">
            <a:extLst>
              <a:ext uri="{FF2B5EF4-FFF2-40B4-BE49-F238E27FC236}">
                <a16:creationId xmlns:a16="http://schemas.microsoft.com/office/drawing/2014/main" id="{1981FBD3-E1F3-49A3-8C6C-7B48063FA324}"/>
              </a:ext>
            </a:extLst>
          </p:cNvPr>
          <p:cNvSpPr/>
          <p:nvPr/>
        </p:nvSpPr>
        <p:spPr>
          <a:xfrm>
            <a:off x="325406" y="2658049"/>
            <a:ext cx="1387083" cy="287311"/>
          </a:xfrm>
          <a:prstGeom prst="roundRect">
            <a:avLst>
              <a:gd name="adj" fmla="val 1100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Compose email</a:t>
            </a:r>
          </a:p>
        </p:txBody>
      </p:sp>
      <p:sp>
        <p:nvSpPr>
          <p:cNvPr id="38" name="Rounded Rectangle 142">
            <a:extLst>
              <a:ext uri="{FF2B5EF4-FFF2-40B4-BE49-F238E27FC236}">
                <a16:creationId xmlns:a16="http://schemas.microsoft.com/office/drawing/2014/main" id="{B6692666-2756-4F7A-9284-DDBA9FF3A185}"/>
              </a:ext>
            </a:extLst>
          </p:cNvPr>
          <p:cNvSpPr/>
          <p:nvPr/>
        </p:nvSpPr>
        <p:spPr>
          <a:xfrm>
            <a:off x="66593" y="1066508"/>
            <a:ext cx="2027420" cy="287311"/>
          </a:xfrm>
          <a:prstGeom prst="roundRect">
            <a:avLst>
              <a:gd name="adj" fmla="val 1100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Get channel email address</a:t>
            </a:r>
          </a:p>
        </p:txBody>
      </p:sp>
    </p:spTree>
    <p:extLst>
      <p:ext uri="{BB962C8B-B14F-4D97-AF65-F5344CB8AC3E}">
        <p14:creationId xmlns:p14="http://schemas.microsoft.com/office/powerpoint/2010/main" val="9574358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53C6A8-5C13-4915-A440-C6D80FDA2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2F23818-0567-409D-8718-5F9215586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F9BACE-B331-48E4-A33F-0FA1F46A8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079" y="1586244"/>
            <a:ext cx="7883768" cy="4646723"/>
          </a:xfrm>
          <a:prstGeom prst="rect">
            <a:avLst/>
          </a:prstGeom>
        </p:spPr>
      </p:pic>
      <p:grpSp>
        <p:nvGrpSpPr>
          <p:cNvPr id="10" name="BORDERS_AND_FADERS">
            <a:extLst>
              <a:ext uri="{FF2B5EF4-FFF2-40B4-BE49-F238E27FC236}">
                <a16:creationId xmlns:a16="http://schemas.microsoft.com/office/drawing/2014/main" id="{1EC18C8A-9352-4312-8991-C89CA2917D88}"/>
              </a:ext>
            </a:extLst>
          </p:cNvPr>
          <p:cNvGrpSpPr/>
          <p:nvPr/>
        </p:nvGrpSpPr>
        <p:grpSpPr>
          <a:xfrm>
            <a:off x="633679" y="1560844"/>
            <a:ext cx="7934568" cy="4697523"/>
            <a:chOff x="596203" y="1321002"/>
            <a:chExt cx="7934568" cy="4697523"/>
          </a:xfrm>
        </p:grpSpPr>
        <p:sp>
          <p:nvSpPr>
            <p:cNvPr id="6" name="BORDER_TOP">
              <a:extLst>
                <a:ext uri="{FF2B5EF4-FFF2-40B4-BE49-F238E27FC236}">
                  <a16:creationId xmlns:a16="http://schemas.microsoft.com/office/drawing/2014/main" id="{BBD2C59A-6AD4-410F-A652-8E7746F1D287}"/>
                </a:ext>
              </a:extLst>
            </p:cNvPr>
            <p:cNvSpPr/>
            <p:nvPr/>
          </p:nvSpPr>
          <p:spPr>
            <a:xfrm>
              <a:off x="596203" y="1321002"/>
              <a:ext cx="7934568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BORDER_LEFT">
              <a:extLst>
                <a:ext uri="{FF2B5EF4-FFF2-40B4-BE49-F238E27FC236}">
                  <a16:creationId xmlns:a16="http://schemas.microsoft.com/office/drawing/2014/main" id="{F6DCE2A1-B5AC-45AC-9AEA-4E95C939AFED}"/>
                </a:ext>
              </a:extLst>
            </p:cNvPr>
            <p:cNvSpPr/>
            <p:nvPr/>
          </p:nvSpPr>
          <p:spPr>
            <a:xfrm>
              <a:off x="596203" y="1321002"/>
              <a:ext cx="25400" cy="4697523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BORDER_BOTTOM">
              <a:extLst>
                <a:ext uri="{FF2B5EF4-FFF2-40B4-BE49-F238E27FC236}">
                  <a16:creationId xmlns:a16="http://schemas.microsoft.com/office/drawing/2014/main" id="{005E0FCA-066F-44A5-9CAE-D75A5AD1CAA4}"/>
                </a:ext>
              </a:extLst>
            </p:cNvPr>
            <p:cNvSpPr/>
            <p:nvPr/>
          </p:nvSpPr>
          <p:spPr>
            <a:xfrm>
              <a:off x="596203" y="5967725"/>
              <a:ext cx="7934568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BORDER_RIGHT">
              <a:extLst>
                <a:ext uri="{FF2B5EF4-FFF2-40B4-BE49-F238E27FC236}">
                  <a16:creationId xmlns:a16="http://schemas.microsoft.com/office/drawing/2014/main" id="{C168C252-39A7-47D1-9A12-DD4A682D2909}"/>
                </a:ext>
              </a:extLst>
            </p:cNvPr>
            <p:cNvSpPr/>
            <p:nvPr/>
          </p:nvSpPr>
          <p:spPr>
            <a:xfrm>
              <a:off x="8505371" y="1321002"/>
              <a:ext cx="25400" cy="4697523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13" name="Line 316">
            <a:extLst>
              <a:ext uri="{FF2B5EF4-FFF2-40B4-BE49-F238E27FC236}">
                <a16:creationId xmlns:a16="http://schemas.microsoft.com/office/drawing/2014/main" id="{F14C6A3C-1A17-4100-B189-28C323249081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383278" y="1588842"/>
            <a:ext cx="350000" cy="0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1" name="Rounded Rectangle 142">
            <a:extLst>
              <a:ext uri="{FF2B5EF4-FFF2-40B4-BE49-F238E27FC236}">
                <a16:creationId xmlns:a16="http://schemas.microsoft.com/office/drawing/2014/main" id="{AFC893E0-EA70-4956-8763-E34F86E2A3A0}"/>
              </a:ext>
            </a:extLst>
          </p:cNvPr>
          <p:cNvSpPr/>
          <p:nvPr/>
        </p:nvSpPr>
        <p:spPr>
          <a:xfrm>
            <a:off x="3771276" y="1148698"/>
            <a:ext cx="1574004" cy="320151"/>
          </a:xfrm>
          <a:prstGeom prst="roundRect">
            <a:avLst>
              <a:gd name="adj" fmla="val 1100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Executed search</a:t>
            </a:r>
          </a:p>
        </p:txBody>
      </p:sp>
      <p:sp>
        <p:nvSpPr>
          <p:cNvPr id="16" name="AutoShape 303">
            <a:extLst>
              <a:ext uri="{FF2B5EF4-FFF2-40B4-BE49-F238E27FC236}">
                <a16:creationId xmlns:a16="http://schemas.microsoft.com/office/drawing/2014/main" id="{9B7B3A3B-601E-46E5-A2A1-DFA2CF300315}"/>
              </a:ext>
            </a:extLst>
          </p:cNvPr>
          <p:cNvSpPr>
            <a:spLocks/>
          </p:cNvSpPr>
          <p:nvPr/>
        </p:nvSpPr>
        <p:spPr bwMode="auto">
          <a:xfrm rot="5400000">
            <a:off x="2079885" y="3525959"/>
            <a:ext cx="200579" cy="1852242"/>
          </a:xfrm>
          <a:prstGeom prst="rightBrace">
            <a:avLst>
              <a:gd name="adj1" fmla="val 65909"/>
              <a:gd name="adj2" fmla="val 50000"/>
            </a:avLst>
          </a:prstGeom>
          <a:noFill/>
          <a:ln w="25400" cap="rnd" cmpd="sng" algn="ctr">
            <a:solidFill>
              <a:srgbClr val="000000"/>
            </a:solidFill>
            <a:prstDash val="solid"/>
            <a:tailEnd type="non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ounded Rectangle 142">
            <a:extLst>
              <a:ext uri="{FF2B5EF4-FFF2-40B4-BE49-F238E27FC236}">
                <a16:creationId xmlns:a16="http://schemas.microsoft.com/office/drawing/2014/main" id="{3430FE73-50D2-4E5D-8D24-37577A4590FD}"/>
              </a:ext>
            </a:extLst>
          </p:cNvPr>
          <p:cNvSpPr/>
          <p:nvPr/>
        </p:nvSpPr>
        <p:spPr>
          <a:xfrm>
            <a:off x="1262028" y="4648199"/>
            <a:ext cx="1844268" cy="320151"/>
          </a:xfrm>
          <a:prstGeom prst="roundRect">
            <a:avLst>
              <a:gd name="adj" fmla="val 1100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Search results</a:t>
            </a:r>
          </a:p>
        </p:txBody>
      </p:sp>
      <p:sp>
        <p:nvSpPr>
          <p:cNvPr id="20" name="CODE_HIGHLIGHTER">
            <a:extLst>
              <a:ext uri="{FF2B5EF4-FFF2-40B4-BE49-F238E27FC236}">
                <a16:creationId xmlns:a16="http://schemas.microsoft.com/office/drawing/2014/main" id="{7AD62188-3847-4839-BEE3-E6DD6DA90FE2}"/>
              </a:ext>
            </a:extLst>
          </p:cNvPr>
          <p:cNvSpPr/>
          <p:nvPr/>
        </p:nvSpPr>
        <p:spPr>
          <a:xfrm>
            <a:off x="1204138" y="2048857"/>
            <a:ext cx="2000010" cy="596906"/>
          </a:xfrm>
          <a:prstGeom prst="roundRect">
            <a:avLst>
              <a:gd name="adj" fmla="val 15090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1" name="Line 316">
            <a:extLst>
              <a:ext uri="{FF2B5EF4-FFF2-40B4-BE49-F238E27FC236}">
                <a16:creationId xmlns:a16="http://schemas.microsoft.com/office/drawing/2014/main" id="{C9C20253-4FCA-4996-BE7B-C2966726FD4F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842227" y="1724378"/>
            <a:ext cx="621072" cy="0"/>
          </a:xfrm>
          <a:prstGeom prst="line">
            <a:avLst/>
          </a:prstGeom>
          <a:noFill/>
          <a:ln w="25400" cap="rnd" cmpd="sng" algn="ctr">
            <a:solidFill>
              <a:srgbClr val="000000"/>
            </a:solidFill>
            <a:prstDash val="solid"/>
            <a:tailEnd type="triangle"/>
          </a:ln>
          <a:effectLst>
            <a:glow rad="25400">
              <a:srgbClr val="FFFFFF">
                <a:alpha val="90000"/>
              </a:srgbClr>
            </a:glo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Rounded Rectangle 142">
            <a:extLst>
              <a:ext uri="{FF2B5EF4-FFF2-40B4-BE49-F238E27FC236}">
                <a16:creationId xmlns:a16="http://schemas.microsoft.com/office/drawing/2014/main" id="{8AB9B5A8-6347-4BD0-9F41-DE00EDD4D1B2}"/>
              </a:ext>
            </a:extLst>
          </p:cNvPr>
          <p:cNvSpPr/>
          <p:nvPr/>
        </p:nvSpPr>
        <p:spPr>
          <a:xfrm>
            <a:off x="1199231" y="1144863"/>
            <a:ext cx="1907065" cy="320151"/>
          </a:xfrm>
          <a:prstGeom prst="roundRect">
            <a:avLst>
              <a:gd name="adj" fmla="val 11008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cs typeface="Calibri"/>
              </a:rPr>
              <a:t>Filter results</a:t>
            </a:r>
          </a:p>
        </p:txBody>
      </p:sp>
    </p:spTree>
    <p:extLst>
      <p:ext uri="{BB962C8B-B14F-4D97-AF65-F5344CB8AC3E}">
        <p14:creationId xmlns:p14="http://schemas.microsoft.com/office/powerpoint/2010/main" val="4805650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CF0007-028C-4B7F-B6D1-5A7D81BF1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B954120-58CB-462B-88FF-8F5A50189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Slash Commands</a:t>
            </a:r>
          </a:p>
        </p:txBody>
      </p:sp>
      <p:sp>
        <p:nvSpPr>
          <p:cNvPr id="14" name="WIDTH_SETTER">
            <a:extLst>
              <a:ext uri="{FF2B5EF4-FFF2-40B4-BE49-F238E27FC236}">
                <a16:creationId xmlns:a16="http://schemas.microsoft.com/office/drawing/2014/main" id="{AC530468-6231-45AE-B815-58021DB73C59}"/>
              </a:ext>
            </a:extLst>
          </p:cNvPr>
          <p:cNvSpPr/>
          <p:nvPr/>
        </p:nvSpPr>
        <p:spPr>
          <a:xfrm>
            <a:off x="155957" y="1086403"/>
            <a:ext cx="8890000" cy="381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9C9CE44-FDF7-4E98-AB48-D99F4575A2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14022"/>
          <a:stretch/>
        </p:blipFill>
        <p:spPr>
          <a:xfrm>
            <a:off x="1066800" y="1086403"/>
            <a:ext cx="6778243" cy="4855829"/>
          </a:xfrm>
          <a:prstGeom prst="rect">
            <a:avLst/>
          </a:prstGeom>
        </p:spPr>
      </p:pic>
      <p:grpSp>
        <p:nvGrpSpPr>
          <p:cNvPr id="19" name="BORDERS_AND_FADERS">
            <a:extLst>
              <a:ext uri="{FF2B5EF4-FFF2-40B4-BE49-F238E27FC236}">
                <a16:creationId xmlns:a16="http://schemas.microsoft.com/office/drawing/2014/main" id="{CABC85D8-DC81-4A9B-B0FB-FD6997B30485}"/>
              </a:ext>
            </a:extLst>
          </p:cNvPr>
          <p:cNvGrpSpPr/>
          <p:nvPr/>
        </p:nvGrpSpPr>
        <p:grpSpPr>
          <a:xfrm>
            <a:off x="1041400" y="1061003"/>
            <a:ext cx="6829043" cy="4906629"/>
            <a:chOff x="130557" y="1061003"/>
            <a:chExt cx="6829043" cy="4906629"/>
          </a:xfrm>
        </p:grpSpPr>
        <p:sp>
          <p:nvSpPr>
            <p:cNvPr id="15" name="BORDER_TOP">
              <a:extLst>
                <a:ext uri="{FF2B5EF4-FFF2-40B4-BE49-F238E27FC236}">
                  <a16:creationId xmlns:a16="http://schemas.microsoft.com/office/drawing/2014/main" id="{FC7056F1-2FE0-4979-BB2F-BB44A6EE192F}"/>
                </a:ext>
              </a:extLst>
            </p:cNvPr>
            <p:cNvSpPr/>
            <p:nvPr/>
          </p:nvSpPr>
          <p:spPr>
            <a:xfrm>
              <a:off x="130557" y="1061003"/>
              <a:ext cx="6829043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BORDER_LEFT">
              <a:extLst>
                <a:ext uri="{FF2B5EF4-FFF2-40B4-BE49-F238E27FC236}">
                  <a16:creationId xmlns:a16="http://schemas.microsoft.com/office/drawing/2014/main" id="{3B08E436-5F2D-4C1A-985D-54F5E5F05C2A}"/>
                </a:ext>
              </a:extLst>
            </p:cNvPr>
            <p:cNvSpPr/>
            <p:nvPr/>
          </p:nvSpPr>
          <p:spPr>
            <a:xfrm>
              <a:off x="130557" y="1061003"/>
              <a:ext cx="25400" cy="4906629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FADER_BOTTOM">
              <a:extLst>
                <a:ext uri="{FF2B5EF4-FFF2-40B4-BE49-F238E27FC236}">
                  <a16:creationId xmlns:a16="http://schemas.microsoft.com/office/drawing/2014/main" id="{A8AEC756-2B14-4683-A71F-EE56C96B1BDC}"/>
                </a:ext>
              </a:extLst>
            </p:cNvPr>
            <p:cNvSpPr/>
            <p:nvPr/>
          </p:nvSpPr>
          <p:spPr>
            <a:xfrm>
              <a:off x="130557" y="5561232"/>
              <a:ext cx="6829043" cy="4064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FADER_RIGHT">
              <a:extLst>
                <a:ext uri="{FF2B5EF4-FFF2-40B4-BE49-F238E27FC236}">
                  <a16:creationId xmlns:a16="http://schemas.microsoft.com/office/drawing/2014/main" id="{D0C728C5-CBCD-43D2-98D9-19E18F6F0A6F}"/>
                </a:ext>
              </a:extLst>
            </p:cNvPr>
            <p:cNvSpPr/>
            <p:nvPr/>
          </p:nvSpPr>
          <p:spPr>
            <a:xfrm>
              <a:off x="6578600" y="1061003"/>
              <a:ext cx="381000" cy="4906629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4815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61AEF4-D8C9-4B71-9316-F1A32D47A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341314-1672-403C-8359-A62F2F2FB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A1A567F-CB6E-4E1C-849B-64AE693923E2}"/>
              </a:ext>
            </a:extLst>
          </p:cNvPr>
          <p:cNvGrpSpPr/>
          <p:nvPr/>
        </p:nvGrpSpPr>
        <p:grpSpPr>
          <a:xfrm>
            <a:off x="261649" y="1302624"/>
            <a:ext cx="8725585" cy="3421974"/>
            <a:chOff x="261649" y="1302624"/>
            <a:chExt cx="8725585" cy="342197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A667640-2362-4DB9-BE76-B42CDD007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7028" y="1305379"/>
              <a:ext cx="7299633" cy="3419218"/>
            </a:xfrm>
            <a:prstGeom prst="rect">
              <a:avLst/>
            </a:prstGeom>
          </p:spPr>
        </p:pic>
        <p:sp>
          <p:nvSpPr>
            <p:cNvPr id="16" name="Line 315">
              <a:extLst>
                <a:ext uri="{FF2B5EF4-FFF2-40B4-BE49-F238E27FC236}">
                  <a16:creationId xmlns:a16="http://schemas.microsoft.com/office/drawing/2014/main" id="{58AA8C57-EC24-43FD-867A-03BBED7510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52251" y="2627283"/>
              <a:ext cx="1070112" cy="0"/>
            </a:xfrm>
            <a:prstGeom prst="line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>
              <a:glow rad="25400">
                <a:srgbClr val="FFFFFF">
                  <a:alpha val="90000"/>
                </a:srgbClr>
              </a:glow>
            </a:effectLst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Line 315">
              <a:extLst>
                <a:ext uri="{FF2B5EF4-FFF2-40B4-BE49-F238E27FC236}">
                  <a16:creationId xmlns:a16="http://schemas.microsoft.com/office/drawing/2014/main" id="{3F0EE6F8-EA59-43DA-BF78-8D108EB51C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7281" y="3228605"/>
              <a:ext cx="1070112" cy="0"/>
            </a:xfrm>
            <a:prstGeom prst="line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>
              <a:glow rad="25400">
                <a:srgbClr val="FFFFFF">
                  <a:alpha val="90000"/>
                </a:srgbClr>
              </a:glow>
            </a:effectLst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3BB4EA7B-A2C6-4E07-A5EA-ED52BA4EEE33}"/>
                </a:ext>
              </a:extLst>
            </p:cNvPr>
            <p:cNvSpPr/>
            <p:nvPr/>
          </p:nvSpPr>
          <p:spPr>
            <a:xfrm>
              <a:off x="261649" y="2421875"/>
              <a:ext cx="1066801" cy="1066800"/>
            </a:xfrm>
            <a:prstGeom prst="roundRect">
              <a:avLst>
                <a:gd name="adj" fmla="val 10611"/>
              </a:avLst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Teams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9895AFC-9825-4208-BFB5-B0CF40C148D6}"/>
                </a:ext>
              </a:extLst>
            </p:cNvPr>
            <p:cNvSpPr/>
            <p:nvPr/>
          </p:nvSpPr>
          <p:spPr>
            <a:xfrm>
              <a:off x="1443434" y="4359472"/>
              <a:ext cx="7543800" cy="36512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C87E250-E0DD-46B5-BC23-ECDB7A450F38}"/>
                </a:ext>
              </a:extLst>
            </p:cNvPr>
            <p:cNvSpPr/>
            <p:nvPr/>
          </p:nvSpPr>
          <p:spPr>
            <a:xfrm rot="16200000">
              <a:off x="7075368" y="2808791"/>
              <a:ext cx="3377460" cy="36512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4108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FA40DF-CA40-4BA9-8F48-A32B7959E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9C2813D-B1A8-494F-B2E5-4EBA2AD15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@mention and App Access from the Command Box</a:t>
            </a:r>
          </a:p>
        </p:txBody>
      </p:sp>
      <p:sp>
        <p:nvSpPr>
          <p:cNvPr id="15" name="WIDTH_SETTER">
            <a:extLst>
              <a:ext uri="{FF2B5EF4-FFF2-40B4-BE49-F238E27FC236}">
                <a16:creationId xmlns:a16="http://schemas.microsoft.com/office/drawing/2014/main" id="{35D3D19B-CD96-4EB8-9535-39F4447D6DBF}"/>
              </a:ext>
            </a:extLst>
          </p:cNvPr>
          <p:cNvSpPr/>
          <p:nvPr/>
        </p:nvSpPr>
        <p:spPr>
          <a:xfrm>
            <a:off x="207109" y="1143000"/>
            <a:ext cx="8890000" cy="381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C120E7-D1E0-440A-971E-74A65228EA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690"/>
          <a:stretch/>
        </p:blipFill>
        <p:spPr>
          <a:xfrm>
            <a:off x="990600" y="1143000"/>
            <a:ext cx="6955691" cy="5016846"/>
          </a:xfrm>
          <a:prstGeom prst="rect">
            <a:avLst/>
          </a:prstGeom>
        </p:spPr>
      </p:pic>
      <p:grpSp>
        <p:nvGrpSpPr>
          <p:cNvPr id="20" name="BORDERS_AND_FADERS">
            <a:extLst>
              <a:ext uri="{FF2B5EF4-FFF2-40B4-BE49-F238E27FC236}">
                <a16:creationId xmlns:a16="http://schemas.microsoft.com/office/drawing/2014/main" id="{7E18D642-ACCE-43A8-A8C4-393A7FC48B7C}"/>
              </a:ext>
            </a:extLst>
          </p:cNvPr>
          <p:cNvGrpSpPr/>
          <p:nvPr/>
        </p:nvGrpSpPr>
        <p:grpSpPr>
          <a:xfrm>
            <a:off x="965200" y="1117600"/>
            <a:ext cx="7006491" cy="5067646"/>
            <a:chOff x="181709" y="1117600"/>
            <a:chExt cx="7006491" cy="5067646"/>
          </a:xfrm>
        </p:grpSpPr>
        <p:sp>
          <p:nvSpPr>
            <p:cNvPr id="16" name="BORDER_TOP">
              <a:extLst>
                <a:ext uri="{FF2B5EF4-FFF2-40B4-BE49-F238E27FC236}">
                  <a16:creationId xmlns:a16="http://schemas.microsoft.com/office/drawing/2014/main" id="{90E652D2-F805-4AD6-830F-E5A9BD13E3D3}"/>
                </a:ext>
              </a:extLst>
            </p:cNvPr>
            <p:cNvSpPr/>
            <p:nvPr/>
          </p:nvSpPr>
          <p:spPr>
            <a:xfrm>
              <a:off x="181709" y="1117600"/>
              <a:ext cx="7006491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BORDER_LEFT">
              <a:extLst>
                <a:ext uri="{FF2B5EF4-FFF2-40B4-BE49-F238E27FC236}">
                  <a16:creationId xmlns:a16="http://schemas.microsoft.com/office/drawing/2014/main" id="{197CD777-756E-4F8C-9139-5B74550443DB}"/>
                </a:ext>
              </a:extLst>
            </p:cNvPr>
            <p:cNvSpPr/>
            <p:nvPr/>
          </p:nvSpPr>
          <p:spPr>
            <a:xfrm>
              <a:off x="181709" y="1117600"/>
              <a:ext cx="25400" cy="5067646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FADER_BOTTOM">
              <a:extLst>
                <a:ext uri="{FF2B5EF4-FFF2-40B4-BE49-F238E27FC236}">
                  <a16:creationId xmlns:a16="http://schemas.microsoft.com/office/drawing/2014/main" id="{DCB0AD6C-F793-4035-85E4-EC17D6BF0D85}"/>
                </a:ext>
              </a:extLst>
            </p:cNvPr>
            <p:cNvSpPr/>
            <p:nvPr/>
          </p:nvSpPr>
          <p:spPr>
            <a:xfrm>
              <a:off x="181709" y="5778846"/>
              <a:ext cx="7006491" cy="4064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FADER_RIGHT">
              <a:extLst>
                <a:ext uri="{FF2B5EF4-FFF2-40B4-BE49-F238E27FC236}">
                  <a16:creationId xmlns:a16="http://schemas.microsoft.com/office/drawing/2014/main" id="{D089D14E-9789-48D8-8B33-D9CD155B0E41}"/>
                </a:ext>
              </a:extLst>
            </p:cNvPr>
            <p:cNvSpPr/>
            <p:nvPr/>
          </p:nvSpPr>
          <p:spPr>
            <a:xfrm>
              <a:off x="6807200" y="1117600"/>
              <a:ext cx="381000" cy="5067646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68408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A4448F-3FDA-4E01-B9F1-9F71CFD0F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BB23E-6041-436E-9B18-31ADFD8926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Collaborating </a:t>
            </a:r>
            <a:r>
              <a:rPr lang="en-US"/>
              <a:t>with Microsoft </a:t>
            </a:r>
            <a:r>
              <a:rPr lang="en-US" dirty="0"/>
              <a:t>365 and Teams</a:t>
            </a:r>
          </a:p>
        </p:txBody>
      </p:sp>
    </p:spTree>
    <p:extLst>
      <p:ext uri="{BB962C8B-B14F-4D97-AF65-F5344CB8AC3E}">
        <p14:creationId xmlns:p14="http://schemas.microsoft.com/office/powerpoint/2010/main" val="10673192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8A6E10-71B5-4FB7-B522-B0EE2319D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0BA0F0-0E0B-4231-82A6-9296BAF0C7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Working with the Teams Command Box</a:t>
            </a:r>
          </a:p>
        </p:txBody>
      </p:sp>
    </p:spTree>
    <p:extLst>
      <p:ext uri="{BB962C8B-B14F-4D97-AF65-F5344CB8AC3E}">
        <p14:creationId xmlns:p14="http://schemas.microsoft.com/office/powerpoint/2010/main" val="30692501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396D27-2F4C-4135-928E-BBED315FE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CED12F-5E53-4138-AE01-CF5BA5BA3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89CE6-ED5E-45E7-A737-8FDC4FB33E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Do you think you are more likely to hold impromptu or scheduled meetings in Teams?</a:t>
            </a:r>
          </a:p>
          <a:p>
            <a:r>
              <a:rPr lang="en-US" dirty="0"/>
              <a:t>Do you think the </a:t>
            </a:r>
            <a:r>
              <a:rPr lang="en-US" b="1" dirty="0"/>
              <a:t>Command</a:t>
            </a:r>
            <a:r>
              <a:rPr lang="en-US" dirty="0"/>
              <a:t> box will be widely used within your organization?</a:t>
            </a:r>
          </a:p>
        </p:txBody>
      </p:sp>
    </p:spTree>
    <p:extLst>
      <p:ext uri="{BB962C8B-B14F-4D97-AF65-F5344CB8AC3E}">
        <p14:creationId xmlns:p14="http://schemas.microsoft.com/office/powerpoint/2010/main" val="1550346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61AEF4-D8C9-4B71-9316-F1A32D47A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341314-1672-403C-8359-A62F2F2FB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Channels and Tabs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49BDF66-96B8-41D9-94DD-93F26D954A98}"/>
              </a:ext>
            </a:extLst>
          </p:cNvPr>
          <p:cNvGrpSpPr/>
          <p:nvPr/>
        </p:nvGrpSpPr>
        <p:grpSpPr>
          <a:xfrm>
            <a:off x="261649" y="1302624"/>
            <a:ext cx="8725585" cy="3421974"/>
            <a:chOff x="261649" y="1302624"/>
            <a:chExt cx="8725585" cy="342197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A1A567F-CB6E-4E1C-849B-64AE693923E2}"/>
                </a:ext>
              </a:extLst>
            </p:cNvPr>
            <p:cNvGrpSpPr/>
            <p:nvPr/>
          </p:nvGrpSpPr>
          <p:grpSpPr>
            <a:xfrm>
              <a:off x="261649" y="1302624"/>
              <a:ext cx="8725585" cy="3421974"/>
              <a:chOff x="261649" y="1302624"/>
              <a:chExt cx="8725585" cy="3421974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BA667640-2362-4DB9-BE76-B42CDD0070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647028" y="1305379"/>
                <a:ext cx="7299633" cy="3419218"/>
              </a:xfrm>
              <a:prstGeom prst="rect">
                <a:avLst/>
              </a:prstGeom>
            </p:spPr>
          </p:pic>
          <p:sp>
            <p:nvSpPr>
              <p:cNvPr id="16" name="Line 315">
                <a:extLst>
                  <a:ext uri="{FF2B5EF4-FFF2-40B4-BE49-F238E27FC236}">
                    <a16:creationId xmlns:a16="http://schemas.microsoft.com/office/drawing/2014/main" id="{58AA8C57-EC24-43FD-867A-03BBED7510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0806" y="2895600"/>
                <a:ext cx="1337638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  <a:effectLst>
                <a:glow rad="25400">
                  <a:srgbClr val="FFFFFF">
                    <a:alpha val="90000"/>
                  </a:srgbClr>
                </a:glo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9895AFC-9825-4208-BFB5-B0CF40C148D6}"/>
                  </a:ext>
                </a:extLst>
              </p:cNvPr>
              <p:cNvSpPr/>
              <p:nvPr/>
            </p:nvSpPr>
            <p:spPr>
              <a:xfrm>
                <a:off x="1443434" y="4359472"/>
                <a:ext cx="7543800" cy="36512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C87E250-E0DD-46B5-BC23-ECDB7A450F38}"/>
                  </a:ext>
                </a:extLst>
              </p:cNvPr>
              <p:cNvSpPr/>
              <p:nvPr/>
            </p:nvSpPr>
            <p:spPr>
              <a:xfrm rot="16200000">
                <a:off x="7075368" y="2808791"/>
                <a:ext cx="3377460" cy="365126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" name="Line 315">
                <a:extLst>
                  <a:ext uri="{FF2B5EF4-FFF2-40B4-BE49-F238E27FC236}">
                    <a16:creationId xmlns:a16="http://schemas.microsoft.com/office/drawing/2014/main" id="{0C67C649-AF1A-490D-81FE-B75B6368DE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3694" y="3505200"/>
                <a:ext cx="1414749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  <a:effectLst>
                <a:glow rad="25400">
                  <a:srgbClr val="FFFFFF">
                    <a:alpha val="90000"/>
                  </a:srgbClr>
                </a:glo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" name="Line 315">
                <a:extLst>
                  <a:ext uri="{FF2B5EF4-FFF2-40B4-BE49-F238E27FC236}">
                    <a16:creationId xmlns:a16="http://schemas.microsoft.com/office/drawing/2014/main" id="{FD960BDB-0107-4F6C-9685-C17A7EEF38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3694" y="3718188"/>
                <a:ext cx="1414749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  <a:effectLst>
                <a:glow rad="25400">
                  <a:srgbClr val="FFFFFF">
                    <a:alpha val="90000"/>
                  </a:srgbClr>
                </a:glo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" name="Line 315">
                <a:extLst>
                  <a:ext uri="{FF2B5EF4-FFF2-40B4-BE49-F238E27FC236}">
                    <a16:creationId xmlns:a16="http://schemas.microsoft.com/office/drawing/2014/main" id="{C3523BD0-FD5B-45DA-A8D0-215CD1AFDB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3694" y="3940368"/>
                <a:ext cx="1414749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  <a:effectLst>
                <a:glow rad="25400">
                  <a:srgbClr val="FFFFFF">
                    <a:alpha val="90000"/>
                  </a:srgbClr>
                </a:glo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" name="Rounded Rectangle 143">
                <a:extLst>
                  <a:ext uri="{FF2B5EF4-FFF2-40B4-BE49-F238E27FC236}">
                    <a16:creationId xmlns:a16="http://schemas.microsoft.com/office/drawing/2014/main" id="{3BB4EA7B-A2C6-4E07-A5EA-ED52BA4EEE33}"/>
                  </a:ext>
                </a:extLst>
              </p:cNvPr>
              <p:cNvSpPr/>
              <p:nvPr/>
            </p:nvSpPr>
            <p:spPr>
              <a:xfrm>
                <a:off x="261649" y="2690192"/>
                <a:ext cx="1066801" cy="1424608"/>
              </a:xfrm>
              <a:prstGeom prst="roundRect">
                <a:avLst>
                  <a:gd name="adj" fmla="val 10611"/>
                </a:avLst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Channels</a:t>
                </a:r>
              </a:p>
            </p:txBody>
          </p:sp>
        </p:grpSp>
        <p:sp>
          <p:nvSpPr>
            <p:cNvPr id="5" name="CODE_HIGHLIGHTER">
              <a:extLst>
                <a:ext uri="{FF2B5EF4-FFF2-40B4-BE49-F238E27FC236}">
                  <a16:creationId xmlns:a16="http://schemas.microsoft.com/office/drawing/2014/main" id="{BB5250C1-2B3C-4D2E-90C6-07C663C6D51A}"/>
                </a:ext>
              </a:extLst>
            </p:cNvPr>
            <p:cNvSpPr/>
            <p:nvPr/>
          </p:nvSpPr>
          <p:spPr>
            <a:xfrm>
              <a:off x="6257581" y="1822464"/>
              <a:ext cx="1123720" cy="228600"/>
            </a:xfrm>
            <a:prstGeom prst="roundRect">
              <a:avLst>
                <a:gd name="adj" fmla="val 50000"/>
              </a:avLst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>
              <a:glow rad="25400">
                <a:srgbClr val="FFFFFF">
                  <a:alpha val="90000"/>
                </a:srgbClr>
              </a:glo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Line 315">
              <a:extLst>
                <a:ext uri="{FF2B5EF4-FFF2-40B4-BE49-F238E27FC236}">
                  <a16:creationId xmlns:a16="http://schemas.microsoft.com/office/drawing/2014/main" id="{CBDB884B-EDBB-414A-9393-7353511CCA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149946" y="2071171"/>
              <a:ext cx="231354" cy="336015"/>
            </a:xfrm>
            <a:prstGeom prst="line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>
              <a:glow rad="25400">
                <a:srgbClr val="FFFFFF">
                  <a:alpha val="90000"/>
                </a:srgbClr>
              </a:glow>
            </a:effectLst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CEAB3A9D-E0A6-4667-AB3A-9725AC83167E}"/>
                </a:ext>
              </a:extLst>
            </p:cNvPr>
            <p:cNvSpPr/>
            <p:nvPr/>
          </p:nvSpPr>
          <p:spPr>
            <a:xfrm>
              <a:off x="7297760" y="2310236"/>
              <a:ext cx="1066801" cy="324014"/>
            </a:xfrm>
            <a:prstGeom prst="roundRect">
              <a:avLst>
                <a:gd name="adj" fmla="val 10611"/>
              </a:avLst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Tabs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061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FAA1B0-E597-46B5-96A2-AE35E79F5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4A3E1-0161-4B12-8D6F-B783820C5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Look very much like other messaging applications</a:t>
            </a:r>
          </a:p>
          <a:p>
            <a:pPr lvl="1"/>
            <a:r>
              <a:rPr lang="en-US" dirty="0"/>
              <a:t>Have a place to write your thoughts and reply.</a:t>
            </a:r>
          </a:p>
          <a:p>
            <a:pPr lvl="1"/>
            <a:r>
              <a:rPr lang="en-US" dirty="0"/>
              <a:t>Enable you to use @mentions to call a person's attention to the post and reply to it.</a:t>
            </a:r>
          </a:p>
          <a:p>
            <a:pPr lvl="1"/>
            <a:r>
              <a:rPr lang="en-US" dirty="0"/>
              <a:t>Can involve different audiences:</a:t>
            </a:r>
          </a:p>
          <a:p>
            <a:pPr lvl="2"/>
            <a:r>
              <a:rPr lang="en-US" dirty="0"/>
              <a:t>Private (one-on-one) messaging.</a:t>
            </a:r>
          </a:p>
          <a:p>
            <a:pPr lvl="2"/>
            <a:r>
              <a:rPr lang="en-US" dirty="0"/>
              <a:t>Group messaging.</a:t>
            </a:r>
          </a:p>
          <a:p>
            <a:pPr lvl="2"/>
            <a:r>
              <a:rPr lang="en-US" dirty="0"/>
              <a:t>General post to the channel activity feed. </a:t>
            </a:r>
          </a:p>
          <a:p>
            <a:r>
              <a:rPr lang="en-US" dirty="0"/>
              <a:t>Support unformatted or formatted text posts and replies.</a:t>
            </a:r>
          </a:p>
          <a:p>
            <a:r>
              <a:rPr lang="en-US" dirty="0"/>
              <a:t>Enable you to add GIFs, emojis, and stickers if allowed by the channel owner.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BEB453E-1D6D-4CF5-85CD-63812F084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 Conversations</a:t>
            </a:r>
          </a:p>
        </p:txBody>
      </p:sp>
    </p:spTree>
    <p:extLst>
      <p:ext uri="{BB962C8B-B14F-4D97-AF65-F5344CB8AC3E}">
        <p14:creationId xmlns:p14="http://schemas.microsoft.com/office/powerpoint/2010/main" val="510307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D48D29-758D-49AC-9C44-7B260E059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04831ED-021D-4F02-B48D-FC108010F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Calls and Meetings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B2BF98-10AE-4ED8-AF1E-4C53329F0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341" y="1176968"/>
            <a:ext cx="7427868" cy="510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618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202E95-64A1-4864-8BE8-4DA4A7E3F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C922842-46EA-4C8A-B584-1D381C949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Collaboration with Microsoft 365 Apps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CFBB10C-9684-4BA4-9288-B18CBD77FF90}"/>
              </a:ext>
            </a:extLst>
          </p:cNvPr>
          <p:cNvGrpSpPr/>
          <p:nvPr/>
        </p:nvGrpSpPr>
        <p:grpSpPr>
          <a:xfrm>
            <a:off x="1233430" y="1007434"/>
            <a:ext cx="6684485" cy="5469225"/>
            <a:chOff x="1233430" y="1007434"/>
            <a:chExt cx="6684485" cy="546922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77E93C9-30AB-4154-B1E1-C982D03A6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33430" y="1007434"/>
              <a:ext cx="6677140" cy="4606415"/>
            </a:xfrm>
            <a:prstGeom prst="rect">
              <a:avLst/>
            </a:prstGeom>
          </p:spPr>
        </p:pic>
        <p:sp>
          <p:nvSpPr>
            <p:cNvPr id="7" name="Rounded Rectangle 142">
              <a:extLst>
                <a:ext uri="{FF2B5EF4-FFF2-40B4-BE49-F238E27FC236}">
                  <a16:creationId xmlns:a16="http://schemas.microsoft.com/office/drawing/2014/main" id="{CDF7CCE5-35C6-42AD-A1BD-4C14E254D2B2}"/>
                </a:ext>
              </a:extLst>
            </p:cNvPr>
            <p:cNvSpPr/>
            <p:nvPr/>
          </p:nvSpPr>
          <p:spPr>
            <a:xfrm>
              <a:off x="2732352" y="6046492"/>
              <a:ext cx="2133600" cy="43016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PowerPoint presentation being co-edited in Teams</a:t>
              </a:r>
            </a:p>
          </p:txBody>
        </p:sp>
        <p:sp>
          <p:nvSpPr>
            <p:cNvPr id="8" name="Rounded Rectangle 142">
              <a:extLst>
                <a:ext uri="{FF2B5EF4-FFF2-40B4-BE49-F238E27FC236}">
                  <a16:creationId xmlns:a16="http://schemas.microsoft.com/office/drawing/2014/main" id="{A5FB2824-5E1D-4740-A44F-6E9166C336E1}"/>
                </a:ext>
              </a:extLst>
            </p:cNvPr>
            <p:cNvSpPr/>
            <p:nvPr/>
          </p:nvSpPr>
          <p:spPr>
            <a:xfrm>
              <a:off x="6193890" y="6046492"/>
              <a:ext cx="1724025" cy="43016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Chat session during co-authoring</a:t>
              </a:r>
            </a:p>
          </p:txBody>
        </p:sp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3E7E4CB5-C4F9-4996-9601-5B434495B72E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3581292" y="3445013"/>
              <a:ext cx="359519" cy="482230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AutoShape 303">
              <a:extLst>
                <a:ext uri="{FF2B5EF4-FFF2-40B4-BE49-F238E27FC236}">
                  <a16:creationId xmlns:a16="http://schemas.microsoft.com/office/drawing/2014/main" id="{62D2F70E-04FC-4467-BA09-C368A53FEEF3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6899725" y="5026021"/>
              <a:ext cx="359519" cy="1662170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8852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4CD03E-A90E-481B-835E-660DB11F5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F77DA43-DB53-4027-9E30-959339C20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Teams Mobile</a:t>
            </a:r>
          </a:p>
        </p:txBody>
      </p:sp>
      <p:pic>
        <p:nvPicPr>
          <p:cNvPr id="12" name="Picture 11" descr="A screenshot of a cell phone&#10;&#10;Description automatically generated">
            <a:extLst>
              <a:ext uri="{FF2B5EF4-FFF2-40B4-BE49-F238E27FC236}">
                <a16:creationId xmlns:a16="http://schemas.microsoft.com/office/drawing/2014/main" id="{FDEC4030-04A1-442C-81A6-762B10A28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748" y="1287687"/>
            <a:ext cx="1971675" cy="3505200"/>
          </a:xfrm>
          <a:prstGeom prst="rect">
            <a:avLst/>
          </a:prstGeom>
        </p:spPr>
      </p:pic>
      <p:pic>
        <p:nvPicPr>
          <p:cNvPr id="16" name="Picture 15" descr="A screenshot of a cell phone&#10;&#10;Description automatically generated">
            <a:extLst>
              <a:ext uri="{FF2B5EF4-FFF2-40B4-BE49-F238E27FC236}">
                <a16:creationId xmlns:a16="http://schemas.microsoft.com/office/drawing/2014/main" id="{21913364-BD63-457C-A57B-11154B47A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608" y="1287687"/>
            <a:ext cx="1971675" cy="3505200"/>
          </a:xfrm>
          <a:prstGeom prst="rect">
            <a:avLst/>
          </a:prstGeom>
        </p:spPr>
      </p:pic>
      <p:pic>
        <p:nvPicPr>
          <p:cNvPr id="18" name="Picture 17" descr="A screenshot of a cell phone&#10;&#10;Description automatically generated">
            <a:extLst>
              <a:ext uri="{FF2B5EF4-FFF2-40B4-BE49-F238E27FC236}">
                <a16:creationId xmlns:a16="http://schemas.microsoft.com/office/drawing/2014/main" id="{15B7727C-BC74-4F93-926D-8E4F2F88D9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757" y="1287687"/>
            <a:ext cx="1971675" cy="3505200"/>
          </a:xfrm>
          <a:prstGeom prst="rect">
            <a:avLst/>
          </a:prstGeom>
        </p:spPr>
      </p:pic>
      <p:pic>
        <p:nvPicPr>
          <p:cNvPr id="20" name="Picture 19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6B7FED-32E2-42F1-88FB-32AE2555FE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2468" y="1287687"/>
            <a:ext cx="1971675" cy="3505200"/>
          </a:xfrm>
          <a:prstGeom prst="rect">
            <a:avLst/>
          </a:prstGeom>
        </p:spPr>
      </p:pic>
      <p:grpSp>
        <p:nvGrpSpPr>
          <p:cNvPr id="25" name="BORDERS_AND_FADERS">
            <a:extLst>
              <a:ext uri="{FF2B5EF4-FFF2-40B4-BE49-F238E27FC236}">
                <a16:creationId xmlns:a16="http://schemas.microsoft.com/office/drawing/2014/main" id="{167B8CFB-C413-451D-A49B-31AAA2ADCF0D}"/>
              </a:ext>
            </a:extLst>
          </p:cNvPr>
          <p:cNvGrpSpPr/>
          <p:nvPr/>
        </p:nvGrpSpPr>
        <p:grpSpPr>
          <a:xfrm>
            <a:off x="351357" y="1262287"/>
            <a:ext cx="2022475" cy="3556000"/>
            <a:chOff x="355105" y="1183588"/>
            <a:chExt cx="2022475" cy="3556000"/>
          </a:xfrm>
        </p:grpSpPr>
        <p:sp>
          <p:nvSpPr>
            <p:cNvPr id="21" name="BORDER_TOP">
              <a:extLst>
                <a:ext uri="{FF2B5EF4-FFF2-40B4-BE49-F238E27FC236}">
                  <a16:creationId xmlns:a16="http://schemas.microsoft.com/office/drawing/2014/main" id="{811F456F-2B4D-45AB-8F90-764EC05BBA08}"/>
                </a:ext>
              </a:extLst>
            </p:cNvPr>
            <p:cNvSpPr/>
            <p:nvPr/>
          </p:nvSpPr>
          <p:spPr>
            <a:xfrm>
              <a:off x="355105" y="1183588"/>
              <a:ext cx="2022475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BORDER_LEFT">
              <a:extLst>
                <a:ext uri="{FF2B5EF4-FFF2-40B4-BE49-F238E27FC236}">
                  <a16:creationId xmlns:a16="http://schemas.microsoft.com/office/drawing/2014/main" id="{E68D3BA4-EFF0-4136-A323-F1B91B78C30F}"/>
                </a:ext>
              </a:extLst>
            </p:cNvPr>
            <p:cNvSpPr/>
            <p:nvPr/>
          </p:nvSpPr>
          <p:spPr>
            <a:xfrm>
              <a:off x="355105" y="1183588"/>
              <a:ext cx="25400" cy="35560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BORDER_BOTTOM">
              <a:extLst>
                <a:ext uri="{FF2B5EF4-FFF2-40B4-BE49-F238E27FC236}">
                  <a16:creationId xmlns:a16="http://schemas.microsoft.com/office/drawing/2014/main" id="{2A564D3A-2C54-4998-8B71-078BCD8CDDF1}"/>
                </a:ext>
              </a:extLst>
            </p:cNvPr>
            <p:cNvSpPr/>
            <p:nvPr/>
          </p:nvSpPr>
          <p:spPr>
            <a:xfrm>
              <a:off x="355105" y="4688788"/>
              <a:ext cx="2022475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" name="BORDER_RIGHT">
              <a:extLst>
                <a:ext uri="{FF2B5EF4-FFF2-40B4-BE49-F238E27FC236}">
                  <a16:creationId xmlns:a16="http://schemas.microsoft.com/office/drawing/2014/main" id="{DACBC432-8149-4ABD-ACB2-A2CCB41074E2}"/>
                </a:ext>
              </a:extLst>
            </p:cNvPr>
            <p:cNvSpPr/>
            <p:nvPr/>
          </p:nvSpPr>
          <p:spPr>
            <a:xfrm>
              <a:off x="2352180" y="1183588"/>
              <a:ext cx="25400" cy="35560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26" name="BORDER_TOP">
            <a:extLst>
              <a:ext uri="{FF2B5EF4-FFF2-40B4-BE49-F238E27FC236}">
                <a16:creationId xmlns:a16="http://schemas.microsoft.com/office/drawing/2014/main" id="{A3F98C91-5547-4B85-92D3-7B532CAE3220}"/>
              </a:ext>
            </a:extLst>
          </p:cNvPr>
          <p:cNvSpPr/>
          <p:nvPr/>
        </p:nvSpPr>
        <p:spPr>
          <a:xfrm>
            <a:off x="2517068" y="1262287"/>
            <a:ext cx="2022475" cy="254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7" name="BORDER_LEFT">
            <a:extLst>
              <a:ext uri="{FF2B5EF4-FFF2-40B4-BE49-F238E27FC236}">
                <a16:creationId xmlns:a16="http://schemas.microsoft.com/office/drawing/2014/main" id="{D5494B57-5D3D-44E0-8813-535D2B7C469E}"/>
              </a:ext>
            </a:extLst>
          </p:cNvPr>
          <p:cNvSpPr/>
          <p:nvPr/>
        </p:nvSpPr>
        <p:spPr>
          <a:xfrm>
            <a:off x="2517068" y="1262287"/>
            <a:ext cx="25400" cy="35560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8" name="BORDER_BOTTOM">
            <a:extLst>
              <a:ext uri="{FF2B5EF4-FFF2-40B4-BE49-F238E27FC236}">
                <a16:creationId xmlns:a16="http://schemas.microsoft.com/office/drawing/2014/main" id="{31BE54CE-93CF-4DF5-9108-E0DE0D3493AC}"/>
              </a:ext>
            </a:extLst>
          </p:cNvPr>
          <p:cNvSpPr/>
          <p:nvPr/>
        </p:nvSpPr>
        <p:spPr>
          <a:xfrm>
            <a:off x="2517068" y="4767487"/>
            <a:ext cx="2022475" cy="508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9" name="BORDER_RIGHT">
            <a:extLst>
              <a:ext uri="{FF2B5EF4-FFF2-40B4-BE49-F238E27FC236}">
                <a16:creationId xmlns:a16="http://schemas.microsoft.com/office/drawing/2014/main" id="{A87946A3-E889-413F-99FF-1F61524479CB}"/>
              </a:ext>
            </a:extLst>
          </p:cNvPr>
          <p:cNvSpPr/>
          <p:nvPr/>
        </p:nvSpPr>
        <p:spPr>
          <a:xfrm>
            <a:off x="4514143" y="1262287"/>
            <a:ext cx="25400" cy="35560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0" name="BORDER_TOP">
            <a:extLst>
              <a:ext uri="{FF2B5EF4-FFF2-40B4-BE49-F238E27FC236}">
                <a16:creationId xmlns:a16="http://schemas.microsoft.com/office/drawing/2014/main" id="{13BC6B23-5F8B-4DBF-B54D-F8C831843B4C}"/>
              </a:ext>
            </a:extLst>
          </p:cNvPr>
          <p:cNvSpPr/>
          <p:nvPr/>
        </p:nvSpPr>
        <p:spPr>
          <a:xfrm>
            <a:off x="4681208" y="1262287"/>
            <a:ext cx="2022475" cy="254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1" name="BORDER_LEFT">
            <a:extLst>
              <a:ext uri="{FF2B5EF4-FFF2-40B4-BE49-F238E27FC236}">
                <a16:creationId xmlns:a16="http://schemas.microsoft.com/office/drawing/2014/main" id="{F51946AD-C166-48FC-95D3-0005B1688E96}"/>
              </a:ext>
            </a:extLst>
          </p:cNvPr>
          <p:cNvSpPr/>
          <p:nvPr/>
        </p:nvSpPr>
        <p:spPr>
          <a:xfrm>
            <a:off x="4681208" y="1262287"/>
            <a:ext cx="25400" cy="35560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2" name="BORDER_BOTTOM">
            <a:extLst>
              <a:ext uri="{FF2B5EF4-FFF2-40B4-BE49-F238E27FC236}">
                <a16:creationId xmlns:a16="http://schemas.microsoft.com/office/drawing/2014/main" id="{B7BBD917-0E3B-48F9-8889-3412DF6EF5C3}"/>
              </a:ext>
            </a:extLst>
          </p:cNvPr>
          <p:cNvSpPr/>
          <p:nvPr/>
        </p:nvSpPr>
        <p:spPr>
          <a:xfrm>
            <a:off x="4681208" y="4767487"/>
            <a:ext cx="2022475" cy="508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3" name="BORDER_RIGHT">
            <a:extLst>
              <a:ext uri="{FF2B5EF4-FFF2-40B4-BE49-F238E27FC236}">
                <a16:creationId xmlns:a16="http://schemas.microsoft.com/office/drawing/2014/main" id="{0CE60CBA-B22D-4B88-A8E1-8E4A8833A6AF}"/>
              </a:ext>
            </a:extLst>
          </p:cNvPr>
          <p:cNvSpPr/>
          <p:nvPr/>
        </p:nvSpPr>
        <p:spPr>
          <a:xfrm>
            <a:off x="6678283" y="1262287"/>
            <a:ext cx="25400" cy="35560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4" name="BORDER_TOP">
            <a:extLst>
              <a:ext uri="{FF2B5EF4-FFF2-40B4-BE49-F238E27FC236}">
                <a16:creationId xmlns:a16="http://schemas.microsoft.com/office/drawing/2014/main" id="{1E27320A-EAD7-41B7-A2C9-2297241EF27D}"/>
              </a:ext>
            </a:extLst>
          </p:cNvPr>
          <p:cNvSpPr/>
          <p:nvPr/>
        </p:nvSpPr>
        <p:spPr>
          <a:xfrm>
            <a:off x="6845348" y="1262287"/>
            <a:ext cx="2022475" cy="254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5" name="BORDER_LEFT">
            <a:extLst>
              <a:ext uri="{FF2B5EF4-FFF2-40B4-BE49-F238E27FC236}">
                <a16:creationId xmlns:a16="http://schemas.microsoft.com/office/drawing/2014/main" id="{F6C699C1-F288-4D6A-8B5C-21DBCC34B39B}"/>
              </a:ext>
            </a:extLst>
          </p:cNvPr>
          <p:cNvSpPr/>
          <p:nvPr/>
        </p:nvSpPr>
        <p:spPr>
          <a:xfrm>
            <a:off x="6845348" y="1262287"/>
            <a:ext cx="25400" cy="35560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6" name="BORDER_BOTTOM">
            <a:extLst>
              <a:ext uri="{FF2B5EF4-FFF2-40B4-BE49-F238E27FC236}">
                <a16:creationId xmlns:a16="http://schemas.microsoft.com/office/drawing/2014/main" id="{7BF39C5F-82BE-4265-9476-D3BD7E7662FF}"/>
              </a:ext>
            </a:extLst>
          </p:cNvPr>
          <p:cNvSpPr/>
          <p:nvPr/>
        </p:nvSpPr>
        <p:spPr>
          <a:xfrm>
            <a:off x="6845348" y="4767487"/>
            <a:ext cx="2022475" cy="508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7" name="BORDER_RIGHT">
            <a:extLst>
              <a:ext uri="{FF2B5EF4-FFF2-40B4-BE49-F238E27FC236}">
                <a16:creationId xmlns:a16="http://schemas.microsoft.com/office/drawing/2014/main" id="{D14E1C96-A488-4D70-9ACB-FE7B1934463A}"/>
              </a:ext>
            </a:extLst>
          </p:cNvPr>
          <p:cNvSpPr/>
          <p:nvPr/>
        </p:nvSpPr>
        <p:spPr>
          <a:xfrm>
            <a:off x="8842423" y="1262287"/>
            <a:ext cx="25400" cy="35560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6079440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LO_OV_Template_4_2</Template>
  <TotalTime>350</TotalTime>
  <Words>653</Words>
  <Application>Microsoft Office PowerPoint</Application>
  <PresentationFormat>On-screen Show (4:3)</PresentationFormat>
  <Paragraphs>182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Calibri</vt:lpstr>
      <vt:lpstr>LO Choice</vt:lpstr>
      <vt:lpstr>Collaborating with Teams</vt:lpstr>
      <vt:lpstr>Overview of Microsoft Teams</vt:lpstr>
      <vt:lpstr>Teams App</vt:lpstr>
      <vt:lpstr>Teams</vt:lpstr>
      <vt:lpstr>Channels and Tabs</vt:lpstr>
      <vt:lpstr>Team Conversations</vt:lpstr>
      <vt:lpstr>Calls and Meetings</vt:lpstr>
      <vt:lpstr>Collaboration with Microsoft 365 Apps</vt:lpstr>
      <vt:lpstr>Teams Mobile</vt:lpstr>
      <vt:lpstr>PowerPoint Presentation</vt:lpstr>
      <vt:lpstr>Converse and Share in Teams</vt:lpstr>
      <vt:lpstr>Conversations in Teams</vt:lpstr>
      <vt:lpstr>Post Creation</vt:lpstr>
      <vt:lpstr>@mentions</vt:lpstr>
      <vt:lpstr>Save Messages</vt:lpstr>
      <vt:lpstr>File Discovery and Sharing</vt:lpstr>
      <vt:lpstr>Profile</vt:lpstr>
      <vt:lpstr>Settings</vt:lpstr>
      <vt:lpstr>Notifications</vt:lpstr>
      <vt:lpstr>Activity Feed</vt:lpstr>
      <vt:lpstr>Favorite Channels</vt:lpstr>
      <vt:lpstr>PowerPoint Presentation</vt:lpstr>
      <vt:lpstr>PowerPoint Presentation</vt:lpstr>
      <vt:lpstr>Call and Meet in Teams</vt:lpstr>
      <vt:lpstr>Calling in Teams</vt:lpstr>
      <vt:lpstr>Meet Now</vt:lpstr>
      <vt:lpstr>Meeting Scheduling</vt:lpstr>
      <vt:lpstr>Call and Meeting Controls</vt:lpstr>
      <vt:lpstr>Meeting Notes</vt:lpstr>
      <vt:lpstr>Persistent Meeting History</vt:lpstr>
      <vt:lpstr>Working While Meeting</vt:lpstr>
      <vt:lpstr>PowerPoint Presentation</vt:lpstr>
      <vt:lpstr>PowerPoint Presentation</vt:lpstr>
      <vt:lpstr>PowerPoint Presentation</vt:lpstr>
      <vt:lpstr>Collaborate with Microsoft 365 Apps and Teams</vt:lpstr>
      <vt:lpstr>Co-author Documents in Teams</vt:lpstr>
      <vt:lpstr>Email Integration</vt:lpstr>
      <vt:lpstr>Search</vt:lpstr>
      <vt:lpstr>Slash Commands</vt:lpstr>
      <vt:lpstr>@mention and App Access from the Command Box</vt:lpstr>
      <vt:lpstr>PowerPoint Presentation</vt:lpstr>
      <vt:lpstr>PowerPoint Presentation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</dc:title>
  <dc:creator>Brian Wilson</dc:creator>
  <cp:lastModifiedBy>Michelle Farney</cp:lastModifiedBy>
  <cp:revision>17</cp:revision>
  <dcterms:created xsi:type="dcterms:W3CDTF">2020-06-22T20:38:29Z</dcterms:created>
  <dcterms:modified xsi:type="dcterms:W3CDTF">2020-08-04T14:44:16Z</dcterms:modified>
</cp:coreProperties>
</file>