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40"/>
  </p:notesMasterIdLst>
  <p:handoutMasterIdLst>
    <p:handoutMasterId r:id="rId41"/>
  </p:handoutMasterIdLst>
  <p:sldIdLst>
    <p:sldId id="261" r:id="rId2"/>
    <p:sldId id="326" r:id="rId3"/>
    <p:sldId id="288" r:id="rId4"/>
    <p:sldId id="320" r:id="rId5"/>
    <p:sldId id="308" r:id="rId6"/>
    <p:sldId id="287" r:id="rId7"/>
    <p:sldId id="289" r:id="rId8"/>
    <p:sldId id="327" r:id="rId9"/>
    <p:sldId id="323" r:id="rId10"/>
    <p:sldId id="278" r:id="rId11"/>
    <p:sldId id="281" r:id="rId12"/>
    <p:sldId id="290" r:id="rId13"/>
    <p:sldId id="314" r:id="rId14"/>
    <p:sldId id="309" r:id="rId15"/>
    <p:sldId id="279" r:id="rId16"/>
    <p:sldId id="310" r:id="rId17"/>
    <p:sldId id="316" r:id="rId18"/>
    <p:sldId id="315" r:id="rId19"/>
    <p:sldId id="328" r:id="rId20"/>
    <p:sldId id="282" r:id="rId21"/>
    <p:sldId id="292" r:id="rId22"/>
    <p:sldId id="293" r:id="rId23"/>
    <p:sldId id="294" r:id="rId24"/>
    <p:sldId id="295" r:id="rId25"/>
    <p:sldId id="329" r:id="rId26"/>
    <p:sldId id="297" r:id="rId27"/>
    <p:sldId id="303" r:id="rId28"/>
    <p:sldId id="324" r:id="rId29"/>
    <p:sldId id="298" r:id="rId30"/>
    <p:sldId id="299" r:id="rId31"/>
    <p:sldId id="300" r:id="rId32"/>
    <p:sldId id="318" r:id="rId33"/>
    <p:sldId id="325" r:id="rId34"/>
    <p:sldId id="301" r:id="rId35"/>
    <p:sldId id="330" r:id="rId36"/>
    <p:sldId id="322" r:id="rId37"/>
    <p:sldId id="306" r:id="rId38"/>
    <p:sldId id="263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46" autoAdjust="0"/>
  </p:normalViewPr>
  <p:slideViewPr>
    <p:cSldViewPr>
      <p:cViewPr varScale="1">
        <p:scale>
          <a:sx n="86" d="100"/>
          <a:sy n="86" d="100"/>
        </p:scale>
        <p:origin x="12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409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with Shared Documents in SharePoint</a:t>
            </a:r>
          </a:p>
          <a:p>
            <a:r>
              <a:rPr lang="en-US" dirty="0"/>
              <a:t>Edit Documents in Office Online</a:t>
            </a:r>
          </a:p>
          <a:p>
            <a:r>
              <a:rPr lang="en-US" dirty="0"/>
              <a:t>Collaborate on the SharePoint Site</a:t>
            </a:r>
          </a:p>
          <a:p>
            <a:r>
              <a:rPr lang="en-US" dirty="0"/>
              <a:t>Work with OneDrive for Business</a:t>
            </a:r>
          </a:p>
          <a:p>
            <a:r>
              <a:rPr lang="en-US" dirty="0"/>
              <a:t>Find Shared Resources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Collaborating with Shared Files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FB9DCB-D46F-45BC-8C03-CD359D095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210" y="1951220"/>
            <a:ext cx="7221600" cy="345765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7E42F5-BAA4-4259-879B-CE4B564BE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7F99B9-DCB7-4C03-8FA1-E0C937B4A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Browser-based Reading View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D7D30AA-4E75-4548-A729-4F6851ED8E5F}"/>
              </a:ext>
            </a:extLst>
          </p:cNvPr>
          <p:cNvCxnSpPr>
            <a:cxnSpLocks/>
            <a:stCxn id="10" idx="2"/>
          </p:cNvCxnSpPr>
          <p:nvPr/>
        </p:nvCxnSpPr>
        <p:spPr>
          <a:xfrm flipV="1">
            <a:off x="2369461" y="2497259"/>
            <a:ext cx="0" cy="45747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7">
            <a:extLst>
              <a:ext uri="{FF2B5EF4-FFF2-40B4-BE49-F238E27FC236}">
                <a16:creationId xmlns:a16="http://schemas.microsoft.com/office/drawing/2014/main" id="{FECD7C05-2ECD-414B-B4FF-108D728CC081}"/>
              </a:ext>
            </a:extLst>
          </p:cNvPr>
          <p:cNvSpPr/>
          <p:nvPr/>
        </p:nvSpPr>
        <p:spPr>
          <a:xfrm>
            <a:off x="1663106" y="2726133"/>
            <a:ext cx="141271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Document path</a:t>
            </a:r>
          </a:p>
        </p:txBody>
      </p:sp>
      <p:sp>
        <p:nvSpPr>
          <p:cNvPr id="16" name="AutoShape 303">
            <a:extLst>
              <a:ext uri="{FF2B5EF4-FFF2-40B4-BE49-F238E27FC236}">
                <a16:creationId xmlns:a16="http://schemas.microsoft.com/office/drawing/2014/main" id="{87CBC122-2052-4A6E-8CE2-2188500EFC68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6715004" y="1075525"/>
            <a:ext cx="228600" cy="308304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EC834C58-4D7E-40F9-BB3E-0635335F192D}"/>
              </a:ext>
            </a:extLst>
          </p:cNvPr>
          <p:cNvSpPr/>
          <p:nvPr/>
        </p:nvSpPr>
        <p:spPr>
          <a:xfrm>
            <a:off x="6122949" y="2726133"/>
            <a:ext cx="141271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Command bar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987A1D2-39B4-472C-B185-A7E81E939383}"/>
              </a:ext>
            </a:extLst>
          </p:cNvPr>
          <p:cNvCxnSpPr>
            <a:cxnSpLocks/>
            <a:stCxn id="18" idx="2"/>
          </p:cNvCxnSpPr>
          <p:nvPr/>
        </p:nvCxnSpPr>
        <p:spPr>
          <a:xfrm flipV="1">
            <a:off x="4821155" y="2497259"/>
            <a:ext cx="0" cy="45747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7">
            <a:extLst>
              <a:ext uri="{FF2B5EF4-FFF2-40B4-BE49-F238E27FC236}">
                <a16:creationId xmlns:a16="http://schemas.microsoft.com/office/drawing/2014/main" id="{B74BFAC2-D875-4797-8F83-09D32B81806A}"/>
              </a:ext>
            </a:extLst>
          </p:cNvPr>
          <p:cNvSpPr/>
          <p:nvPr/>
        </p:nvSpPr>
        <p:spPr>
          <a:xfrm>
            <a:off x="4114800" y="2726133"/>
            <a:ext cx="141271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File name</a:t>
            </a:r>
          </a:p>
        </p:txBody>
      </p:sp>
    </p:spTree>
    <p:extLst>
      <p:ext uri="{BB962C8B-B14F-4D97-AF65-F5344CB8AC3E}">
        <p14:creationId xmlns:p14="http://schemas.microsoft.com/office/powerpoint/2010/main" val="1779410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71164B-1A1E-479F-8193-A7736F4E0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103" y="2003685"/>
            <a:ext cx="7433400" cy="376112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6D6023-AF41-4C77-B06E-92B117BFE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D4EBC7-5E69-4FA9-A105-E9A23388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Browser-based Editing View</a:t>
            </a:r>
          </a:p>
        </p:txBody>
      </p:sp>
      <p:sp>
        <p:nvSpPr>
          <p:cNvPr id="7" name="Rounded Rectangle 143">
            <a:extLst>
              <a:ext uri="{FF2B5EF4-FFF2-40B4-BE49-F238E27FC236}">
                <a16:creationId xmlns:a16="http://schemas.microsoft.com/office/drawing/2014/main" id="{1DAF8F8B-6C75-4E75-9AE2-9B0F1B7BB9C1}"/>
              </a:ext>
            </a:extLst>
          </p:cNvPr>
          <p:cNvSpPr/>
          <p:nvPr/>
        </p:nvSpPr>
        <p:spPr>
          <a:xfrm>
            <a:off x="163779" y="2370221"/>
            <a:ext cx="824888" cy="505326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Office ribbon</a:t>
            </a:r>
          </a:p>
        </p:txBody>
      </p:sp>
      <p:sp>
        <p:nvSpPr>
          <p:cNvPr id="8" name="AutoShape 303">
            <a:extLst>
              <a:ext uri="{FF2B5EF4-FFF2-40B4-BE49-F238E27FC236}">
                <a16:creationId xmlns:a16="http://schemas.microsoft.com/office/drawing/2014/main" id="{E66C98B1-31A5-46B0-AC9F-736FE084407A}"/>
              </a:ext>
            </a:extLst>
          </p:cNvPr>
          <p:cNvSpPr>
            <a:spLocks/>
          </p:cNvSpPr>
          <p:nvPr/>
        </p:nvSpPr>
        <p:spPr bwMode="auto">
          <a:xfrm flipH="1">
            <a:off x="988668" y="2362201"/>
            <a:ext cx="65259" cy="53340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FBE1E3F-2DB7-46C6-AC55-EB816C0F719D}"/>
              </a:ext>
            </a:extLst>
          </p:cNvPr>
          <p:cNvCxnSpPr>
            <a:cxnSpLocks/>
          </p:cNvCxnSpPr>
          <p:nvPr/>
        </p:nvCxnSpPr>
        <p:spPr>
          <a:xfrm>
            <a:off x="2856935" y="1602012"/>
            <a:ext cx="0" cy="38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143">
            <a:extLst>
              <a:ext uri="{FF2B5EF4-FFF2-40B4-BE49-F238E27FC236}">
                <a16:creationId xmlns:a16="http://schemas.microsoft.com/office/drawing/2014/main" id="{4C627C52-A8EF-4A20-B20B-743747C813D6}"/>
              </a:ext>
            </a:extLst>
          </p:cNvPr>
          <p:cNvSpPr/>
          <p:nvPr/>
        </p:nvSpPr>
        <p:spPr>
          <a:xfrm>
            <a:off x="1494020" y="1532330"/>
            <a:ext cx="2725831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name and Save status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985C66F-3EA0-4B50-B74F-964D4EF2E5DA}"/>
              </a:ext>
            </a:extLst>
          </p:cNvPr>
          <p:cNvCxnSpPr>
            <a:cxnSpLocks/>
          </p:cNvCxnSpPr>
          <p:nvPr/>
        </p:nvCxnSpPr>
        <p:spPr>
          <a:xfrm flipV="1">
            <a:off x="6518784" y="4122520"/>
            <a:ext cx="0" cy="38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43">
            <a:extLst>
              <a:ext uri="{FF2B5EF4-FFF2-40B4-BE49-F238E27FC236}">
                <a16:creationId xmlns:a16="http://schemas.microsoft.com/office/drawing/2014/main" id="{06AC892E-608E-4D2E-87FE-0257AF97F718}"/>
              </a:ext>
            </a:extLst>
          </p:cNvPr>
          <p:cNvSpPr/>
          <p:nvPr/>
        </p:nvSpPr>
        <p:spPr>
          <a:xfrm>
            <a:off x="5602399" y="4438963"/>
            <a:ext cx="176997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Open in </a:t>
            </a: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desktop app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971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C473-2432-4E67-8A95-29B247E4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23C37-3A1C-47E5-B145-DFDA940C7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Editing a Word Document in a Browser</a:t>
            </a:r>
          </a:p>
        </p:txBody>
      </p:sp>
    </p:spTree>
    <p:extLst>
      <p:ext uri="{BB962C8B-B14F-4D97-AF65-F5344CB8AC3E}">
        <p14:creationId xmlns:p14="http://schemas.microsoft.com/office/powerpoint/2010/main" val="2777685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D02A4A-4971-418F-BAC2-75D7B596C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305" y="1934279"/>
            <a:ext cx="7619999" cy="35875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9B40DB-3F2F-4FED-A6E4-4CB76259D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2939801-78F5-4304-AEEC-3DBEB5D03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Excel for the Web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BC4FAB8-7528-4192-BBB5-986FF5412581}"/>
              </a:ext>
            </a:extLst>
          </p:cNvPr>
          <p:cNvCxnSpPr>
            <a:cxnSpLocks/>
          </p:cNvCxnSpPr>
          <p:nvPr/>
        </p:nvCxnSpPr>
        <p:spPr>
          <a:xfrm>
            <a:off x="5009702" y="1558794"/>
            <a:ext cx="0" cy="50236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>
            <a:glow rad="12700">
              <a:schemeClr val="bg1">
                <a:alpha val="4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9F269F5-41EE-4CEC-8F1B-47286B7C5E54}"/>
              </a:ext>
            </a:extLst>
          </p:cNvPr>
          <p:cNvSpPr/>
          <p:nvPr/>
        </p:nvSpPr>
        <p:spPr>
          <a:xfrm>
            <a:off x="2462135" y="1330194"/>
            <a:ext cx="2656603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Select here to show document path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135ADE8-BE7F-4737-9C4F-FFFB2393CA44}"/>
              </a:ext>
            </a:extLst>
          </p:cNvPr>
          <p:cNvCxnSpPr>
            <a:cxnSpLocks/>
          </p:cNvCxnSpPr>
          <p:nvPr/>
        </p:nvCxnSpPr>
        <p:spPr>
          <a:xfrm>
            <a:off x="4119745" y="1799153"/>
            <a:ext cx="0" cy="27185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>
            <a:glow rad="12700">
              <a:schemeClr val="bg1">
                <a:alpha val="4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5C713C1D-D280-427A-9DDC-A6DD82749EFC}"/>
              </a:ext>
            </a:extLst>
          </p:cNvPr>
          <p:cNvSpPr/>
          <p:nvPr/>
        </p:nvSpPr>
        <p:spPr>
          <a:xfrm>
            <a:off x="3572405" y="1619277"/>
            <a:ext cx="1094679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300" b="1" dirty="0">
                <a:solidFill>
                  <a:schemeClr val="bg1"/>
                </a:solidFill>
              </a:rPr>
              <a:t>File name</a:t>
            </a:r>
          </a:p>
        </p:txBody>
      </p:sp>
      <p:sp>
        <p:nvSpPr>
          <p:cNvPr id="14" name="Rounded Rectangle 143">
            <a:extLst>
              <a:ext uri="{FF2B5EF4-FFF2-40B4-BE49-F238E27FC236}">
                <a16:creationId xmlns:a16="http://schemas.microsoft.com/office/drawing/2014/main" id="{8873D17D-AEAB-4DB5-B5C0-3E62503A3035}"/>
              </a:ext>
            </a:extLst>
          </p:cNvPr>
          <p:cNvSpPr/>
          <p:nvPr/>
        </p:nvSpPr>
        <p:spPr>
          <a:xfrm>
            <a:off x="91907" y="2267323"/>
            <a:ext cx="824888" cy="505326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Office ribbon</a:t>
            </a:r>
          </a:p>
        </p:txBody>
      </p:sp>
      <p:sp>
        <p:nvSpPr>
          <p:cNvPr id="15" name="AutoShape 303">
            <a:extLst>
              <a:ext uri="{FF2B5EF4-FFF2-40B4-BE49-F238E27FC236}">
                <a16:creationId xmlns:a16="http://schemas.microsoft.com/office/drawing/2014/main" id="{CBF05287-009C-4EC3-8B6E-AA5399A99FA7}"/>
              </a:ext>
            </a:extLst>
          </p:cNvPr>
          <p:cNvSpPr>
            <a:spLocks/>
          </p:cNvSpPr>
          <p:nvPr/>
        </p:nvSpPr>
        <p:spPr bwMode="auto">
          <a:xfrm flipH="1">
            <a:off x="948128" y="2289741"/>
            <a:ext cx="77071" cy="517168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84FF52A-FB8D-4B36-B196-CBBC6F411494}"/>
              </a:ext>
            </a:extLst>
          </p:cNvPr>
          <p:cNvCxnSpPr>
            <a:cxnSpLocks/>
          </p:cNvCxnSpPr>
          <p:nvPr/>
        </p:nvCxnSpPr>
        <p:spPr>
          <a:xfrm>
            <a:off x="5357735" y="1675221"/>
            <a:ext cx="0" cy="57143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>
            <a:glow rad="12700">
              <a:schemeClr val="bg1">
                <a:alpha val="45000"/>
              </a:schemeClr>
            </a:glo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43">
            <a:extLst>
              <a:ext uri="{FF2B5EF4-FFF2-40B4-BE49-F238E27FC236}">
                <a16:creationId xmlns:a16="http://schemas.microsoft.com/office/drawing/2014/main" id="{D2D873B8-0ADF-4714-BA7B-E7B4AFBA66A7}"/>
              </a:ext>
            </a:extLst>
          </p:cNvPr>
          <p:cNvSpPr/>
          <p:nvPr/>
        </p:nvSpPr>
        <p:spPr>
          <a:xfrm>
            <a:off x="5213175" y="1619277"/>
            <a:ext cx="164592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Open in </a:t>
            </a:r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desktop app</a:t>
            </a:r>
            <a:endParaRPr kumimoji="0" lang="en-US" sz="13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91688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C473-2432-4E67-8A95-29B247E4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23C37-3A1C-47E5-B145-DFDA940C7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Editing an Excel Workbook in a Browser</a:t>
            </a:r>
          </a:p>
        </p:txBody>
      </p:sp>
    </p:spTree>
    <p:extLst>
      <p:ext uri="{BB962C8B-B14F-4D97-AF65-F5344CB8AC3E}">
        <p14:creationId xmlns:p14="http://schemas.microsoft.com/office/powerpoint/2010/main" val="490056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B60214-0F62-417F-8593-95544E4A8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526" y="1577968"/>
            <a:ext cx="7162800" cy="41344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BF74A9-5D00-4BEC-BF3B-84E61E177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D17424-0F5E-4D76-B0EA-F5D27E721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PowerPoint for the Web</a:t>
            </a:r>
          </a:p>
        </p:txBody>
      </p:sp>
      <p:sp>
        <p:nvSpPr>
          <p:cNvPr id="15" name="Rounded Rectangle 143">
            <a:extLst>
              <a:ext uri="{FF2B5EF4-FFF2-40B4-BE49-F238E27FC236}">
                <a16:creationId xmlns:a16="http://schemas.microsoft.com/office/drawing/2014/main" id="{F4B7152C-7463-46D3-BDA1-C2B9EDFBDFB0}"/>
              </a:ext>
            </a:extLst>
          </p:cNvPr>
          <p:cNvSpPr/>
          <p:nvPr/>
        </p:nvSpPr>
        <p:spPr>
          <a:xfrm>
            <a:off x="309446" y="1890248"/>
            <a:ext cx="1053488" cy="505326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Office ribbon</a:t>
            </a:r>
          </a:p>
        </p:txBody>
      </p:sp>
      <p:sp>
        <p:nvSpPr>
          <p:cNvPr id="16" name="AutoShape 303">
            <a:extLst>
              <a:ext uri="{FF2B5EF4-FFF2-40B4-BE49-F238E27FC236}">
                <a16:creationId xmlns:a16="http://schemas.microsoft.com/office/drawing/2014/main" id="{3E7CEEC5-5D0F-47C8-873C-3EE1A6892EB4}"/>
              </a:ext>
            </a:extLst>
          </p:cNvPr>
          <p:cNvSpPr>
            <a:spLocks/>
          </p:cNvSpPr>
          <p:nvPr/>
        </p:nvSpPr>
        <p:spPr bwMode="auto">
          <a:xfrm flipH="1">
            <a:off x="1394752" y="1971274"/>
            <a:ext cx="106541" cy="38100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B8B3FD9-8D1D-49E0-B293-435BF2B080BA}"/>
              </a:ext>
            </a:extLst>
          </p:cNvPr>
          <p:cNvCxnSpPr/>
          <p:nvPr/>
        </p:nvCxnSpPr>
        <p:spPr>
          <a:xfrm>
            <a:off x="5247802" y="1254356"/>
            <a:ext cx="0" cy="3810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43">
            <a:extLst>
              <a:ext uri="{FF2B5EF4-FFF2-40B4-BE49-F238E27FC236}">
                <a16:creationId xmlns:a16="http://schemas.microsoft.com/office/drawing/2014/main" id="{E89A8FDB-EF3B-4F15-B889-8C985F99253D}"/>
              </a:ext>
            </a:extLst>
          </p:cNvPr>
          <p:cNvSpPr/>
          <p:nvPr/>
        </p:nvSpPr>
        <p:spPr>
          <a:xfrm>
            <a:off x="4241962" y="1190879"/>
            <a:ext cx="201168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File name and Save status</a:t>
            </a:r>
          </a:p>
        </p:txBody>
      </p:sp>
      <p:sp>
        <p:nvSpPr>
          <p:cNvPr id="19" name="Rounded Rectangle 143">
            <a:extLst>
              <a:ext uri="{FF2B5EF4-FFF2-40B4-BE49-F238E27FC236}">
                <a16:creationId xmlns:a16="http://schemas.microsoft.com/office/drawing/2014/main" id="{C4BF63E2-FBD8-4D65-9C48-6A865B241A7B}"/>
              </a:ext>
            </a:extLst>
          </p:cNvPr>
          <p:cNvSpPr/>
          <p:nvPr/>
        </p:nvSpPr>
        <p:spPr>
          <a:xfrm>
            <a:off x="7229002" y="5908411"/>
            <a:ext cx="118872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View buttons</a:t>
            </a:r>
          </a:p>
        </p:txBody>
      </p:sp>
      <p:sp>
        <p:nvSpPr>
          <p:cNvPr id="20" name="AutoShape 303">
            <a:extLst>
              <a:ext uri="{FF2B5EF4-FFF2-40B4-BE49-F238E27FC236}">
                <a16:creationId xmlns:a16="http://schemas.microsoft.com/office/drawing/2014/main" id="{D3894657-1F90-43B9-B3A3-8F5A84581A6C}"/>
              </a:ext>
            </a:extLst>
          </p:cNvPr>
          <p:cNvSpPr>
            <a:spLocks/>
          </p:cNvSpPr>
          <p:nvPr/>
        </p:nvSpPr>
        <p:spPr bwMode="auto">
          <a:xfrm rot="5400000">
            <a:off x="7759655" y="5020073"/>
            <a:ext cx="96083" cy="1585809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2602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C473-2432-4E67-8A95-29B247E4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23C37-3A1C-47E5-B145-DFDA940C7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Editing PowerPoint Slides in a Browser</a:t>
            </a:r>
          </a:p>
        </p:txBody>
      </p:sp>
    </p:spTree>
    <p:extLst>
      <p:ext uri="{BB962C8B-B14F-4D97-AF65-F5344CB8AC3E}">
        <p14:creationId xmlns:p14="http://schemas.microsoft.com/office/powerpoint/2010/main" val="29118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5072A4-D823-4165-9693-2F2933321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6E6BEFE-0825-418D-8E42-1BB505E96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209800"/>
            <a:ext cx="8612259" cy="40132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Office Graph</a:t>
            </a:r>
          </a:p>
          <a:p>
            <a:r>
              <a:rPr lang="en-US" dirty="0"/>
              <a:t>Background service constantly “graphs" relationships among Microsoft 365 resources.</a:t>
            </a:r>
          </a:p>
          <a:p>
            <a:pPr marL="285750"/>
            <a:r>
              <a:rPr lang="en-US" dirty="0"/>
              <a:t>Is used to populate recent document activity lists, such as:</a:t>
            </a:r>
          </a:p>
          <a:p>
            <a:pPr lvl="1"/>
            <a:r>
              <a:rPr lang="en-US" b="1" dirty="0"/>
              <a:t>Activity</a:t>
            </a:r>
            <a:r>
              <a:rPr lang="en-US" dirty="0"/>
              <a:t> section on the SharePoint site </a:t>
            </a:r>
            <a:r>
              <a:rPr lang="en-US" b="1" dirty="0"/>
              <a:t>Home</a:t>
            </a:r>
            <a:r>
              <a:rPr lang="en-US" dirty="0"/>
              <a:t> page</a:t>
            </a:r>
          </a:p>
          <a:p>
            <a:pPr lvl="1"/>
            <a:r>
              <a:rPr lang="en-US" dirty="0"/>
              <a:t>Documents list on your personal Microsoft 365 </a:t>
            </a:r>
            <a:r>
              <a:rPr lang="en-US" b="1" dirty="0"/>
              <a:t>Home</a:t>
            </a:r>
            <a:r>
              <a:rPr lang="en-US" dirty="0"/>
              <a:t> page</a:t>
            </a:r>
          </a:p>
          <a:p>
            <a:pPr lvl="1"/>
            <a:r>
              <a:rPr lang="en-US" b="1" dirty="0"/>
              <a:t>Popular documents</a:t>
            </a:r>
            <a:r>
              <a:rPr lang="en-US" dirty="0"/>
              <a:t> on your Delve </a:t>
            </a:r>
            <a:r>
              <a:rPr lang="en-US" b="1" dirty="0"/>
              <a:t>Home</a:t>
            </a:r>
            <a:r>
              <a:rPr lang="en-US" dirty="0"/>
              <a:t> page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3ACA4C2-BC5D-4076-988E-68EE88F3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Insights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C575D7-C843-4906-BD81-CD035FC5BD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Office Graph</a:t>
            </a:r>
            <a:r>
              <a:rPr lang="en-US" dirty="0"/>
              <a:t>: The service that collects and analyzes data about file access. </a:t>
            </a:r>
          </a:p>
        </p:txBody>
      </p:sp>
    </p:spTree>
    <p:extLst>
      <p:ext uri="{BB962C8B-B14F-4D97-AF65-F5344CB8AC3E}">
        <p14:creationId xmlns:p14="http://schemas.microsoft.com/office/powerpoint/2010/main" val="1351840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C473-2432-4E67-8A95-29B247E4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23C37-3A1C-47E5-B145-DFDA940C7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Viewing Recent Document Activity</a:t>
            </a:r>
          </a:p>
        </p:txBody>
      </p:sp>
    </p:spTree>
    <p:extLst>
      <p:ext uri="{BB962C8B-B14F-4D97-AF65-F5344CB8AC3E}">
        <p14:creationId xmlns:p14="http://schemas.microsoft.com/office/powerpoint/2010/main" val="4169013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EF60F3-B3B2-4668-9A68-CF878398C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Collaborate on the SharePoint Site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2C70BA-AA5E-4A7B-952D-F6B539FF5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AE3276-F83B-4FBD-9824-7BE6D7E6A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151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3DE32-DCEA-40A0-B5D5-875A6125A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with Shared Documents in SharePoint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4057A-15C9-4D68-8854-AADEED466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21CAC-5CD1-4513-BC7D-1CD57B6D3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514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482251-2B49-4236-9DBF-04B5E1AB8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1D7C80-092E-4F61-82C8-F8F54CA79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Co-authoring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D2D7BF-3B03-47BB-88E2-E946E5E041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1259979"/>
            <a:ext cx="6934200" cy="1864222"/>
          </a:xfrm>
        </p:spPr>
        <p:txBody>
          <a:bodyPr/>
          <a:lstStyle/>
          <a:p>
            <a:r>
              <a:rPr lang="en-US" b="1" dirty="0"/>
              <a:t>Co-authoring</a:t>
            </a:r>
            <a:r>
              <a:rPr lang="en-US" dirty="0"/>
              <a:t>:</a:t>
            </a:r>
            <a:r>
              <a:rPr lang="en-US" b="1" dirty="0"/>
              <a:t> </a:t>
            </a:r>
            <a:r>
              <a:rPr lang="en-US" dirty="0"/>
              <a:t>Multiple users editing the same document at any time.</a:t>
            </a:r>
          </a:p>
          <a:p>
            <a:r>
              <a:rPr lang="en-US" dirty="0"/>
              <a:t> </a:t>
            </a:r>
          </a:p>
          <a:p>
            <a:r>
              <a:rPr lang="en-US" b="1" dirty="0"/>
              <a:t>Simultaneous co-authoring</a:t>
            </a:r>
            <a:r>
              <a:rPr lang="en-US" dirty="0"/>
              <a:t>: Multiple users editing the same document at the same time. Word, Excel, PowerPoint, and OneNote support this.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9650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246032-B2E4-48ED-A95F-8B592F0E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1CBB2F-89AE-43E9-AB9B-7AB3B27304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Simultaneously Editing the Same Document</a:t>
            </a:r>
          </a:p>
        </p:txBody>
      </p:sp>
    </p:spTree>
    <p:extLst>
      <p:ext uri="{BB962C8B-B14F-4D97-AF65-F5344CB8AC3E}">
        <p14:creationId xmlns:p14="http://schemas.microsoft.com/office/powerpoint/2010/main" val="2708388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548CE2-5957-409F-BEB6-6A275FAC5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A47F2C-092D-4648-A1C3-79A33862F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Out and Check In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49BB3C7-A4B8-4192-B0A6-93A412B71E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Check Out</a:t>
            </a:r>
            <a:r>
              <a:rPr lang="en-US" dirty="0"/>
              <a:t>: A document authoring feature that blocks other users from editing the document while you are editing it.</a:t>
            </a:r>
          </a:p>
          <a:p>
            <a:endParaRPr lang="en-US" dirty="0"/>
          </a:p>
          <a:p>
            <a:r>
              <a:rPr lang="en-US" b="1" dirty="0"/>
              <a:t>Check In</a:t>
            </a:r>
            <a:r>
              <a:rPr lang="en-US" dirty="0"/>
              <a:t>: A document authoring feature that makes the document available to other users.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E11CC3-DE8C-4D7F-8D04-59E78C728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3124200"/>
            <a:ext cx="8460150" cy="3098800"/>
          </a:xfrm>
        </p:spPr>
        <p:txBody>
          <a:bodyPr/>
          <a:lstStyle/>
          <a:p>
            <a:r>
              <a:rPr lang="en-US" dirty="0"/>
              <a:t>Use the </a:t>
            </a:r>
            <a:r>
              <a:rPr lang="en-US" b="1" dirty="0"/>
              <a:t>Discard Check Out </a:t>
            </a:r>
            <a:r>
              <a:rPr lang="en-US" dirty="0"/>
              <a:t>command to close a checked-out document without saving any changes.</a:t>
            </a:r>
          </a:p>
          <a:p>
            <a:r>
              <a:rPr lang="en-US" dirty="0"/>
              <a:t>Check Out and Check In features:</a:t>
            </a:r>
          </a:p>
          <a:p>
            <a:pPr lvl="1"/>
            <a:r>
              <a:rPr lang="en-US" dirty="0"/>
              <a:t>Only one person can be editing the document.</a:t>
            </a:r>
          </a:p>
          <a:p>
            <a:pPr lvl="1"/>
            <a:r>
              <a:rPr lang="en-US" dirty="0"/>
              <a:t>Not compatible with simultaneous editing.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2624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AAAFB6-E308-4ECE-BBCD-0BFAAAE89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0FA1ED-BDBD-40AD-BEF5-85F3C4A9B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355789"/>
            <a:ext cx="8460150" cy="844611"/>
          </a:xfrm>
        </p:spPr>
        <p:txBody>
          <a:bodyPr/>
          <a:lstStyle/>
          <a:p>
            <a:r>
              <a:rPr lang="en-US" dirty="0"/>
              <a:t>The version history tracks the document version details.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F000F3-7836-4DB7-88C3-603055F43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78D294-C5B8-4D8D-BCB6-740C25B680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Versioning</a:t>
            </a:r>
            <a:r>
              <a:rPr lang="en-US" dirty="0"/>
              <a:t>: The file naming convention that is used to manage multiple copies of the same document.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38267B-439F-43C6-8877-FBE918ED4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75" y="2994454"/>
            <a:ext cx="8229600" cy="256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8805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A78D5D-F891-4E87-BD12-4E44565B8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FFA89-2F8E-486F-A18F-127AE9EF9B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Check Out and Check In</a:t>
            </a:r>
          </a:p>
        </p:txBody>
      </p:sp>
    </p:spTree>
    <p:extLst>
      <p:ext uri="{BB962C8B-B14F-4D97-AF65-F5344CB8AC3E}">
        <p14:creationId xmlns:p14="http://schemas.microsoft.com/office/powerpoint/2010/main" val="34469588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55C4E3-C6F4-4E98-8E0F-48D942573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with OneDrive for Business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38BAF5-4C61-4393-B5FD-66A771B2B3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731C4F-1E1D-4674-8A3A-F75EF4259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455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72D182-0D39-4377-8DB8-577DA1A21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33D422-29DC-4B07-A42C-3F0D0076A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209800"/>
            <a:ext cx="8460150" cy="1294350"/>
          </a:xfrm>
        </p:spPr>
        <p:txBody>
          <a:bodyPr/>
          <a:lstStyle/>
          <a:p>
            <a:r>
              <a:rPr lang="en-US" dirty="0"/>
              <a:t>Stores documents as private by default, but they can be shared with others.</a:t>
            </a:r>
          </a:p>
          <a:p>
            <a:r>
              <a:rPr lang="en-US" dirty="0"/>
              <a:t>Accessed by signing into Microsoft 365 with your organizational username and password.</a:t>
            </a:r>
          </a:p>
          <a:p>
            <a:r>
              <a:rPr lang="en-US" dirty="0"/>
              <a:t>Different from your personal OneDrive account.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96850D-642E-4968-99FE-5EBE3AB37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OneDrive App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DDADED-5B8B-4AA0-89C9-220F50DCC0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OneDrive</a:t>
            </a:r>
            <a:r>
              <a:rPr lang="en-US" dirty="0"/>
              <a:t>: A file storage app that also allows you to synchronize files between the cloud and your computer’s hard drive. </a:t>
            </a:r>
          </a:p>
        </p:txBody>
      </p:sp>
      <p:graphicFrame>
        <p:nvGraphicFramePr>
          <p:cNvPr id="8" name="Group 64">
            <a:extLst>
              <a:ext uri="{FF2B5EF4-FFF2-40B4-BE49-F238E27FC236}">
                <a16:creationId xmlns:a16="http://schemas.microsoft.com/office/drawing/2014/main" id="{6C50E5D2-E819-4996-81AF-B31EC9C96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739974"/>
              </p:ext>
            </p:extLst>
          </p:nvPr>
        </p:nvGraphicFramePr>
        <p:xfrm>
          <a:off x="440961" y="3606941"/>
          <a:ext cx="8229600" cy="2741332"/>
        </p:xfrm>
        <a:graphic>
          <a:graphicData uri="http://schemas.openxmlformats.org/drawingml/2006/table">
            <a:tbl>
              <a:tblPr/>
              <a:tblGrid>
                <a:gridCol w="1630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9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63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Component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To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3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My Files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 the list of documents and folders in either a list or tiled layout. </a:t>
                      </a:r>
                    </a:p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Files you have shared with others are marked as "shared."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Recent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 documents you have recently worked with. 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Shared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Display documents shared with you by others in the organization.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Discover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Discover relevant and trending documents.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235258"/>
                  </a:ext>
                </a:extLst>
              </a:tr>
              <a:tr h="278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Recycle bin 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View, restore, or permanently delete recently deleted files.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07708"/>
                  </a:ext>
                </a:extLst>
              </a:tr>
              <a:tr h="6258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Shared libraries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marR="0" lvl="0" indent="-169863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rgbClr val="009DDC"/>
                        </a:buClr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Access documents assigned to Microsoft 365 groups that you are a member of, including SharePoint sites, Microsoft Teams, and Outlook groups.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665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4707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067D9F-4F18-4AE4-822B-44317961D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26DF57B6-0712-4479-8CDB-0B6204324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008" y="1126443"/>
            <a:ext cx="8460150" cy="1003740"/>
          </a:xfrm>
        </p:spPr>
        <p:txBody>
          <a:bodyPr/>
          <a:lstStyle/>
          <a:p>
            <a:r>
              <a:rPr lang="en-US" dirty="0"/>
              <a:t>Difference between SharePoint and OneDrive:</a:t>
            </a:r>
          </a:p>
          <a:p>
            <a:pPr lvl="1"/>
            <a:r>
              <a:rPr lang="en-US" dirty="0"/>
              <a:t>OneDrive files are private by default but can be shared individually.</a:t>
            </a:r>
          </a:p>
          <a:p>
            <a:pPr lvl="1"/>
            <a:r>
              <a:rPr lang="en-US" dirty="0"/>
              <a:t>SharePoint files are shared by default.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6D9BC1-631B-47E7-81A2-3CDB2C43C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the OneDrive User Interface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489905D-1EF2-4A8D-AED9-4952553E9C6C}"/>
              </a:ext>
            </a:extLst>
          </p:cNvPr>
          <p:cNvGrpSpPr/>
          <p:nvPr/>
        </p:nvGrpSpPr>
        <p:grpSpPr>
          <a:xfrm>
            <a:off x="663656" y="2568431"/>
            <a:ext cx="8077532" cy="3357366"/>
            <a:chOff x="648666" y="2756318"/>
            <a:chExt cx="8077532" cy="335736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945E714-C08B-4561-A6BE-5E91A457A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1766" y="2756318"/>
              <a:ext cx="7620958" cy="3350031"/>
            </a:xfrm>
            <a:prstGeom prst="rect">
              <a:avLst/>
            </a:prstGeom>
          </p:spPr>
        </p:pic>
        <p:sp>
          <p:nvSpPr>
            <p:cNvPr id="25" name="FADER_BOTTOM">
              <a:extLst>
                <a:ext uri="{FF2B5EF4-FFF2-40B4-BE49-F238E27FC236}">
                  <a16:creationId xmlns:a16="http://schemas.microsoft.com/office/drawing/2014/main" id="{7DF3420A-834F-4A1C-A922-E921360F67EF}"/>
                </a:ext>
              </a:extLst>
            </p:cNvPr>
            <p:cNvSpPr/>
            <p:nvPr/>
          </p:nvSpPr>
          <p:spPr>
            <a:xfrm>
              <a:off x="648666" y="5707284"/>
              <a:ext cx="8077532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6" name="Rounded Rectangle 18">
            <a:extLst>
              <a:ext uri="{FF2B5EF4-FFF2-40B4-BE49-F238E27FC236}">
                <a16:creationId xmlns:a16="http://schemas.microsoft.com/office/drawing/2014/main" id="{5E71AF89-0E8E-4A46-B39D-D1ABDCA1E751}"/>
              </a:ext>
            </a:extLst>
          </p:cNvPr>
          <p:cNvSpPr/>
          <p:nvPr/>
        </p:nvSpPr>
        <p:spPr>
          <a:xfrm>
            <a:off x="4137061" y="3674810"/>
            <a:ext cx="167640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 Files list headings</a:t>
            </a:r>
          </a:p>
        </p:txBody>
      </p:sp>
      <p:sp>
        <p:nvSpPr>
          <p:cNvPr id="27" name="Rounded Rectangle 15">
            <a:extLst>
              <a:ext uri="{FF2B5EF4-FFF2-40B4-BE49-F238E27FC236}">
                <a16:creationId xmlns:a16="http://schemas.microsoft.com/office/drawing/2014/main" id="{7D422C56-F9C6-425E-BB5D-767C89A6F419}"/>
              </a:ext>
            </a:extLst>
          </p:cNvPr>
          <p:cNvSpPr/>
          <p:nvPr/>
        </p:nvSpPr>
        <p:spPr>
          <a:xfrm>
            <a:off x="3245370" y="3367287"/>
            <a:ext cx="146304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File commands</a:t>
            </a:r>
          </a:p>
        </p:txBody>
      </p:sp>
      <p:sp>
        <p:nvSpPr>
          <p:cNvPr id="29" name="AutoShape 303">
            <a:extLst>
              <a:ext uri="{FF2B5EF4-FFF2-40B4-BE49-F238E27FC236}">
                <a16:creationId xmlns:a16="http://schemas.microsoft.com/office/drawing/2014/main" id="{7A838C4C-FD40-46EA-9696-DA2EA1CCCB95}"/>
              </a:ext>
            </a:extLst>
          </p:cNvPr>
          <p:cNvSpPr>
            <a:spLocks/>
          </p:cNvSpPr>
          <p:nvPr/>
        </p:nvSpPr>
        <p:spPr bwMode="auto">
          <a:xfrm rot="5400000" flipH="1">
            <a:off x="4901827" y="1998744"/>
            <a:ext cx="146869" cy="4052776"/>
          </a:xfrm>
          <a:prstGeom prst="rightBrace">
            <a:avLst>
              <a:gd name="adj1" fmla="val 65948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30" name="Line 316">
            <a:extLst>
              <a:ext uri="{FF2B5EF4-FFF2-40B4-BE49-F238E27FC236}">
                <a16:creationId xmlns:a16="http://schemas.microsoft.com/office/drawing/2014/main" id="{68E3E1F6-3FE2-4D99-ABDA-1B36B77CFEB0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278416" y="3887625"/>
            <a:ext cx="30945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Rounded Rectangle 18">
            <a:extLst>
              <a:ext uri="{FF2B5EF4-FFF2-40B4-BE49-F238E27FC236}">
                <a16:creationId xmlns:a16="http://schemas.microsoft.com/office/drawing/2014/main" id="{59DB1226-B90F-4DF1-8C8E-35711003AA08}"/>
              </a:ext>
            </a:extLst>
          </p:cNvPr>
          <p:cNvSpPr/>
          <p:nvPr/>
        </p:nvSpPr>
        <p:spPr>
          <a:xfrm>
            <a:off x="7021665" y="3618597"/>
            <a:ext cx="822960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 Sharing</a:t>
            </a:r>
          </a:p>
        </p:txBody>
      </p:sp>
      <p:sp>
        <p:nvSpPr>
          <p:cNvPr id="32" name="AutoShape 303">
            <a:extLst>
              <a:ext uri="{FF2B5EF4-FFF2-40B4-BE49-F238E27FC236}">
                <a16:creationId xmlns:a16="http://schemas.microsoft.com/office/drawing/2014/main" id="{BD5EEDC8-4D15-4DB4-A7D0-3DEAEFE50B8B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1489472" y="4821674"/>
            <a:ext cx="138288" cy="1365740"/>
          </a:xfrm>
          <a:prstGeom prst="rightBrace">
            <a:avLst>
              <a:gd name="adj1" fmla="val 65948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  <p:sp>
        <p:nvSpPr>
          <p:cNvPr id="33" name="Rounded Rectangle 15">
            <a:extLst>
              <a:ext uri="{FF2B5EF4-FFF2-40B4-BE49-F238E27FC236}">
                <a16:creationId xmlns:a16="http://schemas.microsoft.com/office/drawing/2014/main" id="{1A46C9CF-87A9-497E-B239-C88EAFAA2967}"/>
              </a:ext>
            </a:extLst>
          </p:cNvPr>
          <p:cNvSpPr/>
          <p:nvPr/>
        </p:nvSpPr>
        <p:spPr>
          <a:xfrm>
            <a:off x="1095463" y="5603672"/>
            <a:ext cx="926306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Groups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6C8AA14-F358-4EB2-8BBD-B7053AA91CD1}"/>
              </a:ext>
            </a:extLst>
          </p:cNvPr>
          <p:cNvCxnSpPr>
            <a:cxnSpLocks/>
          </p:cNvCxnSpPr>
          <p:nvPr/>
        </p:nvCxnSpPr>
        <p:spPr>
          <a:xfrm flipV="1">
            <a:off x="7725015" y="3130944"/>
            <a:ext cx="0" cy="3387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18">
            <a:extLst>
              <a:ext uri="{FF2B5EF4-FFF2-40B4-BE49-F238E27FC236}">
                <a16:creationId xmlns:a16="http://schemas.microsoft.com/office/drawing/2014/main" id="{AA178886-88FA-4BBF-8615-9566863B8DDE}"/>
              </a:ext>
            </a:extLst>
          </p:cNvPr>
          <p:cNvSpPr/>
          <p:nvPr/>
        </p:nvSpPr>
        <p:spPr>
          <a:xfrm>
            <a:off x="6722423" y="3335098"/>
            <a:ext cx="1128372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View options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158E1352-C82D-4E6F-A6B4-8303F1075467}"/>
              </a:ext>
            </a:extLst>
          </p:cNvPr>
          <p:cNvCxnSpPr>
            <a:cxnSpLocks/>
          </p:cNvCxnSpPr>
          <p:nvPr/>
        </p:nvCxnSpPr>
        <p:spPr>
          <a:xfrm flipV="1">
            <a:off x="8092190" y="3130944"/>
            <a:ext cx="0" cy="3387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18">
            <a:extLst>
              <a:ext uri="{FF2B5EF4-FFF2-40B4-BE49-F238E27FC236}">
                <a16:creationId xmlns:a16="http://schemas.microsoft.com/office/drawing/2014/main" id="{3488326F-6104-42DE-AA97-499EF3458AAF}"/>
              </a:ext>
            </a:extLst>
          </p:cNvPr>
          <p:cNvSpPr/>
          <p:nvPr/>
        </p:nvSpPr>
        <p:spPr>
          <a:xfrm>
            <a:off x="7912367" y="3335098"/>
            <a:ext cx="766549" cy="228600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algn="ctr" defTabSz="914400"/>
            <a:r>
              <a:rPr lang="en-US" sz="1300" b="1" kern="0" dirty="0">
                <a:solidFill>
                  <a:srgbClr val="FFFFFF"/>
                </a:solidFill>
                <a:latin typeface="Calibri"/>
                <a:cs typeface="Calibri"/>
              </a:rPr>
              <a:t>Details</a:t>
            </a:r>
          </a:p>
        </p:txBody>
      </p:sp>
      <p:sp>
        <p:nvSpPr>
          <p:cNvPr id="38" name="AutoShape 303">
            <a:extLst>
              <a:ext uri="{FF2B5EF4-FFF2-40B4-BE49-F238E27FC236}">
                <a16:creationId xmlns:a16="http://schemas.microsoft.com/office/drawing/2014/main" id="{AF7613A5-BD8B-4369-AAAF-4033828A128F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3912304" y="1864867"/>
            <a:ext cx="138288" cy="2820028"/>
          </a:xfrm>
          <a:prstGeom prst="rightBrace">
            <a:avLst>
              <a:gd name="adj1" fmla="val 65948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FF9900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F9900"/>
              </a:buClr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rgbClr val="FF9900"/>
              </a:buClr>
              <a:buChar char="•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rgbClr val="FF9900"/>
              </a:buClr>
              <a:buChar char="–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725607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430519-C750-4F80-B5A1-732B10DFC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75EA4-D5D6-4C44-8528-D10DA15B1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OneDrive, SharePoint, and Teams all support:</a:t>
            </a:r>
          </a:p>
          <a:p>
            <a:pPr lvl="1"/>
            <a:r>
              <a:rPr lang="en-US" dirty="0">
                <a:cs typeface="Calibri"/>
              </a:rPr>
              <a:t>Sharing files</a:t>
            </a:r>
          </a:p>
          <a:p>
            <a:pPr lvl="1"/>
            <a:r>
              <a:rPr lang="en-US" dirty="0">
                <a:cs typeface="Calibri"/>
              </a:rPr>
              <a:t>Co-authoring</a:t>
            </a:r>
          </a:p>
          <a:p>
            <a:pPr lvl="1"/>
            <a:r>
              <a:rPr lang="en-US" dirty="0">
                <a:cs typeface="Calibri"/>
              </a:rPr>
              <a:t>Tracking revisions</a:t>
            </a:r>
          </a:p>
          <a:p>
            <a:pPr lvl="1"/>
            <a:r>
              <a:rPr lang="en-US" dirty="0">
                <a:cs typeface="Calibri"/>
              </a:rPr>
              <a:t>Synchronization of documents</a:t>
            </a:r>
          </a:p>
          <a:p>
            <a:pPr lvl="1"/>
            <a:r>
              <a:rPr lang="en-US" dirty="0">
                <a:cs typeface="Calibri"/>
              </a:rPr>
              <a:t>Comments and @mentions</a:t>
            </a:r>
          </a:p>
          <a:p>
            <a:r>
              <a:rPr lang="en-US" dirty="0">
                <a:cs typeface="Calibri"/>
              </a:rPr>
              <a:t>Which one should you use for a given situation?</a:t>
            </a:r>
          </a:p>
          <a:p>
            <a:pPr lvl="1"/>
            <a:r>
              <a:rPr lang="en-US" dirty="0">
                <a:cs typeface="Calibri"/>
              </a:rPr>
              <a:t>OneDrive—“One drive” for your personal documents, accessible from any web-connected computer.</a:t>
            </a:r>
          </a:p>
          <a:p>
            <a:pPr lvl="1"/>
            <a:r>
              <a:rPr lang="en-US" dirty="0">
                <a:cs typeface="Calibri"/>
              </a:rPr>
              <a:t>Teams—Storage for team projects, to share files with internal and external team members.</a:t>
            </a:r>
          </a:p>
          <a:p>
            <a:pPr lvl="1"/>
            <a:r>
              <a:rPr lang="en-US" dirty="0">
                <a:cs typeface="Calibri"/>
              </a:rPr>
              <a:t>SharePoint—Shared documents for an entire department or organization.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BF6FAE6-8766-443B-8BCA-264A2C656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Store Your Files</a:t>
            </a:r>
          </a:p>
        </p:txBody>
      </p:sp>
    </p:spTree>
    <p:extLst>
      <p:ext uri="{BB962C8B-B14F-4D97-AF65-F5344CB8AC3E}">
        <p14:creationId xmlns:p14="http://schemas.microsoft.com/office/powerpoint/2010/main" val="22876937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0357827-F7E7-4524-937E-4ED675197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Choose Between OneDrive, Teams, and SharePoint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C177E-1212-4B8B-8539-8767D294E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1" y="1629759"/>
            <a:ext cx="2895598" cy="639762"/>
          </a:xfrm>
          <a:solidFill>
            <a:schemeClr val="accent1"/>
          </a:solidFill>
        </p:spPr>
        <p:txBody>
          <a:bodyPr anchor="ctr" anchorCtr="1"/>
          <a:lstStyle/>
          <a:p>
            <a:r>
              <a:rPr lang="en-US" dirty="0">
                <a:solidFill>
                  <a:schemeClr val="bg1"/>
                </a:solidFill>
              </a:rPr>
              <a:t>OneDrive for Business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A4E0DE2-A8DC-4930-9D99-2CD9A5D89F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4609" y="2356834"/>
            <a:ext cx="2883390" cy="3951288"/>
          </a:xfrm>
        </p:spPr>
        <p:txBody>
          <a:bodyPr/>
          <a:lstStyle/>
          <a:p>
            <a:pPr marL="173038" indent="-173038"/>
            <a:r>
              <a:rPr lang="en-US" sz="1600" dirty="0"/>
              <a:t>Primarily for personal use.</a:t>
            </a:r>
          </a:p>
          <a:p>
            <a:pPr marL="173038" indent="-173038"/>
            <a:r>
              <a:rPr lang="en-US" sz="1600" dirty="0"/>
              <a:t>No appropriate Teams or SharePoint site to store it in.</a:t>
            </a:r>
          </a:p>
          <a:p>
            <a:pPr marL="173038" indent="-173038"/>
            <a:r>
              <a:rPr lang="en-US" sz="1600" dirty="0"/>
              <a:t>Doesn’t merit creating a new site just to store it.</a:t>
            </a:r>
          </a:p>
          <a:p>
            <a:pPr marL="173038" indent="-173038"/>
            <a:r>
              <a:rPr lang="en-US" sz="1600" dirty="0"/>
              <a:t>Ad-hoc file sharing:</a:t>
            </a:r>
          </a:p>
          <a:p>
            <a:pPr marL="401638" lvl="1" indent="-173038"/>
            <a:r>
              <a:rPr lang="en-US" sz="1400" dirty="0"/>
              <a:t>Small number of files</a:t>
            </a:r>
          </a:p>
          <a:p>
            <a:pPr marL="401638" lvl="1" indent="-173038"/>
            <a:r>
              <a:rPr lang="en-US" sz="1400" dirty="0"/>
              <a:t>Few people</a:t>
            </a:r>
          </a:p>
          <a:p>
            <a:pPr marL="401638" lvl="1" indent="-173038"/>
            <a:r>
              <a:rPr lang="en-US" sz="1400" dirty="0"/>
              <a:t>Limited time (e.g., a draft)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EE5E98-9DC3-43F9-A7E5-4F5D38E220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163890" y="1629759"/>
            <a:ext cx="2895600" cy="639762"/>
          </a:xfrm>
          <a:solidFill>
            <a:schemeClr val="accent1"/>
          </a:solidFill>
        </p:spPr>
        <p:txBody>
          <a:bodyPr anchor="ctr" anchorCtr="1"/>
          <a:lstStyle/>
          <a:p>
            <a:r>
              <a:rPr lang="en-US" dirty="0">
                <a:solidFill>
                  <a:schemeClr val="bg1"/>
                </a:solidFill>
              </a:rPr>
              <a:t>Teams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1796EED-B02E-4133-836A-FF43190914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5381" y="2356834"/>
            <a:ext cx="2895600" cy="3951288"/>
          </a:xfrm>
        </p:spPr>
        <p:txBody>
          <a:bodyPr/>
          <a:lstStyle/>
          <a:p>
            <a:pPr marL="173038" indent="-173038"/>
            <a:r>
              <a:rPr lang="en-US" sz="1600" dirty="0"/>
              <a:t>Of interest to the entire department or organization.</a:t>
            </a:r>
          </a:p>
          <a:p>
            <a:pPr marL="173038" indent="-173038"/>
            <a:r>
              <a:rPr lang="en-US" sz="1600" dirty="0"/>
              <a:t>Reference repository for documents such as procedures, policies, manuals, templates.</a:t>
            </a:r>
          </a:p>
          <a:p>
            <a:pPr marL="173038" indent="-173038"/>
            <a:r>
              <a:rPr lang="en-US" sz="1600" dirty="0"/>
              <a:t>Acceptable for group membership (and associated access to the document) to take a bit longer to assign, (requiring IT intervention, for example).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E8B85E-2994-468F-B76D-27564D331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2206521-6B73-407B-8C4B-B0F4183D97EE}"/>
              </a:ext>
            </a:extLst>
          </p:cNvPr>
          <p:cNvSpPr txBox="1">
            <a:spLocks/>
          </p:cNvSpPr>
          <p:nvPr/>
        </p:nvSpPr>
        <p:spPr>
          <a:xfrm>
            <a:off x="6175381" y="1629759"/>
            <a:ext cx="2895600" cy="63976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 anchorCtr="1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SharePoint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D22CCA-C943-4794-A7B4-CFAEA2715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94569"/>
            <a:ext cx="1123810" cy="361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52DC964-E7A3-4418-9A5A-44D12E1B3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595" y="1168775"/>
            <a:ext cx="1076190" cy="41904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08795A7-1110-475E-BFD1-69D6CB284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1752" y="1142187"/>
            <a:ext cx="1342857" cy="466667"/>
          </a:xfrm>
          <a:prstGeom prst="rect">
            <a:avLst/>
          </a:prstGeom>
        </p:spPr>
      </p:pic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BE25E7C9-F06B-41FF-BC73-F67AD813D3B8}"/>
              </a:ext>
            </a:extLst>
          </p:cNvPr>
          <p:cNvSpPr txBox="1">
            <a:spLocks/>
          </p:cNvSpPr>
          <p:nvPr/>
        </p:nvSpPr>
        <p:spPr>
          <a:xfrm>
            <a:off x="3163890" y="2356834"/>
            <a:ext cx="2895600" cy="3951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3038" indent="-173038"/>
            <a:r>
              <a:rPr lang="en-US" sz="1600" dirty="0"/>
              <a:t>Related to a particular project.</a:t>
            </a:r>
          </a:p>
          <a:p>
            <a:pPr marL="173038" indent="-173038"/>
            <a:r>
              <a:rPr lang="en-US" sz="1600" dirty="0"/>
              <a:t>Accessed primarily by members of a project team.</a:t>
            </a:r>
          </a:p>
          <a:p>
            <a:pPr marL="173038" indent="-173038"/>
            <a:r>
              <a:rPr lang="en-US" sz="1600" dirty="0"/>
              <a:t>Team membership (and file access) is fluid.</a:t>
            </a:r>
          </a:p>
          <a:p>
            <a:pPr marL="173038" indent="-173038"/>
            <a:r>
              <a:rPr lang="en-US" sz="1600" dirty="0"/>
              <a:t>Need to easily reassign members (possibly users outside the organization) without intervention from IT.</a:t>
            </a:r>
          </a:p>
          <a:p>
            <a:pPr marL="173038" indent="-173038"/>
            <a:r>
              <a:rPr lang="en-US" sz="1600" dirty="0"/>
              <a:t>Files not shared with the organization at large.</a:t>
            </a:r>
          </a:p>
        </p:txBody>
      </p:sp>
    </p:spTree>
    <p:extLst>
      <p:ext uri="{BB962C8B-B14F-4D97-AF65-F5344CB8AC3E}">
        <p14:creationId xmlns:p14="http://schemas.microsoft.com/office/powerpoint/2010/main" val="2240712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9560FC-A6B5-46F7-A237-3D49FCA3E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8D2D9E-7721-47AA-9CA1-2BD63515D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Controls the SharePoint Site?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AF8D35-26A5-4652-AF08-5F23742E7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Microsoft 365 administrator sets up and manages the SharePoint site.</a:t>
            </a:r>
          </a:p>
          <a:p>
            <a:r>
              <a:rPr lang="en-US" dirty="0"/>
              <a:t>Permissions are inherited from SharePoint group membership:</a:t>
            </a:r>
          </a:p>
          <a:p>
            <a:pPr lvl="1"/>
            <a:r>
              <a:rPr lang="en-US" dirty="0"/>
              <a:t>Team Site Visitors—Read permissions</a:t>
            </a:r>
          </a:p>
          <a:p>
            <a:pPr lvl="1"/>
            <a:r>
              <a:rPr lang="en-US" dirty="0"/>
              <a:t>Team Site Members—Edit permissions</a:t>
            </a:r>
          </a:p>
          <a:p>
            <a:pPr lvl="1"/>
            <a:r>
              <a:rPr lang="en-US" dirty="0"/>
              <a:t>Team Site Owners—Full control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4812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3388AE-E8CD-4BAB-877B-79633CD73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AB5CBA-9212-46F9-83D9-83E53C37F6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Documents to OneDrive</a:t>
            </a:r>
          </a:p>
        </p:txBody>
      </p:sp>
    </p:spTree>
    <p:extLst>
      <p:ext uri="{BB962C8B-B14F-4D97-AF65-F5344CB8AC3E}">
        <p14:creationId xmlns:p14="http://schemas.microsoft.com/office/powerpoint/2010/main" val="42730819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6F23C3-B95A-4E28-B5CF-40D476063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6F8713-1A2B-45F2-BDF4-A8FD6B0085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Sharing a OneDrive Document</a:t>
            </a:r>
          </a:p>
        </p:txBody>
      </p:sp>
    </p:spTree>
    <p:extLst>
      <p:ext uri="{BB962C8B-B14F-4D97-AF65-F5344CB8AC3E}">
        <p14:creationId xmlns:p14="http://schemas.microsoft.com/office/powerpoint/2010/main" val="32729814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3EAC30-82AA-419F-985D-097CDA4B7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3ECBF1-B711-4B9D-A188-6E53FA6F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Sync Libraries and Documents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10B8D3-F5AB-446C-AAEF-C33053795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463" y="1269427"/>
            <a:ext cx="8229600" cy="474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387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roup 23">
            <a:extLst>
              <a:ext uri="{FF2B5EF4-FFF2-40B4-BE49-F238E27FC236}">
                <a16:creationId xmlns:a16="http://schemas.microsoft.com/office/drawing/2014/main" id="{DEA659AF-9FD5-4DC7-846E-B39D651363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44272"/>
              </p:ext>
            </p:extLst>
          </p:nvPr>
        </p:nvGraphicFramePr>
        <p:xfrm>
          <a:off x="341925" y="1290124"/>
          <a:ext cx="8497260" cy="4729676"/>
        </p:xfrm>
        <a:graphic>
          <a:graphicData uri="http://schemas.openxmlformats.org/drawingml/2006/table">
            <a:tbl>
              <a:tblPr/>
              <a:tblGrid>
                <a:gridCol w="1452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4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39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Indicator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45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File that is only available online.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Doesn’t take up space on your computer.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27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File or folder that you have shared with other people.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828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 locally available file, already opened or downloaded to your device.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Available even when you are not connected to the Internet.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In File Explorer, right-click and select “Free up space” to remove the local copy.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04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Local file that you have marked in File Explorer to “Always keep on this device.”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Takes up space in local storage, but available even when you’re offline.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409454"/>
                  </a:ext>
                </a:extLst>
              </a:tr>
              <a:tr h="6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file or folder has settings which prevent it from syncing.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98152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0F2329-B504-4E83-8116-9555B0018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E1504D6-107C-4C9E-800D-35ADD4AD4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Indicators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14819C9-5F88-4B9F-936B-2BC41339A044}"/>
              </a:ext>
            </a:extLst>
          </p:cNvPr>
          <p:cNvSpPr/>
          <p:nvPr/>
        </p:nvSpPr>
        <p:spPr>
          <a:xfrm>
            <a:off x="838200" y="2235669"/>
            <a:ext cx="442711" cy="294495"/>
          </a:xfrm>
          <a:custGeom>
            <a:avLst/>
            <a:gdLst>
              <a:gd name="connsiteX0" fmla="*/ 168777 w 319858"/>
              <a:gd name="connsiteY0" fmla="*/ 0 h 212772"/>
              <a:gd name="connsiteX1" fmla="*/ 244669 w 319858"/>
              <a:gd name="connsiteY1" fmla="*/ 75892 h 212772"/>
              <a:gd name="connsiteX2" fmla="*/ 240481 w 319858"/>
              <a:gd name="connsiteY2" fmla="*/ 96638 h 212772"/>
              <a:gd name="connsiteX3" fmla="*/ 259837 w 319858"/>
              <a:gd name="connsiteY3" fmla="*/ 92730 h 212772"/>
              <a:gd name="connsiteX4" fmla="*/ 319858 w 319858"/>
              <a:gd name="connsiteY4" fmla="*/ 152751 h 212772"/>
              <a:gd name="connsiteX5" fmla="*/ 259837 w 319858"/>
              <a:gd name="connsiteY5" fmla="*/ 212772 h 212772"/>
              <a:gd name="connsiteX6" fmla="*/ 244669 w 319858"/>
              <a:gd name="connsiteY6" fmla="*/ 209710 h 212772"/>
              <a:gd name="connsiteX7" fmla="*/ 244669 w 319858"/>
              <a:gd name="connsiteY7" fmla="*/ 211933 h 212772"/>
              <a:gd name="connsiteX8" fmla="*/ 78639 w 319858"/>
              <a:gd name="connsiteY8" fmla="*/ 211933 h 212772"/>
              <a:gd name="connsiteX9" fmla="*/ 75892 w 319858"/>
              <a:gd name="connsiteY9" fmla="*/ 212772 h 212772"/>
              <a:gd name="connsiteX10" fmla="*/ 71736 w 319858"/>
              <a:gd name="connsiteY10" fmla="*/ 211933 h 212772"/>
              <a:gd name="connsiteX11" fmla="*/ 53194 w 319858"/>
              <a:gd name="connsiteY11" fmla="*/ 211933 h 212772"/>
              <a:gd name="connsiteX12" fmla="*/ 53194 w 319858"/>
              <a:gd name="connsiteY12" fmla="*/ 208190 h 212772"/>
              <a:gd name="connsiteX13" fmla="*/ 46351 w 319858"/>
              <a:gd name="connsiteY13" fmla="*/ 206808 h 212772"/>
              <a:gd name="connsiteX14" fmla="*/ 0 w 319858"/>
              <a:gd name="connsiteY14" fmla="*/ 136880 h 212772"/>
              <a:gd name="connsiteX15" fmla="*/ 75892 w 319858"/>
              <a:gd name="connsiteY15" fmla="*/ 60988 h 212772"/>
              <a:gd name="connsiteX16" fmla="*/ 95111 w 319858"/>
              <a:gd name="connsiteY16" fmla="*/ 64868 h 212772"/>
              <a:gd name="connsiteX17" fmla="*/ 98849 w 319858"/>
              <a:gd name="connsiteY17" fmla="*/ 46351 h 212772"/>
              <a:gd name="connsiteX18" fmla="*/ 168777 w 319858"/>
              <a:gd name="connsiteY18" fmla="*/ 0 h 212772"/>
              <a:gd name="connsiteX0" fmla="*/ 168777 w 319858"/>
              <a:gd name="connsiteY0" fmla="*/ 0 h 212772"/>
              <a:gd name="connsiteX1" fmla="*/ 244669 w 319858"/>
              <a:gd name="connsiteY1" fmla="*/ 75892 h 212772"/>
              <a:gd name="connsiteX2" fmla="*/ 240481 w 319858"/>
              <a:gd name="connsiteY2" fmla="*/ 96638 h 212772"/>
              <a:gd name="connsiteX3" fmla="*/ 259837 w 319858"/>
              <a:gd name="connsiteY3" fmla="*/ 92730 h 212772"/>
              <a:gd name="connsiteX4" fmla="*/ 319858 w 319858"/>
              <a:gd name="connsiteY4" fmla="*/ 152751 h 212772"/>
              <a:gd name="connsiteX5" fmla="*/ 259837 w 319858"/>
              <a:gd name="connsiteY5" fmla="*/ 212772 h 212772"/>
              <a:gd name="connsiteX6" fmla="*/ 244669 w 319858"/>
              <a:gd name="connsiteY6" fmla="*/ 209710 h 212772"/>
              <a:gd name="connsiteX7" fmla="*/ 78639 w 319858"/>
              <a:gd name="connsiteY7" fmla="*/ 211933 h 212772"/>
              <a:gd name="connsiteX8" fmla="*/ 75892 w 319858"/>
              <a:gd name="connsiteY8" fmla="*/ 212772 h 212772"/>
              <a:gd name="connsiteX9" fmla="*/ 71736 w 319858"/>
              <a:gd name="connsiteY9" fmla="*/ 211933 h 212772"/>
              <a:gd name="connsiteX10" fmla="*/ 53194 w 319858"/>
              <a:gd name="connsiteY10" fmla="*/ 211933 h 212772"/>
              <a:gd name="connsiteX11" fmla="*/ 53194 w 319858"/>
              <a:gd name="connsiteY11" fmla="*/ 208190 h 212772"/>
              <a:gd name="connsiteX12" fmla="*/ 46351 w 319858"/>
              <a:gd name="connsiteY12" fmla="*/ 206808 h 212772"/>
              <a:gd name="connsiteX13" fmla="*/ 0 w 319858"/>
              <a:gd name="connsiteY13" fmla="*/ 136880 h 212772"/>
              <a:gd name="connsiteX14" fmla="*/ 75892 w 319858"/>
              <a:gd name="connsiteY14" fmla="*/ 60988 h 212772"/>
              <a:gd name="connsiteX15" fmla="*/ 95111 w 319858"/>
              <a:gd name="connsiteY15" fmla="*/ 64868 h 212772"/>
              <a:gd name="connsiteX16" fmla="*/ 98849 w 319858"/>
              <a:gd name="connsiteY16" fmla="*/ 46351 h 212772"/>
              <a:gd name="connsiteX17" fmla="*/ 168777 w 319858"/>
              <a:gd name="connsiteY17" fmla="*/ 0 h 212772"/>
              <a:gd name="connsiteX0" fmla="*/ 168777 w 319858"/>
              <a:gd name="connsiteY0" fmla="*/ 0 h 212772"/>
              <a:gd name="connsiteX1" fmla="*/ 244669 w 319858"/>
              <a:gd name="connsiteY1" fmla="*/ 75892 h 212772"/>
              <a:gd name="connsiteX2" fmla="*/ 240481 w 319858"/>
              <a:gd name="connsiteY2" fmla="*/ 96638 h 212772"/>
              <a:gd name="connsiteX3" fmla="*/ 259837 w 319858"/>
              <a:gd name="connsiteY3" fmla="*/ 92730 h 212772"/>
              <a:gd name="connsiteX4" fmla="*/ 319858 w 319858"/>
              <a:gd name="connsiteY4" fmla="*/ 152751 h 212772"/>
              <a:gd name="connsiteX5" fmla="*/ 259837 w 319858"/>
              <a:gd name="connsiteY5" fmla="*/ 212772 h 212772"/>
              <a:gd name="connsiteX6" fmla="*/ 244669 w 319858"/>
              <a:gd name="connsiteY6" fmla="*/ 209710 h 212772"/>
              <a:gd name="connsiteX7" fmla="*/ 78639 w 319858"/>
              <a:gd name="connsiteY7" fmla="*/ 211933 h 212772"/>
              <a:gd name="connsiteX8" fmla="*/ 75892 w 319858"/>
              <a:gd name="connsiteY8" fmla="*/ 212772 h 212772"/>
              <a:gd name="connsiteX9" fmla="*/ 53194 w 319858"/>
              <a:gd name="connsiteY9" fmla="*/ 211933 h 212772"/>
              <a:gd name="connsiteX10" fmla="*/ 53194 w 319858"/>
              <a:gd name="connsiteY10" fmla="*/ 208190 h 212772"/>
              <a:gd name="connsiteX11" fmla="*/ 46351 w 319858"/>
              <a:gd name="connsiteY11" fmla="*/ 206808 h 212772"/>
              <a:gd name="connsiteX12" fmla="*/ 0 w 319858"/>
              <a:gd name="connsiteY12" fmla="*/ 136880 h 212772"/>
              <a:gd name="connsiteX13" fmla="*/ 75892 w 319858"/>
              <a:gd name="connsiteY13" fmla="*/ 60988 h 212772"/>
              <a:gd name="connsiteX14" fmla="*/ 95111 w 319858"/>
              <a:gd name="connsiteY14" fmla="*/ 64868 h 212772"/>
              <a:gd name="connsiteX15" fmla="*/ 98849 w 319858"/>
              <a:gd name="connsiteY15" fmla="*/ 46351 h 212772"/>
              <a:gd name="connsiteX16" fmla="*/ 168777 w 319858"/>
              <a:gd name="connsiteY16" fmla="*/ 0 h 212772"/>
              <a:gd name="connsiteX0" fmla="*/ 168777 w 319858"/>
              <a:gd name="connsiteY0" fmla="*/ 0 h 212772"/>
              <a:gd name="connsiteX1" fmla="*/ 244669 w 319858"/>
              <a:gd name="connsiteY1" fmla="*/ 75892 h 212772"/>
              <a:gd name="connsiteX2" fmla="*/ 240481 w 319858"/>
              <a:gd name="connsiteY2" fmla="*/ 96638 h 212772"/>
              <a:gd name="connsiteX3" fmla="*/ 259837 w 319858"/>
              <a:gd name="connsiteY3" fmla="*/ 92730 h 212772"/>
              <a:gd name="connsiteX4" fmla="*/ 319858 w 319858"/>
              <a:gd name="connsiteY4" fmla="*/ 152751 h 212772"/>
              <a:gd name="connsiteX5" fmla="*/ 259837 w 319858"/>
              <a:gd name="connsiteY5" fmla="*/ 212772 h 212772"/>
              <a:gd name="connsiteX6" fmla="*/ 244669 w 319858"/>
              <a:gd name="connsiteY6" fmla="*/ 209710 h 212772"/>
              <a:gd name="connsiteX7" fmla="*/ 78639 w 319858"/>
              <a:gd name="connsiteY7" fmla="*/ 211933 h 212772"/>
              <a:gd name="connsiteX8" fmla="*/ 53194 w 319858"/>
              <a:gd name="connsiteY8" fmla="*/ 211933 h 212772"/>
              <a:gd name="connsiteX9" fmla="*/ 53194 w 319858"/>
              <a:gd name="connsiteY9" fmla="*/ 208190 h 212772"/>
              <a:gd name="connsiteX10" fmla="*/ 46351 w 319858"/>
              <a:gd name="connsiteY10" fmla="*/ 206808 h 212772"/>
              <a:gd name="connsiteX11" fmla="*/ 0 w 319858"/>
              <a:gd name="connsiteY11" fmla="*/ 136880 h 212772"/>
              <a:gd name="connsiteX12" fmla="*/ 75892 w 319858"/>
              <a:gd name="connsiteY12" fmla="*/ 60988 h 212772"/>
              <a:gd name="connsiteX13" fmla="*/ 95111 w 319858"/>
              <a:gd name="connsiteY13" fmla="*/ 64868 h 212772"/>
              <a:gd name="connsiteX14" fmla="*/ 98849 w 319858"/>
              <a:gd name="connsiteY14" fmla="*/ 46351 h 212772"/>
              <a:gd name="connsiteX15" fmla="*/ 168777 w 319858"/>
              <a:gd name="connsiteY15" fmla="*/ 0 h 212772"/>
              <a:gd name="connsiteX0" fmla="*/ 168777 w 319858"/>
              <a:gd name="connsiteY0" fmla="*/ 0 h 469108"/>
              <a:gd name="connsiteX1" fmla="*/ 244669 w 319858"/>
              <a:gd name="connsiteY1" fmla="*/ 75892 h 469108"/>
              <a:gd name="connsiteX2" fmla="*/ 240481 w 319858"/>
              <a:gd name="connsiteY2" fmla="*/ 96638 h 469108"/>
              <a:gd name="connsiteX3" fmla="*/ 259837 w 319858"/>
              <a:gd name="connsiteY3" fmla="*/ 92730 h 469108"/>
              <a:gd name="connsiteX4" fmla="*/ 319858 w 319858"/>
              <a:gd name="connsiteY4" fmla="*/ 152751 h 469108"/>
              <a:gd name="connsiteX5" fmla="*/ 259837 w 319858"/>
              <a:gd name="connsiteY5" fmla="*/ 212772 h 469108"/>
              <a:gd name="connsiteX6" fmla="*/ 244669 w 319858"/>
              <a:gd name="connsiteY6" fmla="*/ 209710 h 469108"/>
              <a:gd name="connsiteX7" fmla="*/ 197702 w 319858"/>
              <a:gd name="connsiteY7" fmla="*/ 469108 h 469108"/>
              <a:gd name="connsiteX8" fmla="*/ 53194 w 319858"/>
              <a:gd name="connsiteY8" fmla="*/ 211933 h 469108"/>
              <a:gd name="connsiteX9" fmla="*/ 53194 w 319858"/>
              <a:gd name="connsiteY9" fmla="*/ 208190 h 469108"/>
              <a:gd name="connsiteX10" fmla="*/ 46351 w 319858"/>
              <a:gd name="connsiteY10" fmla="*/ 206808 h 469108"/>
              <a:gd name="connsiteX11" fmla="*/ 0 w 319858"/>
              <a:gd name="connsiteY11" fmla="*/ 136880 h 469108"/>
              <a:gd name="connsiteX12" fmla="*/ 75892 w 319858"/>
              <a:gd name="connsiteY12" fmla="*/ 60988 h 469108"/>
              <a:gd name="connsiteX13" fmla="*/ 95111 w 319858"/>
              <a:gd name="connsiteY13" fmla="*/ 64868 h 469108"/>
              <a:gd name="connsiteX14" fmla="*/ 98849 w 319858"/>
              <a:gd name="connsiteY14" fmla="*/ 46351 h 469108"/>
              <a:gd name="connsiteX15" fmla="*/ 168777 w 319858"/>
              <a:gd name="connsiteY15" fmla="*/ 0 h 469108"/>
              <a:gd name="connsiteX0" fmla="*/ 168777 w 319858"/>
              <a:gd name="connsiteY0" fmla="*/ 0 h 212772"/>
              <a:gd name="connsiteX1" fmla="*/ 244669 w 319858"/>
              <a:gd name="connsiteY1" fmla="*/ 75892 h 212772"/>
              <a:gd name="connsiteX2" fmla="*/ 240481 w 319858"/>
              <a:gd name="connsiteY2" fmla="*/ 96638 h 212772"/>
              <a:gd name="connsiteX3" fmla="*/ 259837 w 319858"/>
              <a:gd name="connsiteY3" fmla="*/ 92730 h 212772"/>
              <a:gd name="connsiteX4" fmla="*/ 319858 w 319858"/>
              <a:gd name="connsiteY4" fmla="*/ 152751 h 212772"/>
              <a:gd name="connsiteX5" fmla="*/ 259837 w 319858"/>
              <a:gd name="connsiteY5" fmla="*/ 212772 h 212772"/>
              <a:gd name="connsiteX6" fmla="*/ 244669 w 319858"/>
              <a:gd name="connsiteY6" fmla="*/ 209710 h 212772"/>
              <a:gd name="connsiteX7" fmla="*/ 53194 w 319858"/>
              <a:gd name="connsiteY7" fmla="*/ 211933 h 212772"/>
              <a:gd name="connsiteX8" fmla="*/ 53194 w 319858"/>
              <a:gd name="connsiteY8" fmla="*/ 208190 h 212772"/>
              <a:gd name="connsiteX9" fmla="*/ 46351 w 319858"/>
              <a:gd name="connsiteY9" fmla="*/ 206808 h 212772"/>
              <a:gd name="connsiteX10" fmla="*/ 0 w 319858"/>
              <a:gd name="connsiteY10" fmla="*/ 136880 h 212772"/>
              <a:gd name="connsiteX11" fmla="*/ 75892 w 319858"/>
              <a:gd name="connsiteY11" fmla="*/ 60988 h 212772"/>
              <a:gd name="connsiteX12" fmla="*/ 95111 w 319858"/>
              <a:gd name="connsiteY12" fmla="*/ 64868 h 212772"/>
              <a:gd name="connsiteX13" fmla="*/ 98849 w 319858"/>
              <a:gd name="connsiteY13" fmla="*/ 46351 h 212772"/>
              <a:gd name="connsiteX14" fmla="*/ 168777 w 319858"/>
              <a:gd name="connsiteY14" fmla="*/ 0 h 212772"/>
              <a:gd name="connsiteX0" fmla="*/ 168777 w 319858"/>
              <a:gd name="connsiteY0" fmla="*/ 0 h 212772"/>
              <a:gd name="connsiteX1" fmla="*/ 244669 w 319858"/>
              <a:gd name="connsiteY1" fmla="*/ 75892 h 212772"/>
              <a:gd name="connsiteX2" fmla="*/ 240481 w 319858"/>
              <a:gd name="connsiteY2" fmla="*/ 96638 h 212772"/>
              <a:gd name="connsiteX3" fmla="*/ 259837 w 319858"/>
              <a:gd name="connsiteY3" fmla="*/ 92730 h 212772"/>
              <a:gd name="connsiteX4" fmla="*/ 319858 w 319858"/>
              <a:gd name="connsiteY4" fmla="*/ 152751 h 212772"/>
              <a:gd name="connsiteX5" fmla="*/ 259837 w 319858"/>
              <a:gd name="connsiteY5" fmla="*/ 212772 h 212772"/>
              <a:gd name="connsiteX6" fmla="*/ 53194 w 319858"/>
              <a:gd name="connsiteY6" fmla="*/ 211933 h 212772"/>
              <a:gd name="connsiteX7" fmla="*/ 53194 w 319858"/>
              <a:gd name="connsiteY7" fmla="*/ 208190 h 212772"/>
              <a:gd name="connsiteX8" fmla="*/ 46351 w 319858"/>
              <a:gd name="connsiteY8" fmla="*/ 206808 h 212772"/>
              <a:gd name="connsiteX9" fmla="*/ 0 w 319858"/>
              <a:gd name="connsiteY9" fmla="*/ 136880 h 212772"/>
              <a:gd name="connsiteX10" fmla="*/ 75892 w 319858"/>
              <a:gd name="connsiteY10" fmla="*/ 60988 h 212772"/>
              <a:gd name="connsiteX11" fmla="*/ 95111 w 319858"/>
              <a:gd name="connsiteY11" fmla="*/ 64868 h 212772"/>
              <a:gd name="connsiteX12" fmla="*/ 98849 w 319858"/>
              <a:gd name="connsiteY12" fmla="*/ 46351 h 212772"/>
              <a:gd name="connsiteX13" fmla="*/ 168777 w 319858"/>
              <a:gd name="connsiteY13" fmla="*/ 0 h 21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9858" h="212772">
                <a:moveTo>
                  <a:pt x="168777" y="0"/>
                </a:moveTo>
                <a:cubicBezTo>
                  <a:pt x="210691" y="0"/>
                  <a:pt x="244669" y="33978"/>
                  <a:pt x="244669" y="75892"/>
                </a:cubicBezTo>
                <a:lnTo>
                  <a:pt x="240481" y="96638"/>
                </a:lnTo>
                <a:lnTo>
                  <a:pt x="259837" y="92730"/>
                </a:lnTo>
                <a:cubicBezTo>
                  <a:pt x="292986" y="92730"/>
                  <a:pt x="319858" y="119602"/>
                  <a:pt x="319858" y="152751"/>
                </a:cubicBezTo>
                <a:cubicBezTo>
                  <a:pt x="319858" y="185900"/>
                  <a:pt x="292986" y="212772"/>
                  <a:pt x="259837" y="212772"/>
                </a:cubicBezTo>
                <a:lnTo>
                  <a:pt x="53194" y="211933"/>
                </a:lnTo>
                <a:lnTo>
                  <a:pt x="53194" y="208190"/>
                </a:lnTo>
                <a:lnTo>
                  <a:pt x="46351" y="206808"/>
                </a:lnTo>
                <a:cubicBezTo>
                  <a:pt x="19113" y="195287"/>
                  <a:pt x="0" y="168316"/>
                  <a:pt x="0" y="136880"/>
                </a:cubicBezTo>
                <a:cubicBezTo>
                  <a:pt x="0" y="94966"/>
                  <a:pt x="33978" y="60988"/>
                  <a:pt x="75892" y="60988"/>
                </a:cubicBezTo>
                <a:lnTo>
                  <a:pt x="95111" y="64868"/>
                </a:lnTo>
                <a:lnTo>
                  <a:pt x="98849" y="46351"/>
                </a:lnTo>
                <a:cubicBezTo>
                  <a:pt x="110370" y="19113"/>
                  <a:pt x="137342" y="0"/>
                  <a:pt x="168777" y="0"/>
                </a:cubicBez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B7ED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5B4776A-98F4-4DCC-BF44-944E9EA03D1E}"/>
              </a:ext>
            </a:extLst>
          </p:cNvPr>
          <p:cNvGrpSpPr/>
          <p:nvPr/>
        </p:nvGrpSpPr>
        <p:grpSpPr>
          <a:xfrm>
            <a:off x="606109" y="2943210"/>
            <a:ext cx="823967" cy="421871"/>
            <a:chOff x="171448" y="2219325"/>
            <a:chExt cx="595315" cy="304801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4EAAF1-BD77-4108-AEBF-1337CCAA76F1}"/>
                </a:ext>
              </a:extLst>
            </p:cNvPr>
            <p:cNvSpPr/>
            <p:nvPr/>
          </p:nvSpPr>
          <p:spPr>
            <a:xfrm>
              <a:off x="602456" y="2219325"/>
              <a:ext cx="152399" cy="152399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rgbClr val="858585"/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Arc 17">
              <a:extLst>
                <a:ext uri="{FF2B5EF4-FFF2-40B4-BE49-F238E27FC236}">
                  <a16:creationId xmlns:a16="http://schemas.microsoft.com/office/drawing/2014/main" id="{CE9CE7B8-F8E2-4987-8427-CE884D05E04A}"/>
                </a:ext>
              </a:extLst>
            </p:cNvPr>
            <p:cNvSpPr/>
            <p:nvPr/>
          </p:nvSpPr>
          <p:spPr>
            <a:xfrm>
              <a:off x="595312" y="2375454"/>
              <a:ext cx="171451" cy="148672"/>
            </a:xfrm>
            <a:prstGeom prst="arc">
              <a:avLst>
                <a:gd name="adj1" fmla="val 10948436"/>
                <a:gd name="adj2" fmla="val 0"/>
              </a:avLst>
            </a:prstGeom>
            <a:solidFill>
              <a:schemeClr val="bg1"/>
            </a:solidFill>
            <a:ln w="28575" cap="flat" cmpd="sng" algn="ctr">
              <a:solidFill>
                <a:srgbClr val="858585"/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E007444-6720-4C5C-80A4-DEA824DE1E39}"/>
                </a:ext>
              </a:extLst>
            </p:cNvPr>
            <p:cNvSpPr/>
            <p:nvPr/>
          </p:nvSpPr>
          <p:spPr>
            <a:xfrm>
              <a:off x="171448" y="2231753"/>
              <a:ext cx="319858" cy="212772"/>
            </a:xfrm>
            <a:custGeom>
              <a:avLst/>
              <a:gdLst>
                <a:gd name="connsiteX0" fmla="*/ 168777 w 319858"/>
                <a:gd name="connsiteY0" fmla="*/ 0 h 212772"/>
                <a:gd name="connsiteX1" fmla="*/ 244669 w 319858"/>
                <a:gd name="connsiteY1" fmla="*/ 75892 h 212772"/>
                <a:gd name="connsiteX2" fmla="*/ 240481 w 319858"/>
                <a:gd name="connsiteY2" fmla="*/ 96638 h 212772"/>
                <a:gd name="connsiteX3" fmla="*/ 259837 w 319858"/>
                <a:gd name="connsiteY3" fmla="*/ 92730 h 212772"/>
                <a:gd name="connsiteX4" fmla="*/ 319858 w 319858"/>
                <a:gd name="connsiteY4" fmla="*/ 152751 h 212772"/>
                <a:gd name="connsiteX5" fmla="*/ 259837 w 319858"/>
                <a:gd name="connsiteY5" fmla="*/ 212772 h 212772"/>
                <a:gd name="connsiteX6" fmla="*/ 244669 w 319858"/>
                <a:gd name="connsiteY6" fmla="*/ 209710 h 212772"/>
                <a:gd name="connsiteX7" fmla="*/ 244669 w 319858"/>
                <a:gd name="connsiteY7" fmla="*/ 211933 h 212772"/>
                <a:gd name="connsiteX8" fmla="*/ 78639 w 319858"/>
                <a:gd name="connsiteY8" fmla="*/ 211933 h 212772"/>
                <a:gd name="connsiteX9" fmla="*/ 75892 w 319858"/>
                <a:gd name="connsiteY9" fmla="*/ 212772 h 212772"/>
                <a:gd name="connsiteX10" fmla="*/ 71736 w 319858"/>
                <a:gd name="connsiteY10" fmla="*/ 211933 h 212772"/>
                <a:gd name="connsiteX11" fmla="*/ 53194 w 319858"/>
                <a:gd name="connsiteY11" fmla="*/ 211933 h 212772"/>
                <a:gd name="connsiteX12" fmla="*/ 53194 w 319858"/>
                <a:gd name="connsiteY12" fmla="*/ 208190 h 212772"/>
                <a:gd name="connsiteX13" fmla="*/ 46351 w 319858"/>
                <a:gd name="connsiteY13" fmla="*/ 206808 h 212772"/>
                <a:gd name="connsiteX14" fmla="*/ 0 w 319858"/>
                <a:gd name="connsiteY14" fmla="*/ 136880 h 212772"/>
                <a:gd name="connsiteX15" fmla="*/ 75892 w 319858"/>
                <a:gd name="connsiteY15" fmla="*/ 60988 h 212772"/>
                <a:gd name="connsiteX16" fmla="*/ 95111 w 319858"/>
                <a:gd name="connsiteY16" fmla="*/ 64868 h 212772"/>
                <a:gd name="connsiteX17" fmla="*/ 98849 w 319858"/>
                <a:gd name="connsiteY17" fmla="*/ 46351 h 212772"/>
                <a:gd name="connsiteX18" fmla="*/ 168777 w 319858"/>
                <a:gd name="connsiteY18" fmla="*/ 0 h 212772"/>
                <a:gd name="connsiteX0" fmla="*/ 168777 w 319858"/>
                <a:gd name="connsiteY0" fmla="*/ 0 h 212772"/>
                <a:gd name="connsiteX1" fmla="*/ 244669 w 319858"/>
                <a:gd name="connsiteY1" fmla="*/ 75892 h 212772"/>
                <a:gd name="connsiteX2" fmla="*/ 240481 w 319858"/>
                <a:gd name="connsiteY2" fmla="*/ 96638 h 212772"/>
                <a:gd name="connsiteX3" fmla="*/ 259837 w 319858"/>
                <a:gd name="connsiteY3" fmla="*/ 92730 h 212772"/>
                <a:gd name="connsiteX4" fmla="*/ 319858 w 319858"/>
                <a:gd name="connsiteY4" fmla="*/ 152751 h 212772"/>
                <a:gd name="connsiteX5" fmla="*/ 259837 w 319858"/>
                <a:gd name="connsiteY5" fmla="*/ 212772 h 212772"/>
                <a:gd name="connsiteX6" fmla="*/ 244669 w 319858"/>
                <a:gd name="connsiteY6" fmla="*/ 209710 h 212772"/>
                <a:gd name="connsiteX7" fmla="*/ 78639 w 319858"/>
                <a:gd name="connsiteY7" fmla="*/ 211933 h 212772"/>
                <a:gd name="connsiteX8" fmla="*/ 75892 w 319858"/>
                <a:gd name="connsiteY8" fmla="*/ 212772 h 212772"/>
                <a:gd name="connsiteX9" fmla="*/ 71736 w 319858"/>
                <a:gd name="connsiteY9" fmla="*/ 211933 h 212772"/>
                <a:gd name="connsiteX10" fmla="*/ 53194 w 319858"/>
                <a:gd name="connsiteY10" fmla="*/ 211933 h 212772"/>
                <a:gd name="connsiteX11" fmla="*/ 53194 w 319858"/>
                <a:gd name="connsiteY11" fmla="*/ 208190 h 212772"/>
                <a:gd name="connsiteX12" fmla="*/ 46351 w 319858"/>
                <a:gd name="connsiteY12" fmla="*/ 206808 h 212772"/>
                <a:gd name="connsiteX13" fmla="*/ 0 w 319858"/>
                <a:gd name="connsiteY13" fmla="*/ 136880 h 212772"/>
                <a:gd name="connsiteX14" fmla="*/ 75892 w 319858"/>
                <a:gd name="connsiteY14" fmla="*/ 60988 h 212772"/>
                <a:gd name="connsiteX15" fmla="*/ 95111 w 319858"/>
                <a:gd name="connsiteY15" fmla="*/ 64868 h 212772"/>
                <a:gd name="connsiteX16" fmla="*/ 98849 w 319858"/>
                <a:gd name="connsiteY16" fmla="*/ 46351 h 212772"/>
                <a:gd name="connsiteX17" fmla="*/ 168777 w 319858"/>
                <a:gd name="connsiteY17" fmla="*/ 0 h 212772"/>
                <a:gd name="connsiteX0" fmla="*/ 168777 w 319858"/>
                <a:gd name="connsiteY0" fmla="*/ 0 h 212772"/>
                <a:gd name="connsiteX1" fmla="*/ 244669 w 319858"/>
                <a:gd name="connsiteY1" fmla="*/ 75892 h 212772"/>
                <a:gd name="connsiteX2" fmla="*/ 240481 w 319858"/>
                <a:gd name="connsiteY2" fmla="*/ 96638 h 212772"/>
                <a:gd name="connsiteX3" fmla="*/ 259837 w 319858"/>
                <a:gd name="connsiteY3" fmla="*/ 92730 h 212772"/>
                <a:gd name="connsiteX4" fmla="*/ 319858 w 319858"/>
                <a:gd name="connsiteY4" fmla="*/ 152751 h 212772"/>
                <a:gd name="connsiteX5" fmla="*/ 259837 w 319858"/>
                <a:gd name="connsiteY5" fmla="*/ 212772 h 212772"/>
                <a:gd name="connsiteX6" fmla="*/ 244669 w 319858"/>
                <a:gd name="connsiteY6" fmla="*/ 209710 h 212772"/>
                <a:gd name="connsiteX7" fmla="*/ 78639 w 319858"/>
                <a:gd name="connsiteY7" fmla="*/ 211933 h 212772"/>
                <a:gd name="connsiteX8" fmla="*/ 75892 w 319858"/>
                <a:gd name="connsiteY8" fmla="*/ 212772 h 212772"/>
                <a:gd name="connsiteX9" fmla="*/ 53194 w 319858"/>
                <a:gd name="connsiteY9" fmla="*/ 211933 h 212772"/>
                <a:gd name="connsiteX10" fmla="*/ 53194 w 319858"/>
                <a:gd name="connsiteY10" fmla="*/ 208190 h 212772"/>
                <a:gd name="connsiteX11" fmla="*/ 46351 w 319858"/>
                <a:gd name="connsiteY11" fmla="*/ 206808 h 212772"/>
                <a:gd name="connsiteX12" fmla="*/ 0 w 319858"/>
                <a:gd name="connsiteY12" fmla="*/ 136880 h 212772"/>
                <a:gd name="connsiteX13" fmla="*/ 75892 w 319858"/>
                <a:gd name="connsiteY13" fmla="*/ 60988 h 212772"/>
                <a:gd name="connsiteX14" fmla="*/ 95111 w 319858"/>
                <a:gd name="connsiteY14" fmla="*/ 64868 h 212772"/>
                <a:gd name="connsiteX15" fmla="*/ 98849 w 319858"/>
                <a:gd name="connsiteY15" fmla="*/ 46351 h 212772"/>
                <a:gd name="connsiteX16" fmla="*/ 168777 w 319858"/>
                <a:gd name="connsiteY16" fmla="*/ 0 h 212772"/>
                <a:gd name="connsiteX0" fmla="*/ 168777 w 319858"/>
                <a:gd name="connsiteY0" fmla="*/ 0 h 212772"/>
                <a:gd name="connsiteX1" fmla="*/ 244669 w 319858"/>
                <a:gd name="connsiteY1" fmla="*/ 75892 h 212772"/>
                <a:gd name="connsiteX2" fmla="*/ 240481 w 319858"/>
                <a:gd name="connsiteY2" fmla="*/ 96638 h 212772"/>
                <a:gd name="connsiteX3" fmla="*/ 259837 w 319858"/>
                <a:gd name="connsiteY3" fmla="*/ 92730 h 212772"/>
                <a:gd name="connsiteX4" fmla="*/ 319858 w 319858"/>
                <a:gd name="connsiteY4" fmla="*/ 152751 h 212772"/>
                <a:gd name="connsiteX5" fmla="*/ 259837 w 319858"/>
                <a:gd name="connsiteY5" fmla="*/ 212772 h 212772"/>
                <a:gd name="connsiteX6" fmla="*/ 244669 w 319858"/>
                <a:gd name="connsiteY6" fmla="*/ 209710 h 212772"/>
                <a:gd name="connsiteX7" fmla="*/ 78639 w 319858"/>
                <a:gd name="connsiteY7" fmla="*/ 211933 h 212772"/>
                <a:gd name="connsiteX8" fmla="*/ 53194 w 319858"/>
                <a:gd name="connsiteY8" fmla="*/ 211933 h 212772"/>
                <a:gd name="connsiteX9" fmla="*/ 53194 w 319858"/>
                <a:gd name="connsiteY9" fmla="*/ 208190 h 212772"/>
                <a:gd name="connsiteX10" fmla="*/ 46351 w 319858"/>
                <a:gd name="connsiteY10" fmla="*/ 206808 h 212772"/>
                <a:gd name="connsiteX11" fmla="*/ 0 w 319858"/>
                <a:gd name="connsiteY11" fmla="*/ 136880 h 212772"/>
                <a:gd name="connsiteX12" fmla="*/ 75892 w 319858"/>
                <a:gd name="connsiteY12" fmla="*/ 60988 h 212772"/>
                <a:gd name="connsiteX13" fmla="*/ 95111 w 319858"/>
                <a:gd name="connsiteY13" fmla="*/ 64868 h 212772"/>
                <a:gd name="connsiteX14" fmla="*/ 98849 w 319858"/>
                <a:gd name="connsiteY14" fmla="*/ 46351 h 212772"/>
                <a:gd name="connsiteX15" fmla="*/ 168777 w 319858"/>
                <a:gd name="connsiteY15" fmla="*/ 0 h 212772"/>
                <a:gd name="connsiteX0" fmla="*/ 168777 w 319858"/>
                <a:gd name="connsiteY0" fmla="*/ 0 h 469108"/>
                <a:gd name="connsiteX1" fmla="*/ 244669 w 319858"/>
                <a:gd name="connsiteY1" fmla="*/ 75892 h 469108"/>
                <a:gd name="connsiteX2" fmla="*/ 240481 w 319858"/>
                <a:gd name="connsiteY2" fmla="*/ 96638 h 469108"/>
                <a:gd name="connsiteX3" fmla="*/ 259837 w 319858"/>
                <a:gd name="connsiteY3" fmla="*/ 92730 h 469108"/>
                <a:gd name="connsiteX4" fmla="*/ 319858 w 319858"/>
                <a:gd name="connsiteY4" fmla="*/ 152751 h 469108"/>
                <a:gd name="connsiteX5" fmla="*/ 259837 w 319858"/>
                <a:gd name="connsiteY5" fmla="*/ 212772 h 469108"/>
                <a:gd name="connsiteX6" fmla="*/ 244669 w 319858"/>
                <a:gd name="connsiteY6" fmla="*/ 209710 h 469108"/>
                <a:gd name="connsiteX7" fmla="*/ 197702 w 319858"/>
                <a:gd name="connsiteY7" fmla="*/ 469108 h 469108"/>
                <a:gd name="connsiteX8" fmla="*/ 53194 w 319858"/>
                <a:gd name="connsiteY8" fmla="*/ 211933 h 469108"/>
                <a:gd name="connsiteX9" fmla="*/ 53194 w 319858"/>
                <a:gd name="connsiteY9" fmla="*/ 208190 h 469108"/>
                <a:gd name="connsiteX10" fmla="*/ 46351 w 319858"/>
                <a:gd name="connsiteY10" fmla="*/ 206808 h 469108"/>
                <a:gd name="connsiteX11" fmla="*/ 0 w 319858"/>
                <a:gd name="connsiteY11" fmla="*/ 136880 h 469108"/>
                <a:gd name="connsiteX12" fmla="*/ 75892 w 319858"/>
                <a:gd name="connsiteY12" fmla="*/ 60988 h 469108"/>
                <a:gd name="connsiteX13" fmla="*/ 95111 w 319858"/>
                <a:gd name="connsiteY13" fmla="*/ 64868 h 469108"/>
                <a:gd name="connsiteX14" fmla="*/ 98849 w 319858"/>
                <a:gd name="connsiteY14" fmla="*/ 46351 h 469108"/>
                <a:gd name="connsiteX15" fmla="*/ 168777 w 319858"/>
                <a:gd name="connsiteY15" fmla="*/ 0 h 469108"/>
                <a:gd name="connsiteX0" fmla="*/ 168777 w 319858"/>
                <a:gd name="connsiteY0" fmla="*/ 0 h 212772"/>
                <a:gd name="connsiteX1" fmla="*/ 244669 w 319858"/>
                <a:gd name="connsiteY1" fmla="*/ 75892 h 212772"/>
                <a:gd name="connsiteX2" fmla="*/ 240481 w 319858"/>
                <a:gd name="connsiteY2" fmla="*/ 96638 h 212772"/>
                <a:gd name="connsiteX3" fmla="*/ 259837 w 319858"/>
                <a:gd name="connsiteY3" fmla="*/ 92730 h 212772"/>
                <a:gd name="connsiteX4" fmla="*/ 319858 w 319858"/>
                <a:gd name="connsiteY4" fmla="*/ 152751 h 212772"/>
                <a:gd name="connsiteX5" fmla="*/ 259837 w 319858"/>
                <a:gd name="connsiteY5" fmla="*/ 212772 h 212772"/>
                <a:gd name="connsiteX6" fmla="*/ 244669 w 319858"/>
                <a:gd name="connsiteY6" fmla="*/ 209710 h 212772"/>
                <a:gd name="connsiteX7" fmla="*/ 53194 w 319858"/>
                <a:gd name="connsiteY7" fmla="*/ 211933 h 212772"/>
                <a:gd name="connsiteX8" fmla="*/ 53194 w 319858"/>
                <a:gd name="connsiteY8" fmla="*/ 208190 h 212772"/>
                <a:gd name="connsiteX9" fmla="*/ 46351 w 319858"/>
                <a:gd name="connsiteY9" fmla="*/ 206808 h 212772"/>
                <a:gd name="connsiteX10" fmla="*/ 0 w 319858"/>
                <a:gd name="connsiteY10" fmla="*/ 136880 h 212772"/>
                <a:gd name="connsiteX11" fmla="*/ 75892 w 319858"/>
                <a:gd name="connsiteY11" fmla="*/ 60988 h 212772"/>
                <a:gd name="connsiteX12" fmla="*/ 95111 w 319858"/>
                <a:gd name="connsiteY12" fmla="*/ 64868 h 212772"/>
                <a:gd name="connsiteX13" fmla="*/ 98849 w 319858"/>
                <a:gd name="connsiteY13" fmla="*/ 46351 h 212772"/>
                <a:gd name="connsiteX14" fmla="*/ 168777 w 319858"/>
                <a:gd name="connsiteY14" fmla="*/ 0 h 212772"/>
                <a:gd name="connsiteX0" fmla="*/ 168777 w 319858"/>
                <a:gd name="connsiteY0" fmla="*/ 0 h 212772"/>
                <a:gd name="connsiteX1" fmla="*/ 244669 w 319858"/>
                <a:gd name="connsiteY1" fmla="*/ 75892 h 212772"/>
                <a:gd name="connsiteX2" fmla="*/ 240481 w 319858"/>
                <a:gd name="connsiteY2" fmla="*/ 96638 h 212772"/>
                <a:gd name="connsiteX3" fmla="*/ 259837 w 319858"/>
                <a:gd name="connsiteY3" fmla="*/ 92730 h 212772"/>
                <a:gd name="connsiteX4" fmla="*/ 319858 w 319858"/>
                <a:gd name="connsiteY4" fmla="*/ 152751 h 212772"/>
                <a:gd name="connsiteX5" fmla="*/ 259837 w 319858"/>
                <a:gd name="connsiteY5" fmla="*/ 212772 h 212772"/>
                <a:gd name="connsiteX6" fmla="*/ 53194 w 319858"/>
                <a:gd name="connsiteY6" fmla="*/ 211933 h 212772"/>
                <a:gd name="connsiteX7" fmla="*/ 53194 w 319858"/>
                <a:gd name="connsiteY7" fmla="*/ 208190 h 212772"/>
                <a:gd name="connsiteX8" fmla="*/ 46351 w 319858"/>
                <a:gd name="connsiteY8" fmla="*/ 206808 h 212772"/>
                <a:gd name="connsiteX9" fmla="*/ 0 w 319858"/>
                <a:gd name="connsiteY9" fmla="*/ 136880 h 212772"/>
                <a:gd name="connsiteX10" fmla="*/ 75892 w 319858"/>
                <a:gd name="connsiteY10" fmla="*/ 60988 h 212772"/>
                <a:gd name="connsiteX11" fmla="*/ 95111 w 319858"/>
                <a:gd name="connsiteY11" fmla="*/ 64868 h 212772"/>
                <a:gd name="connsiteX12" fmla="*/ 98849 w 319858"/>
                <a:gd name="connsiteY12" fmla="*/ 46351 h 212772"/>
                <a:gd name="connsiteX13" fmla="*/ 168777 w 319858"/>
                <a:gd name="connsiteY13" fmla="*/ 0 h 212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9858" h="212772">
                  <a:moveTo>
                    <a:pt x="168777" y="0"/>
                  </a:moveTo>
                  <a:cubicBezTo>
                    <a:pt x="210691" y="0"/>
                    <a:pt x="244669" y="33978"/>
                    <a:pt x="244669" y="75892"/>
                  </a:cubicBezTo>
                  <a:lnTo>
                    <a:pt x="240481" y="96638"/>
                  </a:lnTo>
                  <a:lnTo>
                    <a:pt x="259837" y="92730"/>
                  </a:lnTo>
                  <a:cubicBezTo>
                    <a:pt x="292986" y="92730"/>
                    <a:pt x="319858" y="119602"/>
                    <a:pt x="319858" y="152751"/>
                  </a:cubicBezTo>
                  <a:cubicBezTo>
                    <a:pt x="319858" y="185900"/>
                    <a:pt x="292986" y="212772"/>
                    <a:pt x="259837" y="212772"/>
                  </a:cubicBezTo>
                  <a:lnTo>
                    <a:pt x="53194" y="211933"/>
                  </a:lnTo>
                  <a:lnTo>
                    <a:pt x="53194" y="208190"/>
                  </a:lnTo>
                  <a:lnTo>
                    <a:pt x="46351" y="206808"/>
                  </a:lnTo>
                  <a:cubicBezTo>
                    <a:pt x="19113" y="195287"/>
                    <a:pt x="0" y="168316"/>
                    <a:pt x="0" y="136880"/>
                  </a:cubicBezTo>
                  <a:cubicBezTo>
                    <a:pt x="0" y="94966"/>
                    <a:pt x="33978" y="60988"/>
                    <a:pt x="75892" y="60988"/>
                  </a:cubicBezTo>
                  <a:lnTo>
                    <a:pt x="95111" y="64868"/>
                  </a:lnTo>
                  <a:lnTo>
                    <a:pt x="98849" y="46351"/>
                  </a:lnTo>
                  <a:cubicBezTo>
                    <a:pt x="110370" y="19113"/>
                    <a:pt x="137342" y="0"/>
                    <a:pt x="168777" y="0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 algn="ctr">
              <a:solidFill>
                <a:srgbClr val="0B7ED9"/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C85E6E6-67D9-42AE-8FF6-08499C5E52C9}"/>
              </a:ext>
            </a:extLst>
          </p:cNvPr>
          <p:cNvGrpSpPr/>
          <p:nvPr/>
        </p:nvGrpSpPr>
        <p:grpSpPr>
          <a:xfrm>
            <a:off x="899499" y="3856983"/>
            <a:ext cx="315136" cy="315136"/>
            <a:chOff x="389583" y="2927305"/>
            <a:chExt cx="227685" cy="227685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BF31A4C-1DA3-439F-9E62-B88918267291}"/>
                </a:ext>
              </a:extLst>
            </p:cNvPr>
            <p:cNvSpPr/>
            <p:nvPr/>
          </p:nvSpPr>
          <p:spPr>
            <a:xfrm>
              <a:off x="389583" y="2927305"/>
              <a:ext cx="227685" cy="227685"/>
            </a:xfrm>
            <a:prstGeom prst="ellipse">
              <a:avLst/>
            </a:prstGeom>
            <a:solidFill>
              <a:schemeClr val="bg1"/>
            </a:solidFill>
            <a:ln w="28575" cap="flat" cmpd="sng" algn="ctr">
              <a:solidFill>
                <a:srgbClr val="209031"/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49C2B40-6D21-4B7A-B6C3-2522AD434B31}"/>
                </a:ext>
              </a:extLst>
            </p:cNvPr>
            <p:cNvGrpSpPr/>
            <p:nvPr/>
          </p:nvGrpSpPr>
          <p:grpSpPr>
            <a:xfrm>
              <a:off x="459964" y="3005139"/>
              <a:ext cx="97248" cy="66674"/>
              <a:chOff x="476633" y="3655220"/>
              <a:chExt cx="97248" cy="66674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86F8A148-C147-44A9-8347-74F9E8368BBE}"/>
                  </a:ext>
                </a:extLst>
              </p:cNvPr>
              <p:cNvCxnSpPr/>
              <p:nvPr/>
            </p:nvCxnSpPr>
            <p:spPr>
              <a:xfrm>
                <a:off x="476633" y="3679031"/>
                <a:ext cx="26579" cy="37582"/>
              </a:xfrm>
              <a:prstGeom prst="line">
                <a:avLst/>
              </a:prstGeom>
              <a:ln w="28575" cap="rnd">
                <a:solidFill>
                  <a:srgbClr val="20903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89AABA0B-DC0A-4C3F-AA2B-1D431979F0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444" y="3655220"/>
                <a:ext cx="71437" cy="66674"/>
              </a:xfrm>
              <a:prstGeom prst="line">
                <a:avLst/>
              </a:prstGeom>
              <a:ln w="28575" cap="rnd">
                <a:solidFill>
                  <a:srgbClr val="20903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CE4ABB6-18AD-4B69-B78D-E8B53ACDA11B}"/>
              </a:ext>
            </a:extLst>
          </p:cNvPr>
          <p:cNvGrpSpPr/>
          <p:nvPr/>
        </p:nvGrpSpPr>
        <p:grpSpPr>
          <a:xfrm>
            <a:off x="904921" y="4851519"/>
            <a:ext cx="315136" cy="315136"/>
            <a:chOff x="389583" y="3857012"/>
            <a:chExt cx="227685" cy="227685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42F7B91-2613-498D-854D-986725E4E53F}"/>
                </a:ext>
              </a:extLst>
            </p:cNvPr>
            <p:cNvSpPr/>
            <p:nvPr/>
          </p:nvSpPr>
          <p:spPr>
            <a:xfrm>
              <a:off x="389583" y="3857012"/>
              <a:ext cx="227685" cy="227685"/>
            </a:xfrm>
            <a:prstGeom prst="ellipse">
              <a:avLst/>
            </a:prstGeom>
            <a:solidFill>
              <a:srgbClr val="2BB700"/>
            </a:solidFill>
            <a:ln w="28575" cap="flat" cmpd="sng" algn="ctr">
              <a:solidFill>
                <a:srgbClr val="1A9F1A"/>
              </a:solidFill>
              <a:prstDash val="solid"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FA64ED3-A2CA-4A52-8B36-E260D09B7CD6}"/>
                </a:ext>
              </a:extLst>
            </p:cNvPr>
            <p:cNvGrpSpPr/>
            <p:nvPr/>
          </p:nvGrpSpPr>
          <p:grpSpPr>
            <a:xfrm>
              <a:off x="462672" y="3942970"/>
              <a:ext cx="97248" cy="66674"/>
              <a:chOff x="479341" y="3663344"/>
              <a:chExt cx="97248" cy="66674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F2CFCF4B-ECCA-4EFA-B6AD-2F38A81E2CCF}"/>
                  </a:ext>
                </a:extLst>
              </p:cNvPr>
              <p:cNvCxnSpPr/>
              <p:nvPr/>
            </p:nvCxnSpPr>
            <p:spPr>
              <a:xfrm>
                <a:off x="479341" y="3687155"/>
                <a:ext cx="26579" cy="37582"/>
              </a:xfrm>
              <a:prstGeom prst="line">
                <a:avLst/>
              </a:prstGeom>
              <a:ln w="28575" cap="rnd">
                <a:solidFill>
                  <a:srgbClr val="FFFFF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B09DBE7-B267-4FAA-ABD9-273FBD059F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5152" y="3663344"/>
                <a:ext cx="71437" cy="66674"/>
              </a:xfrm>
              <a:prstGeom prst="line">
                <a:avLst/>
              </a:prstGeom>
              <a:ln w="28575" cap="rnd">
                <a:solidFill>
                  <a:srgbClr val="FFFFF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6442CFEC-72EB-4ADA-80EC-32EA413DD23B}"/>
              </a:ext>
            </a:extLst>
          </p:cNvPr>
          <p:cNvGrpSpPr/>
          <p:nvPr/>
        </p:nvGrpSpPr>
        <p:grpSpPr>
          <a:xfrm>
            <a:off x="884335" y="5516601"/>
            <a:ext cx="318834" cy="408927"/>
            <a:chOff x="1567345" y="5216798"/>
            <a:chExt cx="318834" cy="408927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17807FD-684D-4232-939D-12DA91605B35}"/>
                </a:ext>
              </a:extLst>
            </p:cNvPr>
            <p:cNvSpPr/>
            <p:nvPr/>
          </p:nvSpPr>
          <p:spPr>
            <a:xfrm>
              <a:off x="1623958" y="5307826"/>
              <a:ext cx="205074" cy="98065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EDCCD050-5887-42AC-A277-9D6E2DD0CFEA}"/>
                </a:ext>
              </a:extLst>
            </p:cNvPr>
            <p:cNvGrpSpPr/>
            <p:nvPr/>
          </p:nvGrpSpPr>
          <p:grpSpPr>
            <a:xfrm>
              <a:off x="1567345" y="5216798"/>
              <a:ext cx="318834" cy="408927"/>
              <a:chOff x="1066799" y="4886151"/>
              <a:chExt cx="835427" cy="1071494"/>
            </a:xfrm>
          </p:grpSpPr>
          <p:sp>
            <p:nvSpPr>
              <p:cNvPr id="42" name="Arc 41">
                <a:extLst>
                  <a:ext uri="{FF2B5EF4-FFF2-40B4-BE49-F238E27FC236}">
                    <a16:creationId xmlns:a16="http://schemas.microsoft.com/office/drawing/2014/main" id="{1C591EB0-592C-4C53-9BA0-D9D983B9B618}"/>
                  </a:ext>
                </a:extLst>
              </p:cNvPr>
              <p:cNvSpPr/>
              <p:nvPr/>
            </p:nvSpPr>
            <p:spPr>
              <a:xfrm>
                <a:off x="1215832" y="4886151"/>
                <a:ext cx="537362" cy="528550"/>
              </a:xfrm>
              <a:prstGeom prst="arc">
                <a:avLst>
                  <a:gd name="adj1" fmla="val 10948436"/>
                  <a:gd name="adj2" fmla="val 0"/>
                </a:avLst>
              </a:prstGeom>
              <a:solidFill>
                <a:schemeClr val="bg1"/>
              </a:solidFill>
              <a:ln w="28575" cap="flat" cmpd="sng" algn="ctr">
                <a:solidFill>
                  <a:srgbClr val="858585"/>
                </a:solidFill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EE3DC1A6-2D06-4F4B-8C36-3B4A39C670AA}"/>
                  </a:ext>
                </a:extLst>
              </p:cNvPr>
              <p:cNvCxnSpPr/>
              <p:nvPr/>
            </p:nvCxnSpPr>
            <p:spPr>
              <a:xfrm>
                <a:off x="1215139" y="5136898"/>
                <a:ext cx="0" cy="244727"/>
              </a:xfrm>
              <a:prstGeom prst="line">
                <a:avLst/>
              </a:prstGeom>
              <a:solidFill>
                <a:schemeClr val="bg1"/>
              </a:solidFill>
              <a:ln w="28575" cap="flat" cmpd="sng" algn="ctr">
                <a:solidFill>
                  <a:srgbClr val="858585"/>
                </a:solidFill>
                <a:prstDash val="solid"/>
              </a:ln>
              <a:effectLst/>
            </p:spPr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339167B7-384D-4F63-8F45-20C1A90581CD}"/>
                  </a:ext>
                </a:extLst>
              </p:cNvPr>
              <p:cNvCxnSpPr/>
              <p:nvPr/>
            </p:nvCxnSpPr>
            <p:spPr>
              <a:xfrm>
                <a:off x="1753194" y="5136897"/>
                <a:ext cx="0" cy="244727"/>
              </a:xfrm>
              <a:prstGeom prst="line">
                <a:avLst/>
              </a:prstGeom>
              <a:solidFill>
                <a:schemeClr val="bg1"/>
              </a:solidFill>
              <a:ln w="28575" cap="flat" cmpd="sng" algn="ctr">
                <a:solidFill>
                  <a:srgbClr val="858585"/>
                </a:solidFill>
                <a:prstDash val="solid"/>
              </a:ln>
              <a:effectLst/>
            </p:spPr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B8F98410-1279-41B9-97D4-9214E033D1FF}"/>
                  </a:ext>
                </a:extLst>
              </p:cNvPr>
              <p:cNvSpPr/>
              <p:nvPr/>
            </p:nvSpPr>
            <p:spPr>
              <a:xfrm>
                <a:off x="1066799" y="5393858"/>
                <a:ext cx="835427" cy="563787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solidFill>
                  <a:srgbClr val="858585"/>
                </a:solidFill>
                <a:prstDash val="solid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48586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EA5E33-748E-47A4-A531-4A42AB61F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BEC55D-BEF2-41F9-BAED-8138BC75D3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500" y="4512819"/>
            <a:ext cx="8001000" cy="1005840"/>
          </a:xfrm>
        </p:spPr>
        <p:txBody>
          <a:bodyPr/>
          <a:lstStyle/>
          <a:p>
            <a:r>
              <a:rPr lang="en-US" dirty="0"/>
              <a:t>Setting Up and Syncing Your OneDrive </a:t>
            </a:r>
            <a:br>
              <a:rPr lang="en-US" dirty="0"/>
            </a:br>
            <a:r>
              <a:rPr lang="en-US" dirty="0"/>
              <a:t>Files to Your PC (Optional)</a:t>
            </a:r>
          </a:p>
        </p:txBody>
      </p:sp>
    </p:spTree>
    <p:extLst>
      <p:ext uri="{BB962C8B-B14F-4D97-AF65-F5344CB8AC3E}">
        <p14:creationId xmlns:p14="http://schemas.microsoft.com/office/powerpoint/2010/main" val="11762043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969C220-6DE7-4E02-A487-43B80FB82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Shared Resources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7D415C-660E-42CE-99AB-1F02971D95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244F09-755F-4352-99C1-62333D15F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725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40B597-EF89-412D-A75B-DDF7BEAA3B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460"/>
          <a:stretch/>
        </p:blipFill>
        <p:spPr>
          <a:xfrm>
            <a:off x="152400" y="1093005"/>
            <a:ext cx="3886200" cy="378856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0A155DC-FD7C-40AF-96D6-8FF99AFA4ED2}"/>
              </a:ext>
            </a:extLst>
          </p:cNvPr>
          <p:cNvSpPr/>
          <p:nvPr/>
        </p:nvSpPr>
        <p:spPr>
          <a:xfrm>
            <a:off x="3606383" y="1066800"/>
            <a:ext cx="508417" cy="3962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913CF8-EF17-4F24-BC2D-E234FC659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Search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72C39D-59B3-4B58-A375-94843E131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36</a:t>
            </a:fld>
            <a:endParaRPr lang="en-US" dirty="0"/>
          </a:p>
        </p:txBody>
      </p:sp>
      <p:sp>
        <p:nvSpPr>
          <p:cNvPr id="8" name="Rounded Rectangle 143">
            <a:extLst>
              <a:ext uri="{FF2B5EF4-FFF2-40B4-BE49-F238E27FC236}">
                <a16:creationId xmlns:a16="http://schemas.microsoft.com/office/drawing/2014/main" id="{99253F0C-39C9-4301-9003-DD462CEBA88C}"/>
              </a:ext>
            </a:extLst>
          </p:cNvPr>
          <p:cNvSpPr/>
          <p:nvPr/>
        </p:nvSpPr>
        <p:spPr>
          <a:xfrm>
            <a:off x="3886200" y="2882137"/>
            <a:ext cx="3212678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Results from throughout Microsoft 365</a:t>
            </a:r>
          </a:p>
        </p:txBody>
      </p:sp>
      <p:sp>
        <p:nvSpPr>
          <p:cNvPr id="9" name="AutoShape 302">
            <a:extLst>
              <a:ext uri="{FF2B5EF4-FFF2-40B4-BE49-F238E27FC236}">
                <a16:creationId xmlns:a16="http://schemas.microsoft.com/office/drawing/2014/main" id="{5A5630B2-A164-43F6-9FF6-6FFE5FCFE348}"/>
              </a:ext>
            </a:extLst>
          </p:cNvPr>
          <p:cNvSpPr>
            <a:spLocks/>
          </p:cNvSpPr>
          <p:nvPr/>
        </p:nvSpPr>
        <p:spPr bwMode="auto">
          <a:xfrm>
            <a:off x="3588064" y="1719277"/>
            <a:ext cx="174625" cy="2605152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ounded Rectangle 143">
            <a:extLst>
              <a:ext uri="{FF2B5EF4-FFF2-40B4-BE49-F238E27FC236}">
                <a16:creationId xmlns:a16="http://schemas.microsoft.com/office/drawing/2014/main" id="{B8390E1A-C116-4E3F-8FC0-8AD87909D531}"/>
              </a:ext>
            </a:extLst>
          </p:cNvPr>
          <p:cNvSpPr/>
          <p:nvPr/>
        </p:nvSpPr>
        <p:spPr>
          <a:xfrm>
            <a:off x="1600200" y="5692724"/>
            <a:ext cx="2530490" cy="274638"/>
          </a:xfrm>
          <a:prstGeom prst="roundRect">
            <a:avLst/>
          </a:prstGeom>
          <a:solidFill>
            <a:srgbClr val="009DDC"/>
          </a:soli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Results focusing on OneDrive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6EB939C-F105-4608-84DC-266626042119}"/>
              </a:ext>
            </a:extLst>
          </p:cNvPr>
          <p:cNvGrpSpPr/>
          <p:nvPr/>
        </p:nvGrpSpPr>
        <p:grpSpPr>
          <a:xfrm>
            <a:off x="4495800" y="4343400"/>
            <a:ext cx="4149205" cy="2089536"/>
            <a:chOff x="3894957" y="4343400"/>
            <a:chExt cx="4149205" cy="208953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60633C3-95D1-498F-A0AF-6BAF6C407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0718"/>
            <a:stretch/>
          </p:blipFill>
          <p:spPr>
            <a:xfrm>
              <a:off x="3894957" y="4488656"/>
              <a:ext cx="4029844" cy="194428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507A2A-1FA7-42F0-97D2-52EE27544CFA}"/>
                </a:ext>
              </a:extLst>
            </p:cNvPr>
            <p:cNvSpPr/>
            <p:nvPr/>
          </p:nvSpPr>
          <p:spPr>
            <a:xfrm>
              <a:off x="7694950" y="4343400"/>
              <a:ext cx="349212" cy="208953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16" name="AutoShape 302">
            <a:extLst>
              <a:ext uri="{FF2B5EF4-FFF2-40B4-BE49-F238E27FC236}">
                <a16:creationId xmlns:a16="http://schemas.microsoft.com/office/drawing/2014/main" id="{ECBBBF0B-727F-4638-A057-04E68D3E515B}"/>
              </a:ext>
            </a:extLst>
          </p:cNvPr>
          <p:cNvSpPr>
            <a:spLocks/>
          </p:cNvSpPr>
          <p:nvPr/>
        </p:nvSpPr>
        <p:spPr bwMode="auto">
          <a:xfrm flipH="1">
            <a:off x="4259300" y="5356484"/>
            <a:ext cx="174625" cy="998611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219755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E9D350-8F48-49BC-8780-4EFA676DB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42903-CA6A-4392-A362-F7A2165972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Searching for Documents</a:t>
            </a:r>
          </a:p>
        </p:txBody>
      </p:sp>
    </p:spTree>
    <p:extLst>
      <p:ext uri="{BB962C8B-B14F-4D97-AF65-F5344CB8AC3E}">
        <p14:creationId xmlns:p14="http://schemas.microsoft.com/office/powerpoint/2010/main" val="627246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CED12F-5E53-4138-AE01-CF5BA5BA3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Microsoft 365 document collaboration feature will increase the productivity of your team?</a:t>
            </a:r>
          </a:p>
          <a:p>
            <a:r>
              <a:rPr lang="en-US" dirty="0"/>
              <a:t>What is an advantage of using the simultaneous co-authoring feature?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44B070-9A3A-413B-A528-AFE076D16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60" y="1413734"/>
            <a:ext cx="7698234" cy="447406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95D6A9-9DD8-4A40-8DE2-1D1715CD5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6F7F50-846F-49E5-A1B7-D9DF4A984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SharePoint Document Library</a:t>
            </a:r>
          </a:p>
        </p:txBody>
      </p:sp>
      <p:sp>
        <p:nvSpPr>
          <p:cNvPr id="13" name="Line 314">
            <a:extLst>
              <a:ext uri="{FF2B5EF4-FFF2-40B4-BE49-F238E27FC236}">
                <a16:creationId xmlns:a16="http://schemas.microsoft.com/office/drawing/2014/main" id="{C2C93F67-40C5-4EA7-A55C-61D0F7E45ECA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4226139" y="4802509"/>
            <a:ext cx="15544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Rounded Rectangle 15">
            <a:extLst>
              <a:ext uri="{FF2B5EF4-FFF2-40B4-BE49-F238E27FC236}">
                <a16:creationId xmlns:a16="http://schemas.microsoft.com/office/drawing/2014/main" id="{7F095587-8359-4ABB-AD65-39CE9EBB983C}"/>
              </a:ext>
            </a:extLst>
          </p:cNvPr>
          <p:cNvSpPr/>
          <p:nvPr/>
        </p:nvSpPr>
        <p:spPr>
          <a:xfrm>
            <a:off x="4244608" y="5290766"/>
            <a:ext cx="924500" cy="733740"/>
          </a:xfrm>
          <a:prstGeom prst="roundRect">
            <a:avLst>
              <a:gd name="adj" fmla="val 11049"/>
            </a:avLst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More actions to perform on documents</a:t>
            </a:r>
          </a:p>
        </p:txBody>
      </p:sp>
      <p:sp>
        <p:nvSpPr>
          <p:cNvPr id="18" name="Line 313">
            <a:extLst>
              <a:ext uri="{FF2B5EF4-FFF2-40B4-BE49-F238E27FC236}">
                <a16:creationId xmlns:a16="http://schemas.microsoft.com/office/drawing/2014/main" id="{4B755B1E-3024-4E47-A458-12167C62324E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175328" y="2458522"/>
            <a:ext cx="202096" cy="0"/>
          </a:xfrm>
          <a:prstGeom prst="line">
            <a:avLst/>
          </a:prstGeom>
          <a:ln w="19050"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71C06892-3296-49B6-9E0B-3163D17569D8}"/>
              </a:ext>
            </a:extLst>
          </p:cNvPr>
          <p:cNvSpPr/>
          <p:nvPr/>
        </p:nvSpPr>
        <p:spPr>
          <a:xfrm>
            <a:off x="3479237" y="2204700"/>
            <a:ext cx="1594278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Document commands</a:t>
            </a:r>
          </a:p>
        </p:txBody>
      </p:sp>
      <p:sp>
        <p:nvSpPr>
          <p:cNvPr id="26" name="Line 313">
            <a:extLst>
              <a:ext uri="{FF2B5EF4-FFF2-40B4-BE49-F238E27FC236}">
                <a16:creationId xmlns:a16="http://schemas.microsoft.com/office/drawing/2014/main" id="{CDAE857C-64C7-459F-82BF-572741BAAA52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7090932" y="4050670"/>
            <a:ext cx="67867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Rounded Rectangle 4">
            <a:extLst>
              <a:ext uri="{FF2B5EF4-FFF2-40B4-BE49-F238E27FC236}">
                <a16:creationId xmlns:a16="http://schemas.microsoft.com/office/drawing/2014/main" id="{040A30FD-112D-49A5-8371-3E1B718DD08A}"/>
              </a:ext>
            </a:extLst>
          </p:cNvPr>
          <p:cNvSpPr/>
          <p:nvPr/>
        </p:nvSpPr>
        <p:spPr>
          <a:xfrm>
            <a:off x="6938767" y="4105855"/>
            <a:ext cx="1009914" cy="4572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Use to add columns</a:t>
            </a:r>
          </a:p>
        </p:txBody>
      </p:sp>
      <p:sp>
        <p:nvSpPr>
          <p:cNvPr id="24" name="Line 313">
            <a:extLst>
              <a:ext uri="{FF2B5EF4-FFF2-40B4-BE49-F238E27FC236}">
                <a16:creationId xmlns:a16="http://schemas.microsoft.com/office/drawing/2014/main" id="{75C4794E-6EAA-4036-A4C7-515E74AF3078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2264764" y="3613651"/>
            <a:ext cx="48593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6" name="Line 313">
            <a:extLst>
              <a:ext uri="{FF2B5EF4-FFF2-40B4-BE49-F238E27FC236}">
                <a16:creationId xmlns:a16="http://schemas.microsoft.com/office/drawing/2014/main" id="{02EEC96F-ED8C-4DCF-8914-A7A35A0F55FD}"/>
              </a:ext>
            </a:extLst>
          </p:cNvPr>
          <p:cNvSpPr>
            <a:spLocks noChangeShapeType="1"/>
          </p:cNvSpPr>
          <p:nvPr/>
        </p:nvSpPr>
        <p:spPr bwMode="auto">
          <a:xfrm rot="16200000" flipH="1" flipV="1">
            <a:off x="6630851" y="2482854"/>
            <a:ext cx="29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8FD5D5AF-8D79-491F-8FCA-E81033FB1E1B}"/>
              </a:ext>
            </a:extLst>
          </p:cNvPr>
          <p:cNvSpPr/>
          <p:nvPr/>
        </p:nvSpPr>
        <p:spPr>
          <a:xfrm>
            <a:off x="6244118" y="2204700"/>
            <a:ext cx="100584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View options</a:t>
            </a:r>
          </a:p>
        </p:txBody>
      </p:sp>
      <p:sp>
        <p:nvSpPr>
          <p:cNvPr id="37" name="Line 313">
            <a:extLst>
              <a:ext uri="{FF2B5EF4-FFF2-40B4-BE49-F238E27FC236}">
                <a16:creationId xmlns:a16="http://schemas.microsoft.com/office/drawing/2014/main" id="{396FAF09-8CC9-4683-84E5-733423ED16BC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7284816" y="3034438"/>
            <a:ext cx="54045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8" name="Line 313">
            <a:extLst>
              <a:ext uri="{FF2B5EF4-FFF2-40B4-BE49-F238E27FC236}">
                <a16:creationId xmlns:a16="http://schemas.microsoft.com/office/drawing/2014/main" id="{C097BB12-24FB-42CD-A09B-D388AA4CD89F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7681882" y="2918743"/>
            <a:ext cx="309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" name="Rounded Rectangle 4">
            <a:extLst>
              <a:ext uri="{FF2B5EF4-FFF2-40B4-BE49-F238E27FC236}">
                <a16:creationId xmlns:a16="http://schemas.microsoft.com/office/drawing/2014/main" id="{31C2274E-B87F-40C4-8D20-76D2586D541F}"/>
              </a:ext>
            </a:extLst>
          </p:cNvPr>
          <p:cNvSpPr/>
          <p:nvPr/>
        </p:nvSpPr>
        <p:spPr>
          <a:xfrm>
            <a:off x="7097842" y="3195404"/>
            <a:ext cx="91440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Filters pane</a:t>
            </a:r>
          </a:p>
        </p:txBody>
      </p:sp>
      <p:sp>
        <p:nvSpPr>
          <p:cNvPr id="21" name="Rounded Rectangle 4">
            <a:extLst>
              <a:ext uri="{FF2B5EF4-FFF2-40B4-BE49-F238E27FC236}">
                <a16:creationId xmlns:a16="http://schemas.microsoft.com/office/drawing/2014/main" id="{958892B2-7D33-4CB7-A6F5-AC711842F027}"/>
              </a:ext>
            </a:extLst>
          </p:cNvPr>
          <p:cNvSpPr/>
          <p:nvPr/>
        </p:nvSpPr>
        <p:spPr>
          <a:xfrm>
            <a:off x="7671628" y="2894329"/>
            <a:ext cx="100584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Details pane</a:t>
            </a:r>
          </a:p>
        </p:txBody>
      </p:sp>
      <p:sp>
        <p:nvSpPr>
          <p:cNvPr id="43" name="Line 313">
            <a:extLst>
              <a:ext uri="{FF2B5EF4-FFF2-40B4-BE49-F238E27FC236}">
                <a16:creationId xmlns:a16="http://schemas.microsoft.com/office/drawing/2014/main" id="{51AC92AC-BDA6-4083-B74D-E2C8A0AD0A47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2310640" y="4277659"/>
            <a:ext cx="56306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A65A431-4911-4AC6-A0F8-A11036557B94}"/>
              </a:ext>
            </a:extLst>
          </p:cNvPr>
          <p:cNvSpPr/>
          <p:nvPr/>
        </p:nvSpPr>
        <p:spPr>
          <a:xfrm>
            <a:off x="1765216" y="4226288"/>
            <a:ext cx="989227" cy="785424"/>
          </a:xfrm>
          <a:prstGeom prst="roundRect">
            <a:avLst>
              <a:gd name="adj" fmla="val 13327"/>
            </a:avLst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Select documents without opening</a:t>
            </a:r>
          </a:p>
        </p:txBody>
      </p:sp>
      <p:sp>
        <p:nvSpPr>
          <p:cNvPr id="44" name="Line 316">
            <a:extLst>
              <a:ext uri="{FF2B5EF4-FFF2-40B4-BE49-F238E27FC236}">
                <a16:creationId xmlns:a16="http://schemas.microsoft.com/office/drawing/2014/main" id="{AEB1E47A-FB4B-49A5-A687-10D1B21D1CB0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127324" y="5524934"/>
            <a:ext cx="319422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ounded Rectangle 7">
            <a:extLst>
              <a:ext uri="{FF2B5EF4-FFF2-40B4-BE49-F238E27FC236}">
                <a16:creationId xmlns:a16="http://schemas.microsoft.com/office/drawing/2014/main" id="{39086F09-3EBB-40C4-A5DC-6BC859CDB3CE}"/>
              </a:ext>
            </a:extLst>
          </p:cNvPr>
          <p:cNvSpPr/>
          <p:nvPr/>
        </p:nvSpPr>
        <p:spPr>
          <a:xfrm>
            <a:off x="646955" y="5579744"/>
            <a:ext cx="128016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Navigation pane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5311832-A980-403B-ABF1-95ACB9A23DE3}"/>
              </a:ext>
            </a:extLst>
          </p:cNvPr>
          <p:cNvSpPr/>
          <p:nvPr/>
        </p:nvSpPr>
        <p:spPr>
          <a:xfrm>
            <a:off x="914400" y="2607070"/>
            <a:ext cx="760751" cy="2718186"/>
          </a:xfrm>
          <a:prstGeom prst="roundRect">
            <a:avLst>
              <a:gd name="adj" fmla="val 6553"/>
            </a:avLst>
          </a:pr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9F516FE-3871-4EDC-898F-F6911FB4BF86}"/>
              </a:ext>
            </a:extLst>
          </p:cNvPr>
          <p:cNvSpPr/>
          <p:nvPr/>
        </p:nvSpPr>
        <p:spPr>
          <a:xfrm>
            <a:off x="2205801" y="2579331"/>
            <a:ext cx="4056924" cy="212587"/>
          </a:xfrm>
          <a:prstGeom prst="roundRect">
            <a:avLst>
              <a:gd name="adj" fmla="val 22419"/>
            </a:avLst>
          </a:pr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D4BC581-6EEC-47B3-842A-295A0CB9B6EF}"/>
              </a:ext>
            </a:extLst>
          </p:cNvPr>
          <p:cNvSpPr/>
          <p:nvPr/>
        </p:nvSpPr>
        <p:spPr>
          <a:xfrm>
            <a:off x="2769433" y="3508158"/>
            <a:ext cx="4240966" cy="212587"/>
          </a:xfrm>
          <a:prstGeom prst="roundRect">
            <a:avLst>
              <a:gd name="adj" fmla="val 22419"/>
            </a:avLst>
          </a:pr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32" name="Rounded Rectangle 8">
            <a:extLst>
              <a:ext uri="{FF2B5EF4-FFF2-40B4-BE49-F238E27FC236}">
                <a16:creationId xmlns:a16="http://schemas.microsoft.com/office/drawing/2014/main" id="{2CE78BF8-9B6C-4F1F-9DDC-F7064CBD799C}"/>
              </a:ext>
            </a:extLst>
          </p:cNvPr>
          <p:cNvSpPr/>
          <p:nvPr/>
        </p:nvSpPr>
        <p:spPr>
          <a:xfrm>
            <a:off x="1732388" y="3237125"/>
            <a:ext cx="760751" cy="4572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Column headings</a:t>
            </a:r>
          </a:p>
        </p:txBody>
      </p:sp>
      <p:sp>
        <p:nvSpPr>
          <p:cNvPr id="34" name="Line 314">
            <a:extLst>
              <a:ext uri="{FF2B5EF4-FFF2-40B4-BE49-F238E27FC236}">
                <a16:creationId xmlns:a16="http://schemas.microsoft.com/office/drawing/2014/main" id="{BF0D9489-8B28-4106-AF2E-88CB7016E43F}"/>
              </a:ext>
            </a:extLst>
          </p:cNvPr>
          <p:cNvSpPr>
            <a:spLocks noChangeShapeType="1"/>
          </p:cNvSpPr>
          <p:nvPr/>
        </p:nvSpPr>
        <p:spPr bwMode="auto">
          <a:xfrm rot="16200000">
            <a:off x="4532312" y="4217363"/>
            <a:ext cx="38417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Rounded Rectangle 8">
            <a:extLst>
              <a:ext uri="{FF2B5EF4-FFF2-40B4-BE49-F238E27FC236}">
                <a16:creationId xmlns:a16="http://schemas.microsoft.com/office/drawing/2014/main" id="{D961C9F3-76DA-4A2C-B88E-E0145F018073}"/>
              </a:ext>
            </a:extLst>
          </p:cNvPr>
          <p:cNvSpPr/>
          <p:nvPr/>
        </p:nvSpPr>
        <p:spPr>
          <a:xfrm>
            <a:off x="4173267" y="4355446"/>
            <a:ext cx="638575" cy="299000"/>
          </a:xfrm>
          <a:prstGeom prst="roundRect">
            <a:avLst>
              <a:gd name="adj" fmla="val 22934"/>
            </a:avLst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Share</a:t>
            </a:r>
          </a:p>
        </p:txBody>
      </p:sp>
      <p:sp>
        <p:nvSpPr>
          <p:cNvPr id="35" name="Line 313">
            <a:extLst>
              <a:ext uri="{FF2B5EF4-FFF2-40B4-BE49-F238E27FC236}">
                <a16:creationId xmlns:a16="http://schemas.microsoft.com/office/drawing/2014/main" id="{1DC73C22-6C91-4F7E-8E56-6B18A35E22C4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5290790" y="3156350"/>
            <a:ext cx="55287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Rounded Rectangle 7">
            <a:extLst>
              <a:ext uri="{FF2B5EF4-FFF2-40B4-BE49-F238E27FC236}">
                <a16:creationId xmlns:a16="http://schemas.microsoft.com/office/drawing/2014/main" id="{A66FCCDF-A536-4B42-94BF-5641A58B922B}"/>
              </a:ext>
            </a:extLst>
          </p:cNvPr>
          <p:cNvSpPr/>
          <p:nvPr/>
        </p:nvSpPr>
        <p:spPr>
          <a:xfrm>
            <a:off x="5616073" y="3040977"/>
            <a:ext cx="810757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Folder list</a:t>
            </a:r>
          </a:p>
        </p:txBody>
      </p:sp>
    </p:spTree>
    <p:extLst>
      <p:ext uri="{BB962C8B-B14F-4D97-AF65-F5344CB8AC3E}">
        <p14:creationId xmlns:p14="http://schemas.microsoft.com/office/powerpoint/2010/main" val="206896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87461C-5EBB-4C1C-9F70-CC35F9AD3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FF94F1-B3E8-4A66-835D-5D0BAA21C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</a:t>
            </a:r>
          </a:p>
          <a:p>
            <a:r>
              <a:rPr lang="en-US" dirty="0"/>
              <a:t>Open</a:t>
            </a:r>
          </a:p>
          <a:p>
            <a:r>
              <a:rPr lang="en-US" dirty="0"/>
              <a:t>Download</a:t>
            </a:r>
          </a:p>
          <a:p>
            <a:r>
              <a:rPr lang="en-US" dirty="0"/>
              <a:t>Upload</a:t>
            </a:r>
          </a:p>
          <a:p>
            <a:r>
              <a:rPr lang="en-US" dirty="0"/>
              <a:t>Quick edit</a:t>
            </a:r>
          </a:p>
          <a:p>
            <a:r>
              <a:rPr lang="en-US" dirty="0"/>
              <a:t>Share</a:t>
            </a:r>
          </a:p>
          <a:p>
            <a:r>
              <a:rPr lang="en-US" dirty="0"/>
              <a:t>Sync</a:t>
            </a:r>
          </a:p>
          <a:p>
            <a:r>
              <a:rPr lang="en-US" dirty="0"/>
              <a:t>Export to Excel</a:t>
            </a:r>
          </a:p>
          <a:p>
            <a:r>
              <a:rPr lang="en-US" dirty="0"/>
              <a:t>Copy link</a:t>
            </a:r>
          </a:p>
          <a:p>
            <a:r>
              <a:rPr lang="en-US" dirty="0"/>
              <a:t>Power Apps</a:t>
            </a:r>
          </a:p>
          <a:p>
            <a:r>
              <a:rPr lang="en-US" dirty="0"/>
              <a:t>Automate</a:t>
            </a:r>
          </a:p>
          <a:p>
            <a:r>
              <a:rPr lang="en-US" dirty="0"/>
              <a:t>Alert me</a:t>
            </a:r>
          </a:p>
          <a:p>
            <a:r>
              <a:rPr lang="en-US" dirty="0"/>
              <a:t>Manage my alerts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06715E9-9906-477D-BC4B-EB3F408E0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Commands</a:t>
            </a:r>
          </a:p>
        </p:txBody>
      </p:sp>
    </p:spTree>
    <p:extLst>
      <p:ext uri="{BB962C8B-B14F-4D97-AF65-F5344CB8AC3E}">
        <p14:creationId xmlns:p14="http://schemas.microsoft.com/office/powerpoint/2010/main" val="219372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C473-2432-4E67-8A95-29B247E4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23C37-3A1C-47E5-B145-DFDA940C7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Sorting and Filtering the Document Library</a:t>
            </a:r>
          </a:p>
        </p:txBody>
      </p:sp>
    </p:spTree>
    <p:extLst>
      <p:ext uri="{BB962C8B-B14F-4D97-AF65-F5344CB8AC3E}">
        <p14:creationId xmlns:p14="http://schemas.microsoft.com/office/powerpoint/2010/main" val="77931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C473-2432-4E67-8A95-29B247E4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223C37-3A1C-47E5-B145-DFDA940C7A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Adding and Deleting Documents</a:t>
            </a:r>
          </a:p>
        </p:txBody>
      </p:sp>
    </p:spTree>
    <p:extLst>
      <p:ext uri="{BB962C8B-B14F-4D97-AF65-F5344CB8AC3E}">
        <p14:creationId xmlns:p14="http://schemas.microsoft.com/office/powerpoint/2010/main" val="1144006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40BE2F-BB12-4EF4-BE24-C9A3AF910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Documents in Office Online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B523EA-1915-4FF9-85A8-A9E15A5C6A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9F536E-3F51-499E-A258-4B019B113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975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FAF090-F80F-4429-BCC7-5B1D6350B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FFE965C-F6B7-4897-A6A5-5C7DF7D3B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 a familiar Office environment without requiring installation.</a:t>
            </a:r>
          </a:p>
          <a:p>
            <a:r>
              <a:rPr lang="en-US" dirty="0"/>
              <a:t>Provide tools to perform basic editing and formatting. </a:t>
            </a:r>
          </a:p>
          <a:p>
            <a:r>
              <a:rPr lang="en-US" dirty="0"/>
              <a:t>Can be used to open associated documents in the Documents library list. </a:t>
            </a:r>
          </a:p>
          <a:p>
            <a:r>
              <a:rPr lang="en-US" dirty="0"/>
              <a:t>Offer certain commands and features for working with documents. </a:t>
            </a:r>
          </a:p>
          <a:p>
            <a:r>
              <a:rPr lang="en-US" dirty="0"/>
              <a:t>Provide similar user interface for all apps.</a:t>
            </a:r>
          </a:p>
          <a:p>
            <a:r>
              <a:rPr lang="en-US" dirty="0"/>
              <a:t>Automatically save changes you make to documents.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E3013B-793E-4FF5-87AB-EF1102A16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365 Web Apps</a:t>
            </a:r>
          </a:p>
        </p:txBody>
      </p:sp>
    </p:spTree>
    <p:extLst>
      <p:ext uri="{BB962C8B-B14F-4D97-AF65-F5344CB8AC3E}">
        <p14:creationId xmlns:p14="http://schemas.microsoft.com/office/powerpoint/2010/main" val="3978747657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142</TotalTime>
  <Words>1198</Words>
  <Application>Microsoft Office PowerPoint</Application>
  <PresentationFormat>On-screen Show (4:3)</PresentationFormat>
  <Paragraphs>224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Calibri</vt:lpstr>
      <vt:lpstr>LO Choice</vt:lpstr>
      <vt:lpstr>Collaborating with Shared Files</vt:lpstr>
      <vt:lpstr>Work with Shared Documents in SharePoint</vt:lpstr>
      <vt:lpstr>Who Controls the SharePoint Site?</vt:lpstr>
      <vt:lpstr>SharePoint Document Library</vt:lpstr>
      <vt:lpstr>Document Commands</vt:lpstr>
      <vt:lpstr>PowerPoint Presentation</vt:lpstr>
      <vt:lpstr>PowerPoint Presentation</vt:lpstr>
      <vt:lpstr>Edit Documents in Office Online</vt:lpstr>
      <vt:lpstr>Microsoft 365 Web Apps</vt:lpstr>
      <vt:lpstr>Browser-based Reading View</vt:lpstr>
      <vt:lpstr>Browser-based Editing View</vt:lpstr>
      <vt:lpstr>PowerPoint Presentation</vt:lpstr>
      <vt:lpstr>Excel for the Web</vt:lpstr>
      <vt:lpstr>PowerPoint Presentation</vt:lpstr>
      <vt:lpstr>PowerPoint for the Web</vt:lpstr>
      <vt:lpstr>PowerPoint Presentation</vt:lpstr>
      <vt:lpstr>Document Insights</vt:lpstr>
      <vt:lpstr>PowerPoint Presentation</vt:lpstr>
      <vt:lpstr>Collaborate on the SharePoint Site</vt:lpstr>
      <vt:lpstr>Co-authoring</vt:lpstr>
      <vt:lpstr>PowerPoint Presentation</vt:lpstr>
      <vt:lpstr>Check Out and Check In</vt:lpstr>
      <vt:lpstr>Versioning</vt:lpstr>
      <vt:lpstr>PowerPoint Presentation</vt:lpstr>
      <vt:lpstr>Work with OneDrive for Business</vt:lpstr>
      <vt:lpstr>OneDrive App</vt:lpstr>
      <vt:lpstr>Components of the OneDrive User Interface</vt:lpstr>
      <vt:lpstr>Where to Store Your Files</vt:lpstr>
      <vt:lpstr>Choose Between OneDrive, Teams, and SharePoint</vt:lpstr>
      <vt:lpstr>PowerPoint Presentation</vt:lpstr>
      <vt:lpstr>PowerPoint Presentation</vt:lpstr>
      <vt:lpstr>Sync Libraries and Documents</vt:lpstr>
      <vt:lpstr>Status Indicators</vt:lpstr>
      <vt:lpstr>PowerPoint Presentation</vt:lpstr>
      <vt:lpstr>Find Shared Resources</vt:lpstr>
      <vt:lpstr>Microsoft Search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Brian Wilson</dc:creator>
  <cp:lastModifiedBy>Michelle Farney</cp:lastModifiedBy>
  <cp:revision>17</cp:revision>
  <dcterms:created xsi:type="dcterms:W3CDTF">2020-06-22T20:38:29Z</dcterms:created>
  <dcterms:modified xsi:type="dcterms:W3CDTF">2020-08-04T14:20:55Z</dcterms:modified>
</cp:coreProperties>
</file>