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13"/>
  </p:notesMasterIdLst>
  <p:handoutMasterIdLst>
    <p:handoutMasterId r:id="rId14"/>
  </p:handoutMasterIdLst>
  <p:sldIdLst>
    <p:sldId id="261" r:id="rId2"/>
    <p:sldId id="291" r:id="rId3"/>
    <p:sldId id="287" r:id="rId4"/>
    <p:sldId id="288" r:id="rId5"/>
    <p:sldId id="289" r:id="rId6"/>
    <p:sldId id="292" r:id="rId7"/>
    <p:sldId id="269" r:id="rId8"/>
    <p:sldId id="277" r:id="rId9"/>
    <p:sldId id="279" r:id="rId10"/>
    <p:sldId id="275" r:id="rId11"/>
    <p:sldId id="263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6" autoAdjust="0"/>
    <p:restoredTop sz="86458" autoAdjust="0"/>
  </p:normalViewPr>
  <p:slideViewPr>
    <p:cSldViewPr>
      <p:cViewPr varScale="1">
        <p:scale>
          <a:sx n="74" d="100"/>
          <a:sy n="74" d="100"/>
        </p:scale>
        <p:origin x="870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8/4/2020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8/4/2020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7749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9465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363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11" r:id="rId16"/>
    <p:sldLayoutId id="2147483824" r:id="rId17"/>
    <p:sldLayoutId id="2147483827" r:id="rId18"/>
    <p:sldLayoutId id="2147483808" r:id="rId19"/>
    <p:sldLayoutId id="2147483809" r:id="rId20"/>
    <p:sldLayoutId id="2147483812" r:id="rId21"/>
    <p:sldLayoutId id="2147483813" r:id="rId22"/>
    <p:sldLayoutId id="2147483814" r:id="rId23"/>
    <p:sldLayoutId id="2147483815" r:id="rId24"/>
    <p:sldLayoutId id="2147483828" r:id="rId25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26" Type="http://schemas.openxmlformats.org/officeDocument/2006/relationships/image" Target="../media/image33.png"/><Relationship Id="rId3" Type="http://schemas.openxmlformats.org/officeDocument/2006/relationships/image" Target="../media/image10.png"/><Relationship Id="rId21" Type="http://schemas.openxmlformats.org/officeDocument/2006/relationships/image" Target="../media/image28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5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24" Type="http://schemas.openxmlformats.org/officeDocument/2006/relationships/image" Target="../media/image31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23" Type="http://schemas.openxmlformats.org/officeDocument/2006/relationships/image" Target="../media/image30.png"/><Relationship Id="rId28" Type="http://schemas.openxmlformats.org/officeDocument/2006/relationships/image" Target="../media/image35.png"/><Relationship Id="rId10" Type="http://schemas.openxmlformats.org/officeDocument/2006/relationships/image" Target="../media/image17.png"/><Relationship Id="rId19" Type="http://schemas.openxmlformats.org/officeDocument/2006/relationships/image" Target="../media/image26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Relationship Id="rId22" Type="http://schemas.openxmlformats.org/officeDocument/2006/relationships/image" Target="../media/image29.png"/><Relationship Id="rId27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Work with Productivity Apps in Combination</a:t>
            </a:r>
          </a:p>
          <a:p>
            <a:r>
              <a:rPr lang="en-US" dirty="0"/>
              <a:t>Broadcast Messages with Yammer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Productivity Apps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485AF24-AA13-4832-A119-A8526414A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D6BD93-606A-4CA2-8EC3-B3361438694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Broadcasting Messages with Yammer</a:t>
            </a:r>
          </a:p>
        </p:txBody>
      </p:sp>
    </p:spTree>
    <p:extLst>
      <p:ext uri="{BB962C8B-B14F-4D97-AF65-F5344CB8AC3E}">
        <p14:creationId xmlns:p14="http://schemas.microsoft.com/office/powerpoint/2010/main" val="1276800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396D27-2F4C-4135-928E-BBED315FE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8CED12F-5E53-4138-AE01-CF5BA5BA3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Reflective Questions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B89CE6-ED5E-45E7-A737-8FDC4FB33E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Why might you use the Yammer app in your organization?</a:t>
            </a:r>
          </a:p>
          <a:p>
            <a:r>
              <a:rPr lang="en-US" dirty="0"/>
              <a:t>In your opinion, which productivity app would be the most useful for your company?</a:t>
            </a:r>
          </a:p>
        </p:txBody>
      </p:sp>
    </p:spTree>
    <p:extLst>
      <p:ext uri="{BB962C8B-B14F-4D97-AF65-F5344CB8AC3E}">
        <p14:creationId xmlns:p14="http://schemas.microsoft.com/office/powerpoint/2010/main" val="1550346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23B9A-387F-4C11-AF44-E380C2287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with Productivity Apps in Combination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2067FA-0724-472B-8BE9-C921AED867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D8C59B-AB50-419F-BC1A-AF8D4105C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8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92567511-0C2F-4C6D-BCC2-0260846E6AD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892" b="15333"/>
          <a:stretch/>
        </p:blipFill>
        <p:spPr>
          <a:xfrm>
            <a:off x="264840" y="1813134"/>
            <a:ext cx="1581371" cy="28106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D286FD67-26F8-4F65-8D1D-D37D18BA4BD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1396" b="14993"/>
          <a:stretch/>
        </p:blipFill>
        <p:spPr>
          <a:xfrm>
            <a:off x="264840" y="2218410"/>
            <a:ext cx="1581371" cy="28481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D8486B91-F087-41A4-AE32-50809F94DE3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2519" b="11830"/>
          <a:stretch/>
        </p:blipFill>
        <p:spPr>
          <a:xfrm>
            <a:off x="264840" y="2627434"/>
            <a:ext cx="1581371" cy="281065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E84235BC-58DD-48B6-B295-57F04472725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7457" b="9041"/>
          <a:stretch/>
        </p:blipFill>
        <p:spPr>
          <a:xfrm>
            <a:off x="264840" y="3032710"/>
            <a:ext cx="1581371" cy="266076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1586C07D-2D41-44D4-A86D-0417C867F17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0498" b="9730"/>
          <a:stretch/>
        </p:blipFill>
        <p:spPr>
          <a:xfrm>
            <a:off x="264840" y="3422996"/>
            <a:ext cx="1581371" cy="273571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6E1382FA-5E0E-4B7D-A057-0658B7930CD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6824" b="11221"/>
          <a:stretch/>
        </p:blipFill>
        <p:spPr>
          <a:xfrm>
            <a:off x="2598458" y="1791501"/>
            <a:ext cx="1581371" cy="281066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08230CD8-CDD4-4BC3-8EEC-C9B4D2E7DFF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8241" b="6736"/>
          <a:stretch/>
        </p:blipFill>
        <p:spPr>
          <a:xfrm>
            <a:off x="2598458" y="2216191"/>
            <a:ext cx="1581371" cy="251086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A2685854-B2B0-44B9-BF54-E0DB322AF442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12408" b="3918"/>
          <a:stretch/>
        </p:blipFill>
        <p:spPr>
          <a:xfrm>
            <a:off x="2598458" y="2610901"/>
            <a:ext cx="1581371" cy="271017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14078DD4-6A32-46F0-9586-83675CEC3987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6163" b="14151"/>
          <a:stretch/>
        </p:blipFill>
        <p:spPr>
          <a:xfrm>
            <a:off x="2598458" y="3025541"/>
            <a:ext cx="1581371" cy="296055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1A447013-025D-410A-80FB-99E68C3D9784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3996" b="3442"/>
          <a:stretch/>
        </p:blipFill>
        <p:spPr>
          <a:xfrm>
            <a:off x="4898048" y="1806091"/>
            <a:ext cx="1581371" cy="299803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8995AEA2-7A51-4268-ADBB-7296DD686F49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4974" b="8972"/>
          <a:stretch/>
        </p:blipFill>
        <p:spPr>
          <a:xfrm>
            <a:off x="4898048" y="2232336"/>
            <a:ext cx="1581371" cy="262328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81D271D6-BA8B-4ED8-A2F3-611AC5C82ADF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t="11650" b="13926"/>
          <a:stretch/>
        </p:blipFill>
        <p:spPr>
          <a:xfrm>
            <a:off x="4898048" y="2621106"/>
            <a:ext cx="1581371" cy="262328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47DE4391-2A33-4486-BC2C-6D55BE2FC65B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t="10946" b="7004"/>
          <a:stretch/>
        </p:blipFill>
        <p:spPr>
          <a:xfrm>
            <a:off x="4898048" y="3009876"/>
            <a:ext cx="1581371" cy="27357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920D2861-1D0C-436E-9D29-417AD00D453D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t="13326" b="16739"/>
          <a:stretch/>
        </p:blipFill>
        <p:spPr>
          <a:xfrm>
            <a:off x="2592151" y="3440246"/>
            <a:ext cx="1581371" cy="299803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06B7109A-4718-4D1D-AAF2-569D38CF8FFE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t="16644" b="23314"/>
          <a:stretch/>
        </p:blipFill>
        <p:spPr>
          <a:xfrm>
            <a:off x="281072" y="4721883"/>
            <a:ext cx="1581371" cy="217357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83F49E59-81EB-4DA6-B1BB-DF0D3BF0BE1C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t="8496" b="9801"/>
          <a:stretch/>
        </p:blipFill>
        <p:spPr>
          <a:xfrm>
            <a:off x="281442" y="5051668"/>
            <a:ext cx="1581371" cy="30355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560171A-ED5F-473E-A92F-5948AA98E7A9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t="19110" b="9365"/>
          <a:stretch/>
        </p:blipFill>
        <p:spPr>
          <a:xfrm>
            <a:off x="7223501" y="5071568"/>
            <a:ext cx="1581371" cy="299803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EF6128C2-4CBF-4C30-9B46-CDF603528CFF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t="13270" b="1"/>
          <a:stretch/>
        </p:blipFill>
        <p:spPr>
          <a:xfrm>
            <a:off x="2619633" y="4719298"/>
            <a:ext cx="1581371" cy="256125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E744BCBC-ED5E-4F36-BF62-1D612E122FD5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t="8254" b="15085"/>
          <a:stretch/>
        </p:blipFill>
        <p:spPr>
          <a:xfrm>
            <a:off x="2619633" y="5112789"/>
            <a:ext cx="1581371" cy="284815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C15C3A17-2807-4D74-9863-57C51F91C348}"/>
              </a:ext>
            </a:extLst>
          </p:cNvPr>
          <p:cNvPicPr>
            <a:picLocks noChangeAspect="1"/>
          </p:cNvPicPr>
          <p:nvPr/>
        </p:nvPicPr>
        <p:blipFill rotWithShape="1">
          <a:blip r:embed="rId22"/>
          <a:srcRect t="10007" b="8931"/>
          <a:stretch/>
        </p:blipFill>
        <p:spPr>
          <a:xfrm>
            <a:off x="4929824" y="4727515"/>
            <a:ext cx="1581371" cy="254833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69BFD9B6-2B9E-4968-A60C-FCA6F77597AA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t="13412" b="10294"/>
          <a:stretch/>
        </p:blipFill>
        <p:spPr>
          <a:xfrm>
            <a:off x="4929824" y="5106017"/>
            <a:ext cx="1581371" cy="239843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3E309C8F-2817-4384-92C9-270E5924B55B}"/>
              </a:ext>
            </a:extLst>
          </p:cNvPr>
          <p:cNvPicPr>
            <a:picLocks noChangeAspect="1"/>
          </p:cNvPicPr>
          <p:nvPr/>
        </p:nvPicPr>
        <p:blipFill rotWithShape="1">
          <a:blip r:embed="rId24"/>
          <a:srcRect t="5276" b="17031"/>
          <a:stretch/>
        </p:blipFill>
        <p:spPr>
          <a:xfrm>
            <a:off x="7216582" y="2171222"/>
            <a:ext cx="1581371" cy="296055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E2CF9E75-E550-40F1-924D-8D6630853E0B}"/>
              </a:ext>
            </a:extLst>
          </p:cNvPr>
          <p:cNvPicPr>
            <a:picLocks noChangeAspect="1"/>
          </p:cNvPicPr>
          <p:nvPr/>
        </p:nvPicPr>
        <p:blipFill rotWithShape="1">
          <a:blip r:embed="rId25"/>
          <a:srcRect t="9106" b="16055"/>
          <a:stretch/>
        </p:blipFill>
        <p:spPr>
          <a:xfrm>
            <a:off x="7216583" y="4729378"/>
            <a:ext cx="1581371" cy="292308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D2F04636-E361-48EB-9CA0-0F914FE05F3A}"/>
              </a:ext>
            </a:extLst>
          </p:cNvPr>
          <p:cNvPicPr>
            <a:picLocks noChangeAspect="1"/>
          </p:cNvPicPr>
          <p:nvPr/>
        </p:nvPicPr>
        <p:blipFill rotWithShape="1">
          <a:blip r:embed="rId26"/>
          <a:srcRect t="12972" b="31632"/>
          <a:stretch/>
        </p:blipFill>
        <p:spPr>
          <a:xfrm>
            <a:off x="4915350" y="3422996"/>
            <a:ext cx="1581371" cy="258581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30FDC8F9-CC30-4995-952C-5EE2D1E27BC3}"/>
              </a:ext>
            </a:extLst>
          </p:cNvPr>
          <p:cNvPicPr>
            <a:picLocks noChangeAspect="1"/>
          </p:cNvPicPr>
          <p:nvPr/>
        </p:nvPicPr>
        <p:blipFill rotWithShape="1">
          <a:blip r:embed="rId27"/>
          <a:srcRect t="18735" b="10455"/>
          <a:stretch/>
        </p:blipFill>
        <p:spPr>
          <a:xfrm>
            <a:off x="2619633" y="5498787"/>
            <a:ext cx="1581371" cy="269823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08D88AB2-8877-48BA-87DC-EC877F9F4B6F}"/>
              </a:ext>
            </a:extLst>
          </p:cNvPr>
          <p:cNvPicPr>
            <a:picLocks noChangeAspect="1"/>
          </p:cNvPicPr>
          <p:nvPr/>
        </p:nvPicPr>
        <p:blipFill rotWithShape="1">
          <a:blip r:embed="rId28"/>
          <a:srcRect t="10509"/>
          <a:stretch/>
        </p:blipFill>
        <p:spPr>
          <a:xfrm>
            <a:off x="7216583" y="1812487"/>
            <a:ext cx="1581371" cy="272807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4A22F6-0D11-4261-8964-C19F8F58B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0240352-73DD-4DC2-B2A5-6ACFA9AF4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365 Functional App Groups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B09DB77-9C9E-4890-BE1E-93D62CE75983}"/>
              </a:ext>
            </a:extLst>
          </p:cNvPr>
          <p:cNvGrpSpPr/>
          <p:nvPr/>
        </p:nvGrpSpPr>
        <p:grpSpPr>
          <a:xfrm>
            <a:off x="228600" y="1143000"/>
            <a:ext cx="8686801" cy="5181599"/>
            <a:chOff x="893400" y="1316537"/>
            <a:chExt cx="7347879" cy="4823011"/>
          </a:xfrm>
        </p:grpSpPr>
        <p:grpSp>
          <p:nvGrpSpPr>
            <p:cNvPr id="17" name="Group 16"/>
            <p:cNvGrpSpPr/>
            <p:nvPr/>
          </p:nvGrpSpPr>
          <p:grpSpPr>
            <a:xfrm>
              <a:off x="2705873" y="1316537"/>
              <a:ext cx="1765603" cy="2480895"/>
              <a:chOff x="2052725" y="1151068"/>
              <a:chExt cx="1765603" cy="2480895"/>
            </a:xfrm>
          </p:grpSpPr>
          <p:sp>
            <p:nvSpPr>
              <p:cNvPr id="49" name="Rectangle 48"/>
              <p:cNvSpPr/>
              <p:nvPr/>
            </p:nvSpPr>
            <p:spPr>
              <a:xfrm>
                <a:off x="2216075" y="1151068"/>
                <a:ext cx="1463040" cy="570156"/>
              </a:xfrm>
              <a:prstGeom prst="rect">
                <a:avLst/>
              </a:prstGeom>
              <a:solidFill>
                <a:schemeClr val="accent1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1" name="Rectangle 50"/>
              <p:cNvSpPr/>
              <p:nvPr/>
            </p:nvSpPr>
            <p:spPr>
              <a:xfrm>
                <a:off x="2216075" y="1151068"/>
                <a:ext cx="1463040" cy="2480895"/>
              </a:xfrm>
              <a:prstGeom prst="rect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9" name="Rounded Rectangle 143">
                <a:extLst>
                  <a:ext uri="{FF2B5EF4-FFF2-40B4-BE49-F238E27FC236}">
                    <a16:creationId xmlns:a16="http://schemas.microsoft.com/office/drawing/2014/main" id="{BBE7E3B7-40E8-423C-8C51-8930F4DFB722}"/>
                  </a:ext>
                </a:extLst>
              </p:cNvPr>
              <p:cNvSpPr/>
              <p:nvPr/>
            </p:nvSpPr>
            <p:spPr>
              <a:xfrm>
                <a:off x="2052725" y="1244714"/>
                <a:ext cx="1765603" cy="365760"/>
              </a:xfrm>
              <a:prstGeom prst="roundRect">
                <a:avLst/>
              </a:prstGeom>
              <a:noFill/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+mn-ea"/>
                    <a:cs typeface="Calibri"/>
                  </a:rPr>
                  <a:t>Email, calendar, scheduling,</a:t>
                </a:r>
                <a:r>
                  <a:rPr lang="en-US" sz="1300" b="1" kern="0" dirty="0">
                    <a:solidFill>
                      <a:schemeClr val="bg1"/>
                    </a:solidFill>
                    <a:latin typeface="Calibri"/>
                    <a:cs typeface="Calibri"/>
                  </a:rPr>
                  <a:t> </a:t>
                </a: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+mn-ea"/>
                    <a:cs typeface="Calibri"/>
                  </a:rPr>
                  <a:t>and contacts</a:t>
                </a: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4802417" y="1316537"/>
              <a:ext cx="1475187" cy="2480895"/>
              <a:chOff x="4149269" y="1151068"/>
              <a:chExt cx="1475187" cy="2480895"/>
            </a:xfrm>
          </p:grpSpPr>
          <p:sp>
            <p:nvSpPr>
              <p:cNvPr id="82" name="Rectangle 81"/>
              <p:cNvSpPr/>
              <p:nvPr/>
            </p:nvSpPr>
            <p:spPr>
              <a:xfrm>
                <a:off x="4161416" y="1151068"/>
                <a:ext cx="1463040" cy="570156"/>
              </a:xfrm>
              <a:prstGeom prst="rect">
                <a:avLst/>
              </a:prstGeom>
              <a:solidFill>
                <a:schemeClr val="accent1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3" name="Rectangle 82"/>
              <p:cNvSpPr/>
              <p:nvPr/>
            </p:nvSpPr>
            <p:spPr>
              <a:xfrm>
                <a:off x="4161416" y="1151068"/>
                <a:ext cx="1463040" cy="2480895"/>
              </a:xfrm>
              <a:prstGeom prst="rect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4149269" y="1185134"/>
                <a:ext cx="1475187" cy="4583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en-US" sz="1300" b="1" kern="0" dirty="0">
                    <a:solidFill>
                      <a:schemeClr val="bg1"/>
                    </a:solidFill>
                    <a:cs typeface="Calibri"/>
                  </a:rPr>
                  <a:t>Social networking</a:t>
                </a:r>
                <a:br>
                  <a:rPr lang="en-US" sz="1300" b="1" kern="0" dirty="0">
                    <a:solidFill>
                      <a:schemeClr val="bg1"/>
                    </a:solidFill>
                    <a:cs typeface="Calibri"/>
                  </a:rPr>
                </a:br>
                <a:r>
                  <a:rPr lang="en-US" sz="1300" b="1" kern="0" dirty="0">
                    <a:solidFill>
                      <a:schemeClr val="bg1"/>
                    </a:solidFill>
                    <a:cs typeface="Calibri"/>
                  </a:rPr>
                  <a:t>and collaboration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6778239" y="1316537"/>
              <a:ext cx="1463040" cy="2480895"/>
              <a:chOff x="6168636" y="1151068"/>
              <a:chExt cx="1463040" cy="2480895"/>
            </a:xfrm>
          </p:grpSpPr>
          <p:sp>
            <p:nvSpPr>
              <p:cNvPr id="84" name="Rectangle 83"/>
              <p:cNvSpPr/>
              <p:nvPr/>
            </p:nvSpPr>
            <p:spPr>
              <a:xfrm>
                <a:off x="6168636" y="1151068"/>
                <a:ext cx="1463040" cy="570156"/>
              </a:xfrm>
              <a:prstGeom prst="rect">
                <a:avLst/>
              </a:prstGeom>
              <a:solidFill>
                <a:schemeClr val="accent1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5" name="Rectangle 84"/>
              <p:cNvSpPr/>
              <p:nvPr/>
            </p:nvSpPr>
            <p:spPr>
              <a:xfrm>
                <a:off x="6168636" y="1151068"/>
                <a:ext cx="1463040" cy="2480895"/>
              </a:xfrm>
              <a:prstGeom prst="rect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6370280" y="1182949"/>
                <a:ext cx="991455" cy="2721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algn="ctr"/>
                <a:r>
                  <a:rPr lang="en-US" sz="1300" b="1" kern="0" dirty="0">
                    <a:solidFill>
                      <a:schemeClr val="bg1"/>
                    </a:solidFill>
                    <a:cs typeface="Calibri"/>
                  </a:rPr>
                  <a:t>Media sharing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893400" y="1316537"/>
              <a:ext cx="1463040" cy="2472349"/>
              <a:chOff x="161365" y="1151068"/>
              <a:chExt cx="1463040" cy="2472349"/>
            </a:xfrm>
          </p:grpSpPr>
          <p:grpSp>
            <p:nvGrpSpPr>
              <p:cNvPr id="11" name="Group 10"/>
              <p:cNvGrpSpPr/>
              <p:nvPr/>
            </p:nvGrpSpPr>
            <p:grpSpPr>
              <a:xfrm>
                <a:off x="161365" y="1151068"/>
                <a:ext cx="1463040" cy="570156"/>
                <a:chOff x="161365" y="1151068"/>
                <a:chExt cx="1463040" cy="570156"/>
              </a:xfrm>
            </p:grpSpPr>
            <p:sp>
              <p:nvSpPr>
                <p:cNvPr id="9" name="Rectangle 8"/>
                <p:cNvSpPr/>
                <p:nvPr/>
              </p:nvSpPr>
              <p:spPr>
                <a:xfrm>
                  <a:off x="161365" y="1151068"/>
                  <a:ext cx="1463040" cy="570156"/>
                </a:xfrm>
                <a:prstGeom prst="rect">
                  <a:avLst/>
                </a:prstGeom>
                <a:solidFill>
                  <a:schemeClr val="accent1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3" name="Rectangle 2"/>
                <p:cNvSpPr/>
                <p:nvPr/>
              </p:nvSpPr>
              <p:spPr>
                <a:xfrm>
                  <a:off x="311988" y="1180592"/>
                  <a:ext cx="1098379" cy="49244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 algn="ctr" defTabSz="914400">
                    <a:defRPr/>
                  </a:pPr>
                  <a:r>
                    <a:rPr lang="en-US" sz="1300" b="1" kern="0" dirty="0">
                      <a:solidFill>
                        <a:schemeClr val="bg1"/>
                      </a:solidFill>
                      <a:cs typeface="Calibri"/>
                    </a:rPr>
                    <a:t>File creation</a:t>
                  </a:r>
                </a:p>
                <a:p>
                  <a:pPr lvl="0" algn="ctr" defTabSz="914400">
                    <a:defRPr/>
                  </a:pPr>
                  <a:r>
                    <a:rPr lang="en-US" sz="1300" b="1" kern="0" dirty="0">
                      <a:solidFill>
                        <a:schemeClr val="bg1"/>
                      </a:solidFill>
                      <a:cs typeface="Calibri"/>
                    </a:rPr>
                    <a:t> and viewing </a:t>
                  </a:r>
                </a:p>
              </p:txBody>
            </p:sp>
          </p:grpSp>
          <p:sp>
            <p:nvSpPr>
              <p:cNvPr id="7" name="Rectangle 6"/>
              <p:cNvSpPr/>
              <p:nvPr/>
            </p:nvSpPr>
            <p:spPr>
              <a:xfrm>
                <a:off x="161365" y="1151068"/>
                <a:ext cx="1463040" cy="2472349"/>
              </a:xfrm>
              <a:prstGeom prst="rect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899949" y="4019904"/>
              <a:ext cx="1463040" cy="2119644"/>
              <a:chOff x="1439881" y="3863144"/>
              <a:chExt cx="1463040" cy="2119644"/>
            </a:xfrm>
          </p:grpSpPr>
          <p:sp>
            <p:nvSpPr>
              <p:cNvPr id="58" name="Rectangle 57"/>
              <p:cNvSpPr/>
              <p:nvPr/>
            </p:nvSpPr>
            <p:spPr>
              <a:xfrm>
                <a:off x="1439881" y="3863144"/>
                <a:ext cx="1463040" cy="570156"/>
              </a:xfrm>
              <a:prstGeom prst="rect">
                <a:avLst/>
              </a:prstGeom>
              <a:solidFill>
                <a:schemeClr val="accent1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1439881" y="3863144"/>
                <a:ext cx="1463040" cy="2119644"/>
              </a:xfrm>
              <a:prstGeom prst="rect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1485460" y="3902920"/>
                <a:ext cx="1398234" cy="4583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914400">
                  <a:defRPr/>
                </a:pPr>
                <a:r>
                  <a:rPr lang="en-US" sz="1300" b="1" kern="0" dirty="0">
                    <a:solidFill>
                      <a:schemeClr val="bg1"/>
                    </a:solidFill>
                    <a:cs typeface="Calibri"/>
                  </a:rPr>
                  <a:t>File storage, sharing, </a:t>
                </a:r>
              </a:p>
              <a:p>
                <a:pPr lvl="0" algn="ctr" defTabSz="914400">
                  <a:defRPr/>
                </a:pPr>
                <a:r>
                  <a:rPr lang="en-US" sz="1300" b="1" kern="0" dirty="0">
                    <a:solidFill>
                      <a:schemeClr val="bg1"/>
                    </a:solidFill>
                    <a:cs typeface="Calibri"/>
                  </a:rPr>
                  <a:t>and organization</a:t>
                </a: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2885504" y="4037321"/>
              <a:ext cx="1463040" cy="2102226"/>
              <a:chOff x="3251264" y="3837018"/>
              <a:chExt cx="1463040" cy="2102226"/>
            </a:xfrm>
          </p:grpSpPr>
          <p:sp>
            <p:nvSpPr>
              <p:cNvPr id="61" name="Rectangle 60"/>
              <p:cNvSpPr/>
              <p:nvPr/>
            </p:nvSpPr>
            <p:spPr>
              <a:xfrm>
                <a:off x="3251264" y="3837018"/>
                <a:ext cx="1463040" cy="570156"/>
              </a:xfrm>
              <a:prstGeom prst="rect">
                <a:avLst/>
              </a:prstGeom>
              <a:solidFill>
                <a:schemeClr val="accent1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2" name="Rectangle 61"/>
              <p:cNvSpPr/>
              <p:nvPr/>
            </p:nvSpPr>
            <p:spPr>
              <a:xfrm>
                <a:off x="3251264" y="3837018"/>
                <a:ext cx="1463040" cy="2102226"/>
              </a:xfrm>
              <a:prstGeom prst="rect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3281656" y="3894847"/>
                <a:ext cx="1416366" cy="4583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 defTabSz="914400">
                  <a:defRPr/>
                </a:pPr>
                <a:r>
                  <a:rPr lang="en-US" sz="1300" b="1" kern="0" dirty="0">
                    <a:solidFill>
                      <a:schemeClr val="bg1"/>
                    </a:solidFill>
                    <a:cs typeface="Calibri"/>
                  </a:rPr>
                  <a:t>Task and project </a:t>
                </a:r>
              </a:p>
              <a:p>
                <a:pPr lvl="0" algn="ctr" defTabSz="914400">
                  <a:defRPr/>
                </a:pPr>
                <a:r>
                  <a:rPr lang="en-US" sz="1300" b="1" kern="0" dirty="0">
                    <a:solidFill>
                      <a:schemeClr val="bg1"/>
                    </a:solidFill>
                    <a:cs typeface="Calibri"/>
                  </a:rPr>
                  <a:t>management</a:t>
                </a: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4836225" y="4028613"/>
              <a:ext cx="1463040" cy="2110934"/>
              <a:chOff x="5062647" y="3828310"/>
              <a:chExt cx="1463040" cy="2110934"/>
            </a:xfrm>
          </p:grpSpPr>
          <p:sp>
            <p:nvSpPr>
              <p:cNvPr id="63" name="Rectangle 62"/>
              <p:cNvSpPr/>
              <p:nvPr/>
            </p:nvSpPr>
            <p:spPr>
              <a:xfrm>
                <a:off x="5062647" y="3828310"/>
                <a:ext cx="1463040" cy="570156"/>
              </a:xfrm>
              <a:prstGeom prst="rect">
                <a:avLst/>
              </a:prstGeom>
              <a:solidFill>
                <a:schemeClr val="accent1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4" name="Rectangle 63"/>
              <p:cNvSpPr/>
              <p:nvPr/>
            </p:nvSpPr>
            <p:spPr>
              <a:xfrm>
                <a:off x="5062647" y="3828311"/>
                <a:ext cx="1463040" cy="2110933"/>
              </a:xfrm>
              <a:prstGeom prst="rect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5214632" y="3868722"/>
                <a:ext cx="1176925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 defTabSz="914400">
                  <a:defRPr/>
                </a:pPr>
                <a:r>
                  <a:rPr lang="en-US" sz="1300" b="1" kern="0" dirty="0">
                    <a:solidFill>
                      <a:schemeClr val="bg1"/>
                    </a:solidFill>
                    <a:cs typeface="Calibri"/>
                  </a:rPr>
                  <a:t>App platform tools</a:t>
                </a: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6769527" y="4028612"/>
              <a:ext cx="1463040" cy="2110934"/>
              <a:chOff x="6734693" y="3776058"/>
              <a:chExt cx="1463040" cy="2110934"/>
            </a:xfrm>
          </p:grpSpPr>
          <p:sp>
            <p:nvSpPr>
              <p:cNvPr id="65" name="Rectangle 64"/>
              <p:cNvSpPr/>
              <p:nvPr/>
            </p:nvSpPr>
            <p:spPr>
              <a:xfrm>
                <a:off x="6734693" y="3776058"/>
                <a:ext cx="1463040" cy="570156"/>
              </a:xfrm>
              <a:prstGeom prst="rect">
                <a:avLst/>
              </a:prstGeom>
              <a:solidFill>
                <a:schemeClr val="accent1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6" name="Rectangle 65"/>
              <p:cNvSpPr/>
              <p:nvPr/>
            </p:nvSpPr>
            <p:spPr>
              <a:xfrm>
                <a:off x="6734693" y="3776059"/>
                <a:ext cx="1463040" cy="2110933"/>
              </a:xfrm>
              <a:prstGeom prst="rect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6887318" y="3822078"/>
                <a:ext cx="1140606" cy="4583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914400">
                  <a:defRPr/>
                </a:pPr>
                <a:r>
                  <a:rPr lang="en-US" sz="1300" b="1" kern="0" dirty="0">
                    <a:solidFill>
                      <a:schemeClr val="bg1"/>
                    </a:solidFill>
                    <a:cs typeface="Calibri"/>
                  </a:rPr>
                  <a:t>Business insights</a:t>
                </a:r>
                <a:br>
                  <a:rPr lang="en-US" sz="1300" b="1" kern="0" dirty="0">
                    <a:solidFill>
                      <a:schemeClr val="bg1"/>
                    </a:solidFill>
                    <a:cs typeface="Calibri"/>
                  </a:rPr>
                </a:br>
                <a:r>
                  <a:rPr lang="en-US" sz="1300" b="1" kern="0" dirty="0">
                    <a:solidFill>
                      <a:schemeClr val="bg1"/>
                    </a:solidFill>
                    <a:cs typeface="Calibri"/>
                  </a:rPr>
                  <a:t>and operations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33805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90222" y="1752600"/>
            <a:ext cx="7400092" cy="48463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/>
            <a:r>
              <a:rPr lang="en-US" sz="1200" b="1" kern="0" dirty="0">
                <a:solidFill>
                  <a:schemeClr val="bg1"/>
                </a:solidFill>
                <a:latin typeface="Arial"/>
              </a:rPr>
              <a:t>Outlook</a:t>
            </a:r>
          </a:p>
        </p:txBody>
      </p:sp>
      <p:sp>
        <p:nvSpPr>
          <p:cNvPr id="6" name="Rectangle 5"/>
          <p:cNvSpPr/>
          <p:nvPr/>
        </p:nvSpPr>
        <p:spPr>
          <a:xfrm>
            <a:off x="790222" y="4134127"/>
            <a:ext cx="7400092" cy="48463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/>
            <a:r>
              <a:rPr lang="en-US" sz="1200" b="1" kern="0" dirty="0">
                <a:solidFill>
                  <a:schemeClr val="bg1"/>
                </a:solidFill>
                <a:latin typeface="Arial"/>
              </a:rPr>
              <a:t>Teams</a:t>
            </a:r>
          </a:p>
        </p:txBody>
      </p:sp>
      <p:sp>
        <p:nvSpPr>
          <p:cNvPr id="7" name="Rectangle 6"/>
          <p:cNvSpPr/>
          <p:nvPr/>
        </p:nvSpPr>
        <p:spPr>
          <a:xfrm>
            <a:off x="790222" y="2347981"/>
            <a:ext cx="7400092" cy="484633"/>
          </a:xfrm>
          <a:prstGeom prst="rect">
            <a:avLst/>
          </a:prstGeom>
          <a:solidFill>
            <a:srgbClr val="00518E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/>
            <a:r>
              <a:rPr lang="en-US" sz="1200" b="1" kern="0" dirty="0">
                <a:solidFill>
                  <a:schemeClr val="bg1"/>
                </a:solidFill>
                <a:latin typeface="Arial"/>
              </a:rPr>
              <a:t>Search and Delve</a:t>
            </a:r>
          </a:p>
        </p:txBody>
      </p:sp>
      <p:sp>
        <p:nvSpPr>
          <p:cNvPr id="8" name="Rectangle 7"/>
          <p:cNvSpPr/>
          <p:nvPr/>
        </p:nvSpPr>
        <p:spPr>
          <a:xfrm>
            <a:off x="790222" y="4729509"/>
            <a:ext cx="7400092" cy="484633"/>
          </a:xfrm>
          <a:prstGeom prst="rect">
            <a:avLst/>
          </a:prstGeom>
          <a:solidFill>
            <a:srgbClr val="00518E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/>
            <a:r>
              <a:rPr lang="en-US" sz="1200" b="1" kern="0" dirty="0">
                <a:solidFill>
                  <a:schemeClr val="bg1"/>
                </a:solidFill>
                <a:latin typeface="Arial"/>
              </a:rPr>
              <a:t>SharePoint</a:t>
            </a:r>
          </a:p>
        </p:txBody>
      </p:sp>
      <p:sp>
        <p:nvSpPr>
          <p:cNvPr id="9" name="Rectangle 8"/>
          <p:cNvSpPr/>
          <p:nvPr/>
        </p:nvSpPr>
        <p:spPr>
          <a:xfrm>
            <a:off x="790222" y="2943363"/>
            <a:ext cx="7400092" cy="484633"/>
          </a:xfrm>
          <a:prstGeom prst="rect">
            <a:avLst/>
          </a:prstGeom>
          <a:solidFill>
            <a:schemeClr val="accent6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/>
            <a:r>
              <a:rPr lang="en-US" sz="1200" b="1" kern="0" dirty="0">
                <a:solidFill>
                  <a:schemeClr val="bg1"/>
                </a:solidFill>
                <a:latin typeface="Arial"/>
              </a:rPr>
              <a:t>Yammer</a:t>
            </a:r>
          </a:p>
        </p:txBody>
      </p:sp>
      <p:sp>
        <p:nvSpPr>
          <p:cNvPr id="10" name="Rectangle 9"/>
          <p:cNvSpPr/>
          <p:nvPr/>
        </p:nvSpPr>
        <p:spPr>
          <a:xfrm>
            <a:off x="790222" y="5324889"/>
            <a:ext cx="7400092" cy="484633"/>
          </a:xfrm>
          <a:prstGeom prst="rect">
            <a:avLst/>
          </a:prstGeom>
          <a:solidFill>
            <a:schemeClr val="accent6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/>
            <a:r>
              <a:rPr lang="en-US" sz="1200" b="1" kern="0" dirty="0">
                <a:solidFill>
                  <a:schemeClr val="bg1"/>
                </a:solidFill>
                <a:latin typeface="Arial"/>
              </a:rPr>
              <a:t>OneDrive for Business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90222" y="3538745"/>
            <a:ext cx="7400092" cy="484633"/>
          </a:xfrm>
          <a:prstGeom prst="rect">
            <a:avLst/>
          </a:prstGeom>
          <a:solidFill>
            <a:srgbClr val="1D3765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/>
            <a:r>
              <a:rPr lang="en-US" sz="1200" b="1" kern="0" dirty="0">
                <a:solidFill>
                  <a:schemeClr val="bg1"/>
                </a:solidFill>
                <a:latin typeface="Arial"/>
              </a:rPr>
              <a:t>Planner</a:t>
            </a:r>
          </a:p>
        </p:txBody>
      </p:sp>
      <p:sp>
        <p:nvSpPr>
          <p:cNvPr id="25" name="Freeform 24"/>
          <p:cNvSpPr/>
          <p:nvPr/>
        </p:nvSpPr>
        <p:spPr>
          <a:xfrm>
            <a:off x="2390931" y="1993692"/>
            <a:ext cx="5546361" cy="3575169"/>
          </a:xfrm>
          <a:custGeom>
            <a:avLst/>
            <a:gdLst>
              <a:gd name="connsiteX0" fmla="*/ 0 w 5546361"/>
              <a:gd name="connsiteY0" fmla="*/ 0 h 3575169"/>
              <a:gd name="connsiteX1" fmla="*/ 622092 w 5546361"/>
              <a:gd name="connsiteY1" fmla="*/ 599606 h 3575169"/>
              <a:gd name="connsiteX2" fmla="*/ 1236689 w 5546361"/>
              <a:gd name="connsiteY2" fmla="*/ 2390931 h 3575169"/>
              <a:gd name="connsiteX3" fmla="*/ 1866276 w 5546361"/>
              <a:gd name="connsiteY3" fmla="*/ 3575154 h 3575169"/>
              <a:gd name="connsiteX4" fmla="*/ 2465882 w 5546361"/>
              <a:gd name="connsiteY4" fmla="*/ 2368446 h 3575169"/>
              <a:gd name="connsiteX5" fmla="*/ 3065489 w 5546361"/>
              <a:gd name="connsiteY5" fmla="*/ 2983042 h 3575169"/>
              <a:gd name="connsiteX6" fmla="*/ 3102964 w 5546361"/>
              <a:gd name="connsiteY6" fmla="*/ 1761344 h 3575169"/>
              <a:gd name="connsiteX7" fmla="*/ 3702571 w 5546361"/>
              <a:gd name="connsiteY7" fmla="*/ 2390931 h 3575169"/>
              <a:gd name="connsiteX8" fmla="*/ 4324662 w 5546361"/>
              <a:gd name="connsiteY8" fmla="*/ 0 h 3575169"/>
              <a:gd name="connsiteX9" fmla="*/ 4946754 w 5546361"/>
              <a:gd name="connsiteY9" fmla="*/ 2398426 h 3575169"/>
              <a:gd name="connsiteX10" fmla="*/ 5546361 w 5546361"/>
              <a:gd name="connsiteY10" fmla="*/ 1199213 h 3575169"/>
              <a:gd name="connsiteX0" fmla="*/ 0 w 5546361"/>
              <a:gd name="connsiteY0" fmla="*/ 0 h 3575169"/>
              <a:gd name="connsiteX1" fmla="*/ 622092 w 5546361"/>
              <a:gd name="connsiteY1" fmla="*/ 599606 h 3575169"/>
              <a:gd name="connsiteX2" fmla="*/ 1236689 w 5546361"/>
              <a:gd name="connsiteY2" fmla="*/ 2390931 h 3575169"/>
              <a:gd name="connsiteX3" fmla="*/ 1866276 w 5546361"/>
              <a:gd name="connsiteY3" fmla="*/ 3575154 h 3575169"/>
              <a:gd name="connsiteX4" fmla="*/ 2465882 w 5546361"/>
              <a:gd name="connsiteY4" fmla="*/ 2368446 h 3575169"/>
              <a:gd name="connsiteX5" fmla="*/ 3065489 w 5546361"/>
              <a:gd name="connsiteY5" fmla="*/ 2983042 h 3575169"/>
              <a:gd name="connsiteX6" fmla="*/ 3286593 w 5546361"/>
              <a:gd name="connsiteY6" fmla="*/ 1791324 h 3575169"/>
              <a:gd name="connsiteX7" fmla="*/ 3702571 w 5546361"/>
              <a:gd name="connsiteY7" fmla="*/ 2390931 h 3575169"/>
              <a:gd name="connsiteX8" fmla="*/ 4324662 w 5546361"/>
              <a:gd name="connsiteY8" fmla="*/ 0 h 3575169"/>
              <a:gd name="connsiteX9" fmla="*/ 4946754 w 5546361"/>
              <a:gd name="connsiteY9" fmla="*/ 2398426 h 3575169"/>
              <a:gd name="connsiteX10" fmla="*/ 5546361 w 5546361"/>
              <a:gd name="connsiteY10" fmla="*/ 1199213 h 3575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46361" h="3575169">
                <a:moveTo>
                  <a:pt x="0" y="0"/>
                </a:moveTo>
                <a:cubicBezTo>
                  <a:pt x="207988" y="100559"/>
                  <a:pt x="415977" y="201118"/>
                  <a:pt x="622092" y="599606"/>
                </a:cubicBezTo>
                <a:cubicBezTo>
                  <a:pt x="828207" y="998094"/>
                  <a:pt x="1029325" y="1895006"/>
                  <a:pt x="1236689" y="2390931"/>
                </a:cubicBezTo>
                <a:cubicBezTo>
                  <a:pt x="1444053" y="2886856"/>
                  <a:pt x="1661411" y="3578901"/>
                  <a:pt x="1866276" y="3575154"/>
                </a:cubicBezTo>
                <a:cubicBezTo>
                  <a:pt x="2071141" y="3571407"/>
                  <a:pt x="2266013" y="2467131"/>
                  <a:pt x="2465882" y="2368446"/>
                </a:cubicBezTo>
                <a:cubicBezTo>
                  <a:pt x="2665751" y="2269761"/>
                  <a:pt x="2928704" y="3079229"/>
                  <a:pt x="3065489" y="2983042"/>
                </a:cubicBezTo>
                <a:cubicBezTo>
                  <a:pt x="3202274" y="2886855"/>
                  <a:pt x="3180413" y="1890009"/>
                  <a:pt x="3286593" y="1791324"/>
                </a:cubicBezTo>
                <a:cubicBezTo>
                  <a:pt x="3392773" y="1692639"/>
                  <a:pt x="3529559" y="2689485"/>
                  <a:pt x="3702571" y="2390931"/>
                </a:cubicBezTo>
                <a:cubicBezTo>
                  <a:pt x="3875583" y="2092377"/>
                  <a:pt x="4117298" y="-1249"/>
                  <a:pt x="4324662" y="0"/>
                </a:cubicBezTo>
                <a:cubicBezTo>
                  <a:pt x="4532026" y="1249"/>
                  <a:pt x="4743138" y="2198557"/>
                  <a:pt x="4946754" y="2398426"/>
                </a:cubicBezTo>
                <a:cubicBezTo>
                  <a:pt x="5150371" y="2598295"/>
                  <a:pt x="5348366" y="1898754"/>
                  <a:pt x="5546361" y="1199213"/>
                </a:cubicBezTo>
              </a:path>
            </a:pathLst>
          </a:custGeom>
          <a:noFill/>
          <a:ln w="34925" cap="flat" cmpd="sng" algn="ctr">
            <a:solidFill>
              <a:srgbClr val="92D050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It’s Not an App Competition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949"/>
          <a:stretch/>
        </p:blipFill>
        <p:spPr>
          <a:xfrm>
            <a:off x="790222" y="1210229"/>
            <a:ext cx="7416800" cy="457200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2286000" y="1880616"/>
            <a:ext cx="228600" cy="228600"/>
          </a:xfrm>
          <a:prstGeom prst="ellipse">
            <a:avLst/>
          </a:prstGeom>
          <a:solidFill>
            <a:srgbClr val="92D050"/>
          </a:solidFill>
          <a:ln w="127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895600" y="2475997"/>
            <a:ext cx="228600" cy="228600"/>
          </a:xfrm>
          <a:prstGeom prst="ellipse">
            <a:avLst/>
          </a:prstGeom>
          <a:solidFill>
            <a:srgbClr val="92D050"/>
          </a:solidFill>
          <a:ln w="127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3515289" y="4259591"/>
            <a:ext cx="228600" cy="228600"/>
          </a:xfrm>
          <a:prstGeom prst="ellipse">
            <a:avLst/>
          </a:prstGeom>
          <a:solidFill>
            <a:srgbClr val="92D050"/>
          </a:solidFill>
          <a:ln w="127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134078" y="5452905"/>
            <a:ext cx="228600" cy="228600"/>
          </a:xfrm>
          <a:prstGeom prst="ellipse">
            <a:avLst/>
          </a:prstGeom>
          <a:solidFill>
            <a:srgbClr val="92D050"/>
          </a:solidFill>
          <a:ln w="127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4750104" y="4257462"/>
            <a:ext cx="228600" cy="228600"/>
          </a:xfrm>
          <a:prstGeom prst="ellipse">
            <a:avLst/>
          </a:prstGeom>
          <a:solidFill>
            <a:srgbClr val="92D050"/>
          </a:solidFill>
          <a:ln w="127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5366130" y="4857525"/>
            <a:ext cx="228600" cy="228600"/>
          </a:xfrm>
          <a:prstGeom prst="ellipse">
            <a:avLst/>
          </a:prstGeom>
          <a:solidFill>
            <a:srgbClr val="92D050"/>
          </a:solidFill>
          <a:ln w="127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5594730" y="3666761"/>
            <a:ext cx="228600" cy="228600"/>
          </a:xfrm>
          <a:prstGeom prst="ellipse">
            <a:avLst/>
          </a:prstGeom>
          <a:solidFill>
            <a:srgbClr val="92D050"/>
          </a:solidFill>
          <a:ln w="127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5982156" y="4262143"/>
            <a:ext cx="228600" cy="228600"/>
          </a:xfrm>
          <a:prstGeom prst="ellipse">
            <a:avLst/>
          </a:prstGeom>
          <a:solidFill>
            <a:srgbClr val="92D050"/>
          </a:solidFill>
          <a:ln w="127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591984" y="1880616"/>
            <a:ext cx="228600" cy="228600"/>
          </a:xfrm>
          <a:prstGeom prst="ellipse">
            <a:avLst/>
          </a:prstGeom>
          <a:solidFill>
            <a:srgbClr val="92D050"/>
          </a:solidFill>
          <a:ln w="127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7214208" y="4262143"/>
            <a:ext cx="228600" cy="228600"/>
          </a:xfrm>
          <a:prstGeom prst="ellipse">
            <a:avLst/>
          </a:prstGeom>
          <a:solidFill>
            <a:srgbClr val="92D050"/>
          </a:solidFill>
          <a:ln w="127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7830234" y="3071379"/>
            <a:ext cx="228600" cy="228600"/>
          </a:xfrm>
          <a:prstGeom prst="ellipse">
            <a:avLst/>
          </a:prstGeom>
          <a:solidFill>
            <a:srgbClr val="92D050"/>
          </a:solidFill>
          <a:ln w="127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50380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44E6CD-6B07-45FC-BAA4-A87A59FCB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891E6E-79DF-4EC5-A506-AC0C4B1625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the Microsoft 365 Productivity Apps</a:t>
            </a:r>
          </a:p>
        </p:txBody>
      </p:sp>
    </p:spTree>
    <p:extLst>
      <p:ext uri="{BB962C8B-B14F-4D97-AF65-F5344CB8AC3E}">
        <p14:creationId xmlns:p14="http://schemas.microsoft.com/office/powerpoint/2010/main" val="1389576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C81B17C-D293-428E-826A-9B8B10585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Broadcast Messages with Yammer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DD7325-3518-446B-9A63-6C2FEB2A75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30815FB-11DA-403C-BFA4-AC02E6BCB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9131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645BC8-8255-40DF-96B8-622DD2748D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950" y="1110964"/>
            <a:ext cx="7543799" cy="5227853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5A661A-53F5-4B52-873D-4BA7D9BAA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CDAB61E-211B-431C-95A1-8D4CA9413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aseline="0" dirty="0"/>
              <a:t>Yammer App</a:t>
            </a:r>
            <a:endParaRPr lang="en-US" dirty="0"/>
          </a:p>
        </p:txBody>
      </p:sp>
      <p:sp>
        <p:nvSpPr>
          <p:cNvPr id="17" name="AutoShape 303">
            <a:extLst>
              <a:ext uri="{FF2B5EF4-FFF2-40B4-BE49-F238E27FC236}">
                <a16:creationId xmlns:a16="http://schemas.microsoft.com/office/drawing/2014/main" id="{EF561942-632F-4AB1-9BD7-96DA2DFBD767}"/>
              </a:ext>
            </a:extLst>
          </p:cNvPr>
          <p:cNvSpPr>
            <a:spLocks/>
          </p:cNvSpPr>
          <p:nvPr/>
        </p:nvSpPr>
        <p:spPr bwMode="auto">
          <a:xfrm flipH="1" flipV="1">
            <a:off x="2678555" y="2779832"/>
            <a:ext cx="205647" cy="3388523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Rounded Rectangle 143">
            <a:extLst>
              <a:ext uri="{FF2B5EF4-FFF2-40B4-BE49-F238E27FC236}">
                <a16:creationId xmlns:a16="http://schemas.microsoft.com/office/drawing/2014/main" id="{297A9BE6-F867-4F2F-9381-21E14F7EAF9D}"/>
              </a:ext>
            </a:extLst>
          </p:cNvPr>
          <p:cNvSpPr/>
          <p:nvPr/>
        </p:nvSpPr>
        <p:spPr>
          <a:xfrm>
            <a:off x="970774" y="4336933"/>
            <a:ext cx="1737924" cy="27432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Read conversations</a:t>
            </a:r>
          </a:p>
        </p:txBody>
      </p:sp>
      <p:sp>
        <p:nvSpPr>
          <p:cNvPr id="30" name="AutoShape 303">
            <a:extLst>
              <a:ext uri="{FF2B5EF4-FFF2-40B4-BE49-F238E27FC236}">
                <a16:creationId xmlns:a16="http://schemas.microsoft.com/office/drawing/2014/main" id="{FDA7404B-9027-4B54-9F71-FA85F65EA29B}"/>
              </a:ext>
            </a:extLst>
          </p:cNvPr>
          <p:cNvSpPr>
            <a:spLocks/>
          </p:cNvSpPr>
          <p:nvPr/>
        </p:nvSpPr>
        <p:spPr bwMode="auto">
          <a:xfrm flipH="1" flipV="1">
            <a:off x="1041465" y="2542285"/>
            <a:ext cx="105605" cy="644653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Rounded Rectangle 143">
            <a:extLst>
              <a:ext uri="{FF2B5EF4-FFF2-40B4-BE49-F238E27FC236}">
                <a16:creationId xmlns:a16="http://schemas.microsoft.com/office/drawing/2014/main" id="{1349A666-DDD4-430B-ABF3-9E52D980546A}"/>
              </a:ext>
            </a:extLst>
          </p:cNvPr>
          <p:cNvSpPr/>
          <p:nvPr/>
        </p:nvSpPr>
        <p:spPr>
          <a:xfrm>
            <a:off x="260574" y="2727451"/>
            <a:ext cx="752058" cy="27432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Groups</a:t>
            </a:r>
          </a:p>
        </p:txBody>
      </p:sp>
      <p:sp>
        <p:nvSpPr>
          <p:cNvPr id="24" name="Rounded Rectangle 143">
            <a:extLst>
              <a:ext uri="{FF2B5EF4-FFF2-40B4-BE49-F238E27FC236}">
                <a16:creationId xmlns:a16="http://schemas.microsoft.com/office/drawing/2014/main" id="{FA96D326-80E8-45A2-9FA5-DA99EDDB7BB2}"/>
              </a:ext>
            </a:extLst>
          </p:cNvPr>
          <p:cNvSpPr/>
          <p:nvPr/>
        </p:nvSpPr>
        <p:spPr>
          <a:xfrm>
            <a:off x="4814888" y="1905000"/>
            <a:ext cx="1194877" cy="27432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Write posts</a:t>
            </a:r>
          </a:p>
        </p:txBody>
      </p:sp>
      <p:sp>
        <p:nvSpPr>
          <p:cNvPr id="6" name="CODE_HIGHLIGHTER">
            <a:extLst>
              <a:ext uri="{FF2B5EF4-FFF2-40B4-BE49-F238E27FC236}">
                <a16:creationId xmlns:a16="http://schemas.microsoft.com/office/drawing/2014/main" id="{CEB74D1C-E910-4052-B71D-EC688ABA0261}"/>
              </a:ext>
            </a:extLst>
          </p:cNvPr>
          <p:cNvSpPr/>
          <p:nvPr/>
        </p:nvSpPr>
        <p:spPr>
          <a:xfrm>
            <a:off x="2845478" y="1584865"/>
            <a:ext cx="4001280" cy="757348"/>
          </a:xfrm>
          <a:prstGeom prst="roundRect">
            <a:avLst>
              <a:gd name="adj" fmla="val 18826"/>
            </a:avLst>
          </a:prstGeom>
          <a:noFill/>
          <a:ln w="25400" cap="flat" cmpd="sng" algn="ctr">
            <a:solidFill>
              <a:srgbClr val="000000"/>
            </a:solidFill>
            <a:prstDash val="solid"/>
          </a:ln>
          <a:effectLst>
            <a:glow rad="25400">
              <a:srgbClr val="FFFFFF">
                <a:alpha val="90000"/>
              </a:srgbClr>
            </a:glow>
          </a:effec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404942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5F1DB2E-6F00-410A-ACB5-D5B3D8064C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8589" y="1271665"/>
            <a:ext cx="4071600" cy="410032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832EA4-33C1-4D13-A108-293D0E77D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8B6B428-198A-468D-B4B4-6241586CA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Yammer Conversations</a:t>
            </a:r>
          </a:p>
        </p:txBody>
      </p:sp>
      <p:sp>
        <p:nvSpPr>
          <p:cNvPr id="11" name="Line 315">
            <a:extLst>
              <a:ext uri="{FF2B5EF4-FFF2-40B4-BE49-F238E27FC236}">
                <a16:creationId xmlns:a16="http://schemas.microsoft.com/office/drawing/2014/main" id="{DB9B6C90-CCF4-40B1-8534-5652E839AF4E}"/>
              </a:ext>
            </a:extLst>
          </p:cNvPr>
          <p:cNvSpPr>
            <a:spLocks noChangeShapeType="1"/>
          </p:cNvSpPr>
          <p:nvPr/>
        </p:nvSpPr>
        <p:spPr bwMode="auto">
          <a:xfrm>
            <a:off x="1932321" y="2487843"/>
            <a:ext cx="93829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Rounded Rectangle 143">
            <a:extLst>
              <a:ext uri="{FF2B5EF4-FFF2-40B4-BE49-F238E27FC236}">
                <a16:creationId xmlns:a16="http://schemas.microsoft.com/office/drawing/2014/main" id="{5BAD0CAB-B89B-4B12-AA10-94FBF60027F1}"/>
              </a:ext>
            </a:extLst>
          </p:cNvPr>
          <p:cNvSpPr/>
          <p:nvPr/>
        </p:nvSpPr>
        <p:spPr>
          <a:xfrm>
            <a:off x="1313598" y="2346800"/>
            <a:ext cx="762000" cy="27432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Like</a:t>
            </a:r>
          </a:p>
        </p:txBody>
      </p:sp>
      <p:sp>
        <p:nvSpPr>
          <p:cNvPr id="14" name="AutoShape 302">
            <a:extLst>
              <a:ext uri="{FF2B5EF4-FFF2-40B4-BE49-F238E27FC236}">
                <a16:creationId xmlns:a16="http://schemas.microsoft.com/office/drawing/2014/main" id="{AF84E8C8-6024-4577-BFFF-13C64E9BD1A3}"/>
              </a:ext>
            </a:extLst>
          </p:cNvPr>
          <p:cNvSpPr>
            <a:spLocks/>
          </p:cNvSpPr>
          <p:nvPr/>
        </p:nvSpPr>
        <p:spPr bwMode="auto">
          <a:xfrm>
            <a:off x="6197714" y="3682583"/>
            <a:ext cx="202237" cy="1447800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Rounded Rectangle 143">
            <a:extLst>
              <a:ext uri="{FF2B5EF4-FFF2-40B4-BE49-F238E27FC236}">
                <a16:creationId xmlns:a16="http://schemas.microsoft.com/office/drawing/2014/main" id="{BA851073-A2CE-436D-B795-0526DDFB27F8}"/>
              </a:ext>
            </a:extLst>
          </p:cNvPr>
          <p:cNvSpPr/>
          <p:nvPr/>
        </p:nvSpPr>
        <p:spPr>
          <a:xfrm>
            <a:off x="6439714" y="4252486"/>
            <a:ext cx="2298302" cy="27432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Posting a new reply</a:t>
            </a:r>
          </a:p>
        </p:txBody>
      </p:sp>
      <p:sp>
        <p:nvSpPr>
          <p:cNvPr id="19" name="AutoShape 302">
            <a:extLst>
              <a:ext uri="{FF2B5EF4-FFF2-40B4-BE49-F238E27FC236}">
                <a16:creationId xmlns:a16="http://schemas.microsoft.com/office/drawing/2014/main" id="{5695547D-5280-43BF-85F6-911301CCE55C}"/>
              </a:ext>
            </a:extLst>
          </p:cNvPr>
          <p:cNvSpPr>
            <a:spLocks/>
          </p:cNvSpPr>
          <p:nvPr/>
        </p:nvSpPr>
        <p:spPr bwMode="auto">
          <a:xfrm rot="5400000">
            <a:off x="5500606" y="4195277"/>
            <a:ext cx="133916" cy="814401"/>
          </a:xfrm>
          <a:prstGeom prst="rightBrace">
            <a:avLst>
              <a:gd name="adj1" fmla="val 42451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AutoShape 302">
            <a:extLst>
              <a:ext uri="{FF2B5EF4-FFF2-40B4-BE49-F238E27FC236}">
                <a16:creationId xmlns:a16="http://schemas.microsoft.com/office/drawing/2014/main" id="{8EE9D9F6-C392-4C24-BEC6-C35D331EF2EA}"/>
              </a:ext>
            </a:extLst>
          </p:cNvPr>
          <p:cNvSpPr>
            <a:spLocks/>
          </p:cNvSpPr>
          <p:nvPr/>
        </p:nvSpPr>
        <p:spPr bwMode="auto">
          <a:xfrm>
            <a:off x="6197714" y="2657346"/>
            <a:ext cx="202237" cy="947788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Rounded Rectangle 143">
            <a:extLst>
              <a:ext uri="{FF2B5EF4-FFF2-40B4-BE49-F238E27FC236}">
                <a16:creationId xmlns:a16="http://schemas.microsoft.com/office/drawing/2014/main" id="{D59DCB29-D55B-41B2-BDAA-166AE66DF6A7}"/>
              </a:ext>
            </a:extLst>
          </p:cNvPr>
          <p:cNvSpPr/>
          <p:nvPr/>
        </p:nvSpPr>
        <p:spPr>
          <a:xfrm>
            <a:off x="6439714" y="2994080"/>
            <a:ext cx="2298302" cy="27432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Reply posted by another user</a:t>
            </a:r>
          </a:p>
        </p:txBody>
      </p:sp>
      <p:sp>
        <p:nvSpPr>
          <p:cNvPr id="21" name="Line 315">
            <a:extLst>
              <a:ext uri="{FF2B5EF4-FFF2-40B4-BE49-F238E27FC236}">
                <a16:creationId xmlns:a16="http://schemas.microsoft.com/office/drawing/2014/main" id="{F127F5FA-32A6-4189-BBCF-00A08636D8B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63850" y="4699416"/>
            <a:ext cx="0" cy="866931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Rounded Rectangle 143">
            <a:extLst>
              <a:ext uri="{FF2B5EF4-FFF2-40B4-BE49-F238E27FC236}">
                <a16:creationId xmlns:a16="http://schemas.microsoft.com/office/drawing/2014/main" id="{332836E3-F5C1-4846-9E12-BB602A37B7D4}"/>
              </a:ext>
            </a:extLst>
          </p:cNvPr>
          <p:cNvSpPr/>
          <p:nvPr/>
        </p:nvSpPr>
        <p:spPr>
          <a:xfrm>
            <a:off x="4750632" y="5460409"/>
            <a:ext cx="1605197" cy="27432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Include a GIF or files</a:t>
            </a:r>
          </a:p>
        </p:txBody>
      </p:sp>
    </p:spTree>
    <p:extLst>
      <p:ext uri="{BB962C8B-B14F-4D97-AF65-F5344CB8AC3E}">
        <p14:creationId xmlns:p14="http://schemas.microsoft.com/office/powerpoint/2010/main" val="21847310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1FF76F5-60CB-477D-9EE3-6DAB64AE89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1627"/>
          <a:stretch/>
        </p:blipFill>
        <p:spPr>
          <a:xfrm>
            <a:off x="1300793" y="1841292"/>
            <a:ext cx="6992119" cy="3311577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5A661A-53F5-4B52-873D-4BA7D9BAA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CDAB61E-211B-431C-95A1-8D4CA9413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Yammer Home</a:t>
            </a:r>
          </a:p>
        </p:txBody>
      </p:sp>
      <p:sp>
        <p:nvSpPr>
          <p:cNvPr id="29" name="Line 313">
            <a:extLst>
              <a:ext uri="{FF2B5EF4-FFF2-40B4-BE49-F238E27FC236}">
                <a16:creationId xmlns:a16="http://schemas.microsoft.com/office/drawing/2014/main" id="{E5052694-6117-4EEC-A0D7-53BC9EF3393D}"/>
              </a:ext>
            </a:extLst>
          </p:cNvPr>
          <p:cNvSpPr>
            <a:spLocks noChangeShapeType="1"/>
          </p:cNvSpPr>
          <p:nvPr/>
        </p:nvSpPr>
        <p:spPr bwMode="auto">
          <a:xfrm rot="10800000" flipV="1">
            <a:off x="1790076" y="1648533"/>
            <a:ext cx="0" cy="689381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Rounded Rectangle 143">
            <a:extLst>
              <a:ext uri="{FF2B5EF4-FFF2-40B4-BE49-F238E27FC236}">
                <a16:creationId xmlns:a16="http://schemas.microsoft.com/office/drawing/2014/main" id="{E5334082-95DD-46D4-8007-FE3BE8FF3C96}"/>
              </a:ext>
            </a:extLst>
          </p:cNvPr>
          <p:cNvSpPr/>
          <p:nvPr/>
        </p:nvSpPr>
        <p:spPr>
          <a:xfrm>
            <a:off x="593361" y="1402209"/>
            <a:ext cx="1263228" cy="27432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Yammer Inbox</a:t>
            </a:r>
          </a:p>
        </p:txBody>
      </p:sp>
      <p:sp>
        <p:nvSpPr>
          <p:cNvPr id="33" name="Line 315">
            <a:extLst>
              <a:ext uri="{FF2B5EF4-FFF2-40B4-BE49-F238E27FC236}">
                <a16:creationId xmlns:a16="http://schemas.microsoft.com/office/drawing/2014/main" id="{EC5C0708-2006-4D3E-B042-E900507C0F49}"/>
              </a:ext>
            </a:extLst>
          </p:cNvPr>
          <p:cNvSpPr>
            <a:spLocks noChangeShapeType="1"/>
          </p:cNvSpPr>
          <p:nvPr/>
        </p:nvSpPr>
        <p:spPr bwMode="auto">
          <a:xfrm>
            <a:off x="864498" y="2421866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Rounded Rectangle 143">
            <a:extLst>
              <a:ext uri="{FF2B5EF4-FFF2-40B4-BE49-F238E27FC236}">
                <a16:creationId xmlns:a16="http://schemas.microsoft.com/office/drawing/2014/main" id="{AC5C5645-9257-4B62-A630-52C635F2CE75}"/>
              </a:ext>
            </a:extLst>
          </p:cNvPr>
          <p:cNvSpPr/>
          <p:nvPr/>
        </p:nvSpPr>
        <p:spPr>
          <a:xfrm>
            <a:off x="395963" y="2284706"/>
            <a:ext cx="752058" cy="27432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Home</a:t>
            </a:r>
          </a:p>
        </p:txBody>
      </p:sp>
      <p:sp>
        <p:nvSpPr>
          <p:cNvPr id="21" name="Line 313">
            <a:extLst>
              <a:ext uri="{FF2B5EF4-FFF2-40B4-BE49-F238E27FC236}">
                <a16:creationId xmlns:a16="http://schemas.microsoft.com/office/drawing/2014/main" id="{1B7397AF-BCDB-49F8-8769-3CEBFB4B92AA}"/>
              </a:ext>
            </a:extLst>
          </p:cNvPr>
          <p:cNvSpPr>
            <a:spLocks noChangeShapeType="1"/>
          </p:cNvSpPr>
          <p:nvPr/>
        </p:nvSpPr>
        <p:spPr bwMode="auto">
          <a:xfrm rot="10800000" flipV="1">
            <a:off x="2056774" y="1648533"/>
            <a:ext cx="0" cy="689381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Rounded Rectangle 143">
            <a:extLst>
              <a:ext uri="{FF2B5EF4-FFF2-40B4-BE49-F238E27FC236}">
                <a16:creationId xmlns:a16="http://schemas.microsoft.com/office/drawing/2014/main" id="{05E1F4D8-A541-4595-AE56-5981A65B2840}"/>
              </a:ext>
            </a:extLst>
          </p:cNvPr>
          <p:cNvSpPr/>
          <p:nvPr/>
        </p:nvSpPr>
        <p:spPr>
          <a:xfrm>
            <a:off x="1979597" y="1402209"/>
            <a:ext cx="1194877" cy="27432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Notifications</a:t>
            </a:r>
          </a:p>
        </p:txBody>
      </p:sp>
      <p:sp>
        <p:nvSpPr>
          <p:cNvPr id="22" name="Line 313">
            <a:extLst>
              <a:ext uri="{FF2B5EF4-FFF2-40B4-BE49-F238E27FC236}">
                <a16:creationId xmlns:a16="http://schemas.microsoft.com/office/drawing/2014/main" id="{161A436F-918A-46CB-9817-F7D6219B0419}"/>
              </a:ext>
            </a:extLst>
          </p:cNvPr>
          <p:cNvSpPr>
            <a:spLocks noChangeShapeType="1"/>
          </p:cNvSpPr>
          <p:nvPr/>
        </p:nvSpPr>
        <p:spPr bwMode="auto">
          <a:xfrm rot="10800000" flipV="1">
            <a:off x="2525840" y="2010189"/>
            <a:ext cx="0" cy="36520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Rounded Rectangle 143">
            <a:extLst>
              <a:ext uri="{FF2B5EF4-FFF2-40B4-BE49-F238E27FC236}">
                <a16:creationId xmlns:a16="http://schemas.microsoft.com/office/drawing/2014/main" id="{0C694BDF-BC5F-472E-BBBF-04ED2359327E}"/>
              </a:ext>
            </a:extLst>
          </p:cNvPr>
          <p:cNvSpPr/>
          <p:nvPr/>
        </p:nvSpPr>
        <p:spPr>
          <a:xfrm>
            <a:off x="2261955" y="1937757"/>
            <a:ext cx="1194877" cy="27432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Settings</a:t>
            </a:r>
          </a:p>
        </p:txBody>
      </p:sp>
      <p:sp>
        <p:nvSpPr>
          <p:cNvPr id="6" name="CODE_HIGHLIGHTER">
            <a:extLst>
              <a:ext uri="{FF2B5EF4-FFF2-40B4-BE49-F238E27FC236}">
                <a16:creationId xmlns:a16="http://schemas.microsoft.com/office/drawing/2014/main" id="{7510AD67-63BF-454F-A4E7-E6ACCE7B55E4}"/>
              </a:ext>
            </a:extLst>
          </p:cNvPr>
          <p:cNvSpPr/>
          <p:nvPr/>
        </p:nvSpPr>
        <p:spPr>
          <a:xfrm>
            <a:off x="2769433" y="3080479"/>
            <a:ext cx="1712627" cy="356015"/>
          </a:xfrm>
          <a:prstGeom prst="roundRect">
            <a:avLst>
              <a:gd name="adj" fmla="val 50000"/>
            </a:avLst>
          </a:prstGeom>
          <a:noFill/>
          <a:ln w="25400" cap="flat" cmpd="sng" algn="ctr">
            <a:solidFill>
              <a:srgbClr val="000000"/>
            </a:solidFill>
            <a:prstDash val="solid"/>
          </a:ln>
          <a:effectLst>
            <a:glow rad="25400">
              <a:srgbClr val="FFFFFF">
                <a:alpha val="90000"/>
              </a:srgbClr>
            </a:glow>
          </a:effec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5" name="Line 315">
            <a:extLst>
              <a:ext uri="{FF2B5EF4-FFF2-40B4-BE49-F238E27FC236}">
                <a16:creationId xmlns:a16="http://schemas.microsoft.com/office/drawing/2014/main" id="{B2404CE8-AE8F-4E90-808A-D84E673BB0AC}"/>
              </a:ext>
            </a:extLst>
          </p:cNvPr>
          <p:cNvSpPr>
            <a:spLocks noChangeShapeType="1"/>
          </p:cNvSpPr>
          <p:nvPr/>
        </p:nvSpPr>
        <p:spPr bwMode="auto">
          <a:xfrm>
            <a:off x="864498" y="3199052"/>
            <a:ext cx="188245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Rounded Rectangle 143">
            <a:extLst>
              <a:ext uri="{FF2B5EF4-FFF2-40B4-BE49-F238E27FC236}">
                <a16:creationId xmlns:a16="http://schemas.microsoft.com/office/drawing/2014/main" id="{9F3AA0EF-E256-40D3-85A1-9625C264834A}"/>
              </a:ext>
            </a:extLst>
          </p:cNvPr>
          <p:cNvSpPr/>
          <p:nvPr/>
        </p:nvSpPr>
        <p:spPr>
          <a:xfrm>
            <a:off x="395963" y="3058187"/>
            <a:ext cx="752058" cy="27432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Feeds</a:t>
            </a:r>
          </a:p>
        </p:txBody>
      </p:sp>
      <p:sp>
        <p:nvSpPr>
          <p:cNvPr id="30" name="FADER_BOTTOM">
            <a:extLst>
              <a:ext uri="{FF2B5EF4-FFF2-40B4-BE49-F238E27FC236}">
                <a16:creationId xmlns:a16="http://schemas.microsoft.com/office/drawing/2014/main" id="{CFDB5DA5-FFC4-4F63-BF81-66C628F64B50}"/>
              </a:ext>
            </a:extLst>
          </p:cNvPr>
          <p:cNvSpPr/>
          <p:nvPr/>
        </p:nvSpPr>
        <p:spPr>
          <a:xfrm>
            <a:off x="926476" y="4750645"/>
            <a:ext cx="7455524" cy="406400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0"/>
                </a:srgbClr>
              </a:gs>
              <a:gs pos="100000">
                <a:srgbClr val="FFFFFF"/>
              </a:gs>
            </a:gsLst>
            <a:lin ang="5400000" scaled="1"/>
            <a:tileRect/>
          </a:gra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7746894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C5A209F0-3A10-4164-BFE6-F94292788432}" vid="{3EF6DB90-8CCD-4819-A86D-0BFAE915888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LO_OV_Template_4_2</Template>
  <TotalTime>58</TotalTime>
  <Words>170</Words>
  <Application>Microsoft Office PowerPoint</Application>
  <PresentationFormat>On-screen Show (4:3)</PresentationFormat>
  <Paragraphs>59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LO Choice</vt:lpstr>
      <vt:lpstr>Using Productivity Apps</vt:lpstr>
      <vt:lpstr>Work with Productivity Apps in Combination</vt:lpstr>
      <vt:lpstr>Microsoft 365 Functional App Groups</vt:lpstr>
      <vt:lpstr>It’s Not an App Competition</vt:lpstr>
      <vt:lpstr>PowerPoint Presentation</vt:lpstr>
      <vt:lpstr>Broadcast Messages with Yammer</vt:lpstr>
      <vt:lpstr>Yammer App</vt:lpstr>
      <vt:lpstr>Yammer Conversations</vt:lpstr>
      <vt:lpstr>Yammer Home</vt:lpstr>
      <vt:lpstr>PowerPoint Presentation</vt:lpstr>
      <vt:lpstr>Reflective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Outline</dc:title>
  <dc:creator>Brian Wilson</dc:creator>
  <cp:lastModifiedBy>Michelle Farney</cp:lastModifiedBy>
  <cp:revision>10</cp:revision>
  <dcterms:created xsi:type="dcterms:W3CDTF">2020-06-22T20:38:29Z</dcterms:created>
  <dcterms:modified xsi:type="dcterms:W3CDTF">2020-08-04T14:16:29Z</dcterms:modified>
</cp:coreProperties>
</file>