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98" r:id="rId1"/>
  </p:sldMasterIdLst>
  <p:notesMasterIdLst>
    <p:notesMasterId r:id="rId20"/>
  </p:notesMasterIdLst>
  <p:handoutMasterIdLst>
    <p:handoutMasterId r:id="rId21"/>
  </p:handoutMasterIdLst>
  <p:sldIdLst>
    <p:sldId id="261" r:id="rId2"/>
    <p:sldId id="283" r:id="rId3"/>
    <p:sldId id="279" r:id="rId4"/>
    <p:sldId id="265" r:id="rId5"/>
    <p:sldId id="280" r:id="rId6"/>
    <p:sldId id="284" r:id="rId7"/>
    <p:sldId id="266" r:id="rId8"/>
    <p:sldId id="273" r:id="rId9"/>
    <p:sldId id="274" r:id="rId10"/>
    <p:sldId id="281" r:id="rId11"/>
    <p:sldId id="282" r:id="rId12"/>
    <p:sldId id="275" r:id="rId13"/>
    <p:sldId id="276" r:id="rId14"/>
    <p:sldId id="277" r:id="rId15"/>
    <p:sldId id="278" r:id="rId16"/>
    <p:sldId id="269" r:id="rId17"/>
    <p:sldId id="271" r:id="rId18"/>
    <p:sldId id="263" r:id="rId19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1A1DD"/>
    <a:srgbClr val="1B3764"/>
    <a:srgbClr val="C4C4C4"/>
    <a:srgbClr val="89898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DCAF9ED-07DC-4A11-8D7F-57B35C25682E}" styleName="Medium Style 1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138" autoAdjust="0"/>
    <p:restoredTop sz="86458" autoAdjust="0"/>
  </p:normalViewPr>
  <p:slideViewPr>
    <p:cSldViewPr>
      <p:cViewPr varScale="1">
        <p:scale>
          <a:sx n="74" d="100"/>
          <a:sy n="74" d="100"/>
        </p:scale>
        <p:origin x="1560" y="6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672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>
      <p:cViewPr varScale="1">
        <p:scale>
          <a:sx n="121" d="100"/>
          <a:sy n="121" d="100"/>
        </p:scale>
        <p:origin x="5020" y="9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0F75AEF-6AF8-074D-A4DB-F71FD6F9C37D}" type="datetimeFigureOut">
              <a:rPr lang="en-US" smtClean="0"/>
              <a:t>8/4/2020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5D9A6D-5233-6641-90BA-8328590F05D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854694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6AAE85D-3A3F-7B46-A18E-DF160D9D2CC7}" type="datetimeFigureOut">
              <a:rPr lang="en-US" smtClean="0"/>
              <a:t>8/4/2020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0DDA35F-9E58-5D40-92C1-D8C7631003B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90310159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urse/Lesson Out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13" name="Picture 12" descr="course outline graphic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580888"/>
            <a:ext cx="9144000" cy="896112"/>
          </a:xfrm>
          <a:prstGeom prst="rect">
            <a:avLst/>
          </a:prstGeom>
        </p:spPr>
      </p:pic>
      <p:sp>
        <p:nvSpPr>
          <p:cNvPr id="11" name="Content Placeholder 2"/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131352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400"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Course/Lesson outline</a:t>
            </a:r>
          </a:p>
        </p:txBody>
      </p:sp>
    </p:spTree>
    <p:extLst>
      <p:ext uri="{BB962C8B-B14F-4D97-AF65-F5344CB8AC3E}">
        <p14:creationId xmlns:p14="http://schemas.microsoft.com/office/powerpoint/2010/main" val="12749071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lossary Terms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6E353B-495C-4B36-B7B9-BDB47B8D29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AFE95E1-3B2D-4F7F-8B4B-E56698179A3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4" name="Picture 100" descr="book">
            <a:extLst>
              <a:ext uri="{FF2B5EF4-FFF2-40B4-BE49-F238E27FC236}">
                <a16:creationId xmlns:a16="http://schemas.microsoft.com/office/drawing/2014/main" id="{09F59B51-C9CC-4DF6-8E10-4632928847B0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2374" y="2057400"/>
            <a:ext cx="1299252" cy="11572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D5A58856-F166-4DAD-97B3-888D3997E4D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85800" y="3429000"/>
            <a:ext cx="7772400" cy="762000"/>
          </a:xfrm>
        </p:spPr>
        <p:txBody>
          <a:bodyPr/>
          <a:lstStyle>
            <a:lvl1pPr marL="0" indent="0" algn="l" defTabSz="457200" rtl="0" eaLnBrk="1" latinLnBrk="0" hangingPunct="1">
              <a:spcBef>
                <a:spcPts val="8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2pPr>
            <a:lvl3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3pPr>
            <a:lvl4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4pPr>
            <a:lvl5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Term: definition. (Format “term” in bold.)</a:t>
            </a:r>
          </a:p>
        </p:txBody>
      </p:sp>
    </p:spTree>
    <p:extLst>
      <p:ext uri="{BB962C8B-B14F-4D97-AF65-F5344CB8AC3E}">
        <p14:creationId xmlns:p14="http://schemas.microsoft.com/office/powerpoint/2010/main" val="140599738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nds-On Activi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920960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/>
            </a:lvl1pPr>
          </a:lstStyle>
          <a:p>
            <a:r>
              <a:rPr lang="en-US" dirty="0"/>
              <a:t>Click to add Activity title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C1F28B54-DCF8-48E1-A25A-E747ACAB1AD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385231" y="5341937"/>
            <a:ext cx="1416844" cy="8810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894514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nds-On Activity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C1F28B54-DCF8-48E1-A25A-E747ACAB1AD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028024" y="2574545"/>
            <a:ext cx="3087952" cy="1920240"/>
          </a:xfrm>
          <a:prstGeom prst="rect">
            <a:avLst/>
          </a:prstGeom>
        </p:spPr>
      </p:pic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F915AE6-89DC-4B00-95C2-C09677B47DC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71500" y="4512820"/>
            <a:ext cx="8001000" cy="611187"/>
          </a:xfrm>
        </p:spPr>
        <p:txBody>
          <a:bodyPr/>
          <a:lstStyle>
            <a:lvl1pPr marL="0" indent="0" algn="ctr">
              <a:buNone/>
              <a:defRPr sz="28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Click to add Activity title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249395E-254B-4DF4-AD8F-137598C79946}"/>
              </a:ext>
            </a:extLst>
          </p:cNvPr>
          <p:cNvSpPr txBox="1"/>
          <p:nvPr userDrawn="1"/>
        </p:nvSpPr>
        <p:spPr>
          <a:xfrm>
            <a:off x="341925" y="291741"/>
            <a:ext cx="78837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Calibri" panose="020F0502020204030204" pitchFamily="34" charset="0"/>
              </a:rPr>
              <a:t>Activity</a:t>
            </a:r>
          </a:p>
        </p:txBody>
      </p:sp>
      <p:pic>
        <p:nvPicPr>
          <p:cNvPr id="12" name="Picture 11" descr="bottom graphic.png">
            <a:extLst>
              <a:ext uri="{FF2B5EF4-FFF2-40B4-BE49-F238E27FC236}">
                <a16:creationId xmlns:a16="http://schemas.microsoft.com/office/drawing/2014/main" id="{C4E4A9A1-6CA7-4F15-AE41-4322B2947108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19800"/>
            <a:ext cx="9144000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00146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inds-On Activi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/>
            </a:lvl1pPr>
          </a:lstStyle>
          <a:p>
            <a:r>
              <a:rPr lang="en-US" dirty="0"/>
              <a:t>Click to add Activity title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855A9553-962E-4240-844E-734EAAE4231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920960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033E492-9AFA-4CAE-B07B-7C1C0D61D73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385231" y="5341937"/>
            <a:ext cx="1416844" cy="8810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578445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inds-On Activity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F915AE6-89DC-4B00-95C2-C09677B47DC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71500" y="4512820"/>
            <a:ext cx="8001000" cy="611187"/>
          </a:xfrm>
        </p:spPr>
        <p:txBody>
          <a:bodyPr/>
          <a:lstStyle>
            <a:lvl1pPr marL="0" indent="0" algn="ctr">
              <a:buNone/>
              <a:defRPr sz="28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Click to add Activity title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249395E-254B-4DF4-AD8F-137598C79946}"/>
              </a:ext>
            </a:extLst>
          </p:cNvPr>
          <p:cNvSpPr txBox="1"/>
          <p:nvPr userDrawn="1"/>
        </p:nvSpPr>
        <p:spPr>
          <a:xfrm>
            <a:off x="341925" y="291741"/>
            <a:ext cx="78837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Calibri" panose="020F0502020204030204" pitchFamily="34" charset="0"/>
              </a:rPr>
              <a:t>Activity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2DE749B-ABEB-48F3-9D2B-5E513D86529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805920" y="2574545"/>
            <a:ext cx="3532160" cy="1920240"/>
          </a:xfrm>
          <a:prstGeom prst="rect">
            <a:avLst/>
          </a:prstGeom>
        </p:spPr>
      </p:pic>
      <p:pic>
        <p:nvPicPr>
          <p:cNvPr id="8" name="Picture 7" descr="bottom graphic.png">
            <a:extLst>
              <a:ext uri="{FF2B5EF4-FFF2-40B4-BE49-F238E27FC236}">
                <a16:creationId xmlns:a16="http://schemas.microsoft.com/office/drawing/2014/main" id="{7FA1B561-FD09-4177-BEFF-5AE0DBC8A7D8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19800"/>
            <a:ext cx="9144000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22116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flective Ques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ubbles.pn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379" t="67295"/>
          <a:stretch/>
        </p:blipFill>
        <p:spPr>
          <a:xfrm>
            <a:off x="4800599" y="4648199"/>
            <a:ext cx="4354443" cy="2242929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139B97F-4B6B-4623-8514-D7FD629FE24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41925" y="1302039"/>
            <a:ext cx="8460150" cy="4525963"/>
          </a:xfrm>
        </p:spPr>
        <p:txBody>
          <a:bodyPr/>
          <a:lstStyle>
            <a:lvl1pPr>
              <a:spcAft>
                <a:spcPts val="2400"/>
              </a:spcAft>
              <a:buFont typeface="+mj-lt"/>
              <a:buAutoNum type="arabicPeriod"/>
              <a:defRPr sz="2000"/>
            </a:lvl1pPr>
            <a:lvl2pPr marL="800100" indent="-342900">
              <a:buFont typeface="+mj-lt"/>
              <a:buAutoNum type="arabicPeriod"/>
              <a:defRPr/>
            </a:lvl2pPr>
            <a:lvl3pPr marL="1257300" indent="-342900">
              <a:buFont typeface="+mj-lt"/>
              <a:buAutoNum type="arabicPeriod"/>
              <a:defRPr/>
            </a:lvl3pPr>
            <a:lvl4pPr marL="1828800" indent="-457200">
              <a:buFont typeface="+mj-lt"/>
              <a:buAutoNum type="arabicPeriod"/>
              <a:defRPr/>
            </a:lvl4pPr>
            <a:lvl5pPr marL="2286000" indent="-457200">
              <a:buFont typeface="+mj-lt"/>
              <a:buAutoNum type="arabicPeriod"/>
              <a:defRPr/>
            </a:lvl5pPr>
          </a:lstStyle>
          <a:p>
            <a:pPr lvl="0"/>
            <a:r>
              <a:rPr lang="en-US" dirty="0"/>
              <a:t>Insert Question #1</a:t>
            </a:r>
          </a:p>
          <a:p>
            <a:pPr lvl="0"/>
            <a:r>
              <a:rPr lang="en-US" dirty="0"/>
              <a:t>Insert Question #2</a:t>
            </a:r>
          </a:p>
          <a:p>
            <a:pPr lvl="0"/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0A4E754-7F02-4770-8121-961E43A23B05}"/>
              </a:ext>
            </a:extLst>
          </p:cNvPr>
          <p:cNvSpPr txBox="1"/>
          <p:nvPr userDrawn="1"/>
        </p:nvSpPr>
        <p:spPr>
          <a:xfrm>
            <a:off x="341925" y="291741"/>
            <a:ext cx="78837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Calibri" panose="020F0502020204030204" pitchFamily="34" charset="0"/>
              </a:rPr>
              <a:t>Reflective Questions</a:t>
            </a:r>
          </a:p>
        </p:txBody>
      </p:sp>
    </p:spTree>
    <p:extLst>
      <p:ext uri="{BB962C8B-B14F-4D97-AF65-F5344CB8AC3E}">
        <p14:creationId xmlns:p14="http://schemas.microsoft.com/office/powerpoint/2010/main" val="334124333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4503607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_No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C8193AA2-F1FD-415B-809F-52E7D4576B38}"/>
              </a:ext>
            </a:extLst>
          </p:cNvPr>
          <p:cNvSpPr/>
          <p:nvPr userDrawn="1"/>
        </p:nvSpPr>
        <p:spPr>
          <a:xfrm>
            <a:off x="0" y="0"/>
            <a:ext cx="9144000" cy="979749"/>
          </a:xfrm>
          <a:prstGeom prst="rect">
            <a:avLst/>
          </a:prstGeom>
          <a:solidFill>
            <a:schemeClr val="bg2"/>
          </a:solidFill>
          <a:ln w="28575" cap="flat" cmpd="sng" algn="ctr">
            <a:solidFill>
              <a:schemeClr val="bg1"/>
            </a:solidFill>
            <a:prstDash val="solid"/>
          </a:ln>
          <a:effectLst/>
        </p:spPr>
        <p:txBody>
          <a:bodyPr rtlCol="0" anchor="ctr"/>
          <a:lstStyle/>
          <a:p>
            <a:pPr algn="ctr" defTabSz="914400"/>
            <a:endParaRPr lang="en-US" sz="1100" b="1" kern="0" dirty="0">
              <a:solidFill>
                <a:srgbClr val="FF0000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91946599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Fil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920960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</p:spTree>
    <p:extLst>
      <p:ext uri="{BB962C8B-B14F-4D97-AF65-F5344CB8AC3E}">
        <p14:creationId xmlns:p14="http://schemas.microsoft.com/office/powerpoint/2010/main" val="334156677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>
            <a:no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299722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22313" y="3480783"/>
            <a:ext cx="7772400" cy="1362075"/>
          </a:xfrm>
        </p:spPr>
        <p:txBody>
          <a:bodyPr anchor="t"/>
          <a:lstStyle>
            <a:lvl1pPr algn="ctr">
              <a:defRPr sz="4000" b="0" cap="none" baseline="0"/>
            </a:lvl1pPr>
          </a:lstStyle>
          <a:p>
            <a:r>
              <a:rPr lang="en-US" dirty="0"/>
              <a:t>Click to add Topic title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722313" y="1980596"/>
            <a:ext cx="7772400" cy="1500187"/>
          </a:xfrm>
        </p:spPr>
        <p:txBody>
          <a:bodyPr anchor="b"/>
          <a:lstStyle>
            <a:lvl1pPr marL="0" indent="0" algn="ctr">
              <a:buNone/>
              <a:defRPr sz="4000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"Topic [letter]"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5" name="Footer Placeholder 2">
            <a:extLst>
              <a:ext uri="{FF2B5EF4-FFF2-40B4-BE49-F238E27FC236}">
                <a16:creationId xmlns:a16="http://schemas.microsoft.com/office/drawing/2014/main" id="{8FDC4D2C-B4F5-41A9-ABFD-D19613EFB4E4}"/>
              </a:ext>
            </a:extLst>
          </p:cNvPr>
          <p:cNvSpPr txBox="1">
            <a:spLocks/>
          </p:cNvSpPr>
          <p:nvPr userDrawn="1"/>
        </p:nvSpPr>
        <p:spPr>
          <a:xfrm>
            <a:off x="77594" y="6455640"/>
            <a:ext cx="481495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0" latinLnBrk="0" hangingPunct="0">
              <a:defRPr lang="en-US" sz="1000" b="0" kern="1200" smtClean="0">
                <a:solidFill>
                  <a:srgbClr val="C4C4C4"/>
                </a:solidFill>
                <a:latin typeface="Arial"/>
                <a:ea typeface="+mn-ea"/>
                <a:cs typeface="Arial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C4C4C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Copyright © 2020 Logical Operations,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348448221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>
            <a:noAutofit/>
          </a:bodyPr>
          <a:lstStyle>
            <a:lvl1pPr marL="0" indent="0" algn="l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>
            <a:no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>
            <a:no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>
            <a:no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2291690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39972" y="107462"/>
            <a:ext cx="7797800" cy="820616"/>
          </a:xfrm>
        </p:spPr>
        <p:txBody>
          <a:bodyPr anchor="ctr" anchorCtr="0">
            <a:noAutofit/>
          </a:bodyPr>
          <a:lstStyle>
            <a:lvl1pPr algn="l">
              <a:defRPr sz="2400" b="0"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435100"/>
            <a:ext cx="5111750" cy="4691063"/>
          </a:xfrm>
        </p:spPr>
        <p:txBody>
          <a:bodyPr>
            <a:no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4720201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956904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1113691"/>
            <a:ext cx="5486400" cy="3770187"/>
          </a:xfrm>
        </p:spPr>
        <p:txBody>
          <a:bodyPr>
            <a:no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523642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3307109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417662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 hasCustomPrompt="1"/>
          </p:nvPr>
        </p:nvSpPr>
        <p:spPr>
          <a:xfrm>
            <a:off x="6629400" y="1211385"/>
            <a:ext cx="2057400" cy="4914778"/>
          </a:xfrm>
        </p:spPr>
        <p:txBody>
          <a:bodyPr vert="eaVert"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211385"/>
            <a:ext cx="6019800" cy="491477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1679135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Reflective Ques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ubbles.pn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379" t="67295"/>
          <a:stretch/>
        </p:blipFill>
        <p:spPr>
          <a:xfrm>
            <a:off x="4800599" y="4648199"/>
            <a:ext cx="4354443" cy="2242929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 baseline="0"/>
            </a:lvl1pPr>
          </a:lstStyle>
          <a:p>
            <a:r>
              <a:rPr lang="en-US" dirty="0"/>
              <a:t>Reflective Questions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139B97F-4B6B-4623-8514-D7FD629FE24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41925" y="1302039"/>
            <a:ext cx="8460150" cy="4525963"/>
          </a:xfrm>
        </p:spPr>
        <p:txBody>
          <a:bodyPr/>
          <a:lstStyle>
            <a:lvl1pPr>
              <a:spcAft>
                <a:spcPts val="2400"/>
              </a:spcAft>
              <a:buFont typeface="+mj-lt"/>
              <a:buAutoNum type="arabicPeriod"/>
              <a:defRPr sz="2000"/>
            </a:lvl1pPr>
            <a:lvl2pPr marL="800100" indent="-342900">
              <a:buFont typeface="+mj-lt"/>
              <a:buAutoNum type="arabicPeriod"/>
              <a:defRPr/>
            </a:lvl2pPr>
            <a:lvl3pPr marL="1257300" indent="-342900">
              <a:buFont typeface="+mj-lt"/>
              <a:buAutoNum type="arabicPeriod"/>
              <a:defRPr/>
            </a:lvl3pPr>
            <a:lvl4pPr marL="1828800" indent="-457200">
              <a:buFont typeface="+mj-lt"/>
              <a:buAutoNum type="arabicPeriod"/>
              <a:defRPr/>
            </a:lvl4pPr>
            <a:lvl5pPr marL="2286000" indent="-457200">
              <a:buFont typeface="+mj-lt"/>
              <a:buAutoNum type="arabicPeriod"/>
              <a:defRPr/>
            </a:lvl5pPr>
          </a:lstStyle>
          <a:p>
            <a:pPr lvl="0"/>
            <a:r>
              <a:rPr lang="en-US" dirty="0"/>
              <a:t>Insert Question #1</a:t>
            </a:r>
          </a:p>
          <a:p>
            <a:pPr lvl="0"/>
            <a:r>
              <a:rPr lang="en-US" dirty="0"/>
              <a:t>Insert Question #2</a:t>
            </a:r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191591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920960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</p:spTree>
    <p:extLst>
      <p:ext uri="{BB962C8B-B14F-4D97-AF65-F5344CB8AC3E}">
        <p14:creationId xmlns:p14="http://schemas.microsoft.com/office/powerpoint/2010/main" val="40968262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Click to add title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555788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ottom Fil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5" name="Picture 4" descr="bottom graphic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19800"/>
            <a:ext cx="9144000" cy="457200"/>
          </a:xfrm>
          <a:prstGeom prst="rect">
            <a:avLst/>
          </a:prstGeom>
        </p:spPr>
      </p:pic>
      <p:sp>
        <p:nvSpPr>
          <p:cNvPr id="9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481345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11886161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rner Fi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481345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pic>
        <p:nvPicPr>
          <p:cNvPr id="8" name="Picture 7" descr="choice blocks-02.png">
            <a:extLst>
              <a:ext uri="{FF2B5EF4-FFF2-40B4-BE49-F238E27FC236}">
                <a16:creationId xmlns:a16="http://schemas.microsoft.com/office/drawing/2014/main" id="{6B4ACE13-3355-4781-B102-899B69DF7A4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333" t="62222"/>
          <a:stretch/>
        </p:blipFill>
        <p:spPr>
          <a:xfrm>
            <a:off x="6248400" y="4267200"/>
            <a:ext cx="2895600" cy="2590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20251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lossary Term Defini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341925" y="1938496"/>
            <a:ext cx="8460150" cy="4386103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pic>
        <p:nvPicPr>
          <p:cNvPr id="10" name="Picture 100" descr="book">
            <a:extLst>
              <a:ext uri="{FF2B5EF4-FFF2-40B4-BE49-F238E27FC236}">
                <a16:creationId xmlns:a16="http://schemas.microsoft.com/office/drawing/2014/main" id="{C97CB2FE-FA07-47EC-B391-E0375C6755EC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1" y="1036463"/>
            <a:ext cx="865561" cy="7573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8FB19520-E82C-4B3B-A166-692B3551D13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752600" y="1060688"/>
            <a:ext cx="6934200" cy="762000"/>
          </a:xfrm>
        </p:spPr>
        <p:txBody>
          <a:bodyPr/>
          <a:lstStyle>
            <a:lvl1pPr marL="0" indent="0" algn="l" defTabSz="457200" rtl="0" eaLnBrk="1" latinLnBrk="0" hangingPunct="1">
              <a:spcBef>
                <a:spcPts val="800"/>
              </a:spcBef>
              <a:buClr>
                <a:schemeClr val="accent1"/>
              </a:buClr>
              <a:buFont typeface="Arial"/>
              <a:buNone/>
              <a:defRPr lang="en-US" sz="1800" b="0" kern="1200" dirty="0" smtClean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2pPr>
            <a:lvl3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3pPr>
            <a:lvl4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4pPr>
            <a:lvl5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Term: definition. (Format “term” in bold.)</a:t>
            </a:r>
          </a:p>
        </p:txBody>
      </p:sp>
    </p:spTree>
    <p:extLst>
      <p:ext uri="{BB962C8B-B14F-4D97-AF65-F5344CB8AC3E}">
        <p14:creationId xmlns:p14="http://schemas.microsoft.com/office/powerpoint/2010/main" val="1154620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lossary Term Blank for Fig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pic>
        <p:nvPicPr>
          <p:cNvPr id="10" name="Picture 100" descr="book">
            <a:extLst>
              <a:ext uri="{FF2B5EF4-FFF2-40B4-BE49-F238E27FC236}">
                <a16:creationId xmlns:a16="http://schemas.microsoft.com/office/drawing/2014/main" id="{C97CB2FE-FA07-47EC-B391-E0375C6755EC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1" y="1036463"/>
            <a:ext cx="865561" cy="7573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8FB19520-E82C-4B3B-A166-692B3551D13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752600" y="1060688"/>
            <a:ext cx="6934200" cy="762000"/>
          </a:xfrm>
        </p:spPr>
        <p:txBody>
          <a:bodyPr/>
          <a:lstStyle>
            <a:lvl1pPr marL="0" indent="0" algn="l" defTabSz="457200" rtl="0" eaLnBrk="1" latinLnBrk="0" hangingPunct="1">
              <a:spcBef>
                <a:spcPts val="800"/>
              </a:spcBef>
              <a:buClr>
                <a:schemeClr val="accent1"/>
              </a:buClr>
              <a:buFont typeface="Arial"/>
              <a:buNone/>
              <a:defRPr lang="en-US" sz="1800" b="0" kern="1200" dirty="0" smtClean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2pPr>
            <a:lvl3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3pPr>
            <a:lvl4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4pPr>
            <a:lvl5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Term: definition. (Format “term” in bold.)</a:t>
            </a:r>
          </a:p>
        </p:txBody>
      </p:sp>
    </p:spTree>
    <p:extLst>
      <p:ext uri="{BB962C8B-B14F-4D97-AF65-F5344CB8AC3E}">
        <p14:creationId xmlns:p14="http://schemas.microsoft.com/office/powerpoint/2010/main" val="21161684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lossary Term Definition with Corner Fi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pic>
        <p:nvPicPr>
          <p:cNvPr id="10" name="Picture 100" descr="book">
            <a:extLst>
              <a:ext uri="{FF2B5EF4-FFF2-40B4-BE49-F238E27FC236}">
                <a16:creationId xmlns:a16="http://schemas.microsoft.com/office/drawing/2014/main" id="{C97CB2FE-FA07-47EC-B391-E0375C6755EC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1" y="1036463"/>
            <a:ext cx="865561" cy="7573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8FB19520-E82C-4B3B-A166-692B3551D13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752600" y="1060688"/>
            <a:ext cx="6934200" cy="762000"/>
          </a:xfrm>
        </p:spPr>
        <p:txBody>
          <a:bodyPr/>
          <a:lstStyle>
            <a:lvl1pPr marL="0" indent="0" algn="l" defTabSz="457200" rtl="0" eaLnBrk="1" latinLnBrk="0" hangingPunct="1">
              <a:spcBef>
                <a:spcPts val="8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2pPr>
            <a:lvl3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3pPr>
            <a:lvl4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4pPr>
            <a:lvl5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Term: definition. (Format “term” in bold.)</a:t>
            </a:r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341925" y="2124194"/>
            <a:ext cx="8460151" cy="4013200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pic>
        <p:nvPicPr>
          <p:cNvPr id="11" name="Picture 10" descr="choice blocks-02.png">
            <a:extLst>
              <a:ext uri="{FF2B5EF4-FFF2-40B4-BE49-F238E27FC236}">
                <a16:creationId xmlns:a16="http://schemas.microsoft.com/office/drawing/2014/main" id="{E259ACEE-8472-4B3D-B9D8-5F70F6E2B27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333" t="62222"/>
          <a:stretch/>
        </p:blipFill>
        <p:spPr>
          <a:xfrm>
            <a:off x="6248400" y="4267200"/>
            <a:ext cx="2895600" cy="2590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56268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header_stroke.png"/>
          <p:cNvPicPr>
            <a:picLocks noChangeAspect="1"/>
          </p:cNvPicPr>
          <p:nvPr userDrawn="1"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94488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1924" y="1307130"/>
            <a:ext cx="8460152" cy="493540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820584" y="644547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rgbClr val="C4C4C4"/>
                </a:solidFill>
                <a:latin typeface="Arial"/>
                <a:cs typeface="Arial"/>
              </a:defRPr>
            </a:lvl1pPr>
          </a:lstStyle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Footer Placeholder 2"/>
          <p:cNvSpPr txBox="1">
            <a:spLocks/>
          </p:cNvSpPr>
          <p:nvPr/>
        </p:nvSpPr>
        <p:spPr>
          <a:xfrm>
            <a:off x="77594" y="6455640"/>
            <a:ext cx="481495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0" latinLnBrk="0" hangingPunct="0">
              <a:defRPr lang="en-US" sz="1000" b="0" kern="1200" smtClean="0">
                <a:solidFill>
                  <a:srgbClr val="C4C4C4"/>
                </a:solidFill>
                <a:latin typeface="Arial"/>
                <a:ea typeface="+mn-ea"/>
                <a:cs typeface="Arial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C4C4C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Copyright © 2020 Logical Operations,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2938328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9" r:id="rId1"/>
    <p:sldLayoutId id="2147483825" r:id="rId2"/>
    <p:sldLayoutId id="2147483800" r:id="rId3"/>
    <p:sldLayoutId id="2147483810" r:id="rId4"/>
    <p:sldLayoutId id="2147483801" r:id="rId5"/>
    <p:sldLayoutId id="2147483802" r:id="rId6"/>
    <p:sldLayoutId id="2147483818" r:id="rId7"/>
    <p:sldLayoutId id="2147483822" r:id="rId8"/>
    <p:sldLayoutId id="2147483819" r:id="rId9"/>
    <p:sldLayoutId id="2147483826" r:id="rId10"/>
    <p:sldLayoutId id="2147483816" r:id="rId11"/>
    <p:sldLayoutId id="2147483823" r:id="rId12"/>
    <p:sldLayoutId id="2147483817" r:id="rId13"/>
    <p:sldLayoutId id="2147483821" r:id="rId14"/>
    <p:sldLayoutId id="2147483804" r:id="rId15"/>
    <p:sldLayoutId id="2147483811" r:id="rId16"/>
    <p:sldLayoutId id="2147483824" r:id="rId17"/>
    <p:sldLayoutId id="2147483827" r:id="rId18"/>
    <p:sldLayoutId id="2147483808" r:id="rId19"/>
    <p:sldLayoutId id="2147483809" r:id="rId20"/>
    <p:sldLayoutId id="2147483812" r:id="rId21"/>
    <p:sldLayoutId id="2147483813" r:id="rId22"/>
    <p:sldLayoutId id="2147483814" r:id="rId23"/>
    <p:sldLayoutId id="2147483815" r:id="rId24"/>
    <p:sldLayoutId id="2147483828" r:id="rId25"/>
  </p:sldLayoutIdLst>
  <p:hf hdr="0" ftr="0" dt="0"/>
  <p:txStyles>
    <p:titleStyle>
      <a:lvl1pPr algn="l" defTabSz="457200" rtl="0" eaLnBrk="1" latinLnBrk="0" hangingPunct="1">
        <a:spcBef>
          <a:spcPct val="0"/>
        </a:spcBef>
        <a:buNone/>
        <a:defRPr sz="2400" kern="1200">
          <a:solidFill>
            <a:schemeClr val="bg1"/>
          </a:solidFill>
          <a:latin typeface="+mj-lt"/>
          <a:ea typeface="+mj-ea"/>
          <a:cs typeface="Calibri" panose="020F0502020204030204" pitchFamily="34" charset="0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1"/>
        </a:buClr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1"/>
        </a:buClr>
        <a:buFont typeface="Arial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1"/>
        </a:buClr>
        <a:buFont typeface="Arial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15.png"/><Relationship Id="rId7" Type="http://schemas.openxmlformats.org/officeDocument/2006/relationships/image" Target="../media/image19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18.png"/><Relationship Id="rId11" Type="http://schemas.openxmlformats.org/officeDocument/2006/relationships/image" Target="../media/image23.png"/><Relationship Id="rId5" Type="http://schemas.openxmlformats.org/officeDocument/2006/relationships/image" Target="../media/image17.png"/><Relationship Id="rId10" Type="http://schemas.openxmlformats.org/officeDocument/2006/relationships/image" Target="../media/image22.png"/><Relationship Id="rId4" Type="http://schemas.openxmlformats.org/officeDocument/2006/relationships/image" Target="../media/image16.png"/><Relationship Id="rId9" Type="http://schemas.openxmlformats.org/officeDocument/2006/relationships/image" Target="../media/image21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8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8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1</a:t>
            </a:fld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Sign In to Microsoft 365</a:t>
            </a:r>
          </a:p>
          <a:p>
            <a:r>
              <a:rPr lang="en-US" dirty="0"/>
              <a:t>Navigate the Microsoft 365 Environment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Getting Started with Microsoft 365</a:t>
            </a:r>
          </a:p>
        </p:txBody>
      </p:sp>
    </p:spTree>
    <p:extLst>
      <p:ext uri="{BB962C8B-B14F-4D97-AF65-F5344CB8AC3E}">
        <p14:creationId xmlns:p14="http://schemas.microsoft.com/office/powerpoint/2010/main" val="356983911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AD502497-0314-47DD-87BA-D3A58B72EB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10</a:t>
            </a:fld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B2438A13-75B0-418F-B5CB-EF77BD20CB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Microsoft 365 Apps</a:t>
            </a:r>
          </a:p>
        </p:txBody>
      </p:sp>
      <p:grpSp>
        <p:nvGrpSpPr>
          <p:cNvPr id="37" name="Group 36">
            <a:extLst>
              <a:ext uri="{FF2B5EF4-FFF2-40B4-BE49-F238E27FC236}">
                <a16:creationId xmlns:a16="http://schemas.microsoft.com/office/drawing/2014/main" id="{FBDD4165-6EE5-4FF1-A2E8-6CE5D8496732}"/>
              </a:ext>
            </a:extLst>
          </p:cNvPr>
          <p:cNvGrpSpPr/>
          <p:nvPr/>
        </p:nvGrpSpPr>
        <p:grpSpPr>
          <a:xfrm>
            <a:off x="914400" y="1600200"/>
            <a:ext cx="7187771" cy="3697761"/>
            <a:chOff x="914400" y="1295400"/>
            <a:chExt cx="7187771" cy="3697761"/>
          </a:xfrm>
        </p:grpSpPr>
        <p:sp>
          <p:nvSpPr>
            <p:cNvPr id="35" name="Rectangle: Rounded Corners 34">
              <a:extLst>
                <a:ext uri="{FF2B5EF4-FFF2-40B4-BE49-F238E27FC236}">
                  <a16:creationId xmlns:a16="http://schemas.microsoft.com/office/drawing/2014/main" id="{24B01AAF-501F-4DD9-8BE0-200B69C2E79B}"/>
                </a:ext>
              </a:extLst>
            </p:cNvPr>
            <p:cNvSpPr/>
            <p:nvPr/>
          </p:nvSpPr>
          <p:spPr>
            <a:xfrm>
              <a:off x="939371" y="3107473"/>
              <a:ext cx="7162800" cy="931127"/>
            </a:xfrm>
            <a:prstGeom prst="roundRect">
              <a:avLst/>
            </a:prstGeom>
            <a:solidFill>
              <a:schemeClr val="bg1">
                <a:lumMod val="85000"/>
              </a:schemeClr>
            </a:solidFill>
            <a:ln w="2857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34" name="Rectangle: Rounded Corners 33">
              <a:extLst>
                <a:ext uri="{FF2B5EF4-FFF2-40B4-BE49-F238E27FC236}">
                  <a16:creationId xmlns:a16="http://schemas.microsoft.com/office/drawing/2014/main" id="{5689EE22-2A47-4416-A446-F4E8F123E581}"/>
                </a:ext>
              </a:extLst>
            </p:cNvPr>
            <p:cNvSpPr/>
            <p:nvPr/>
          </p:nvSpPr>
          <p:spPr>
            <a:xfrm>
              <a:off x="936702" y="4144386"/>
              <a:ext cx="7162800" cy="848775"/>
            </a:xfrm>
            <a:prstGeom prst="roundRect">
              <a:avLst/>
            </a:prstGeom>
            <a:solidFill>
              <a:schemeClr val="bg1">
                <a:lumMod val="85000"/>
              </a:schemeClr>
            </a:solidFill>
            <a:ln w="2857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33" name="Rectangle: Rounded Corners 32">
              <a:extLst>
                <a:ext uri="{FF2B5EF4-FFF2-40B4-BE49-F238E27FC236}">
                  <a16:creationId xmlns:a16="http://schemas.microsoft.com/office/drawing/2014/main" id="{B9D2B690-5936-49E2-AC07-F0DE3541EF34}"/>
                </a:ext>
              </a:extLst>
            </p:cNvPr>
            <p:cNvSpPr/>
            <p:nvPr/>
          </p:nvSpPr>
          <p:spPr>
            <a:xfrm>
              <a:off x="914400" y="1295400"/>
              <a:ext cx="7162800" cy="1676400"/>
            </a:xfrm>
            <a:prstGeom prst="roundRect">
              <a:avLst>
                <a:gd name="adj" fmla="val 9144"/>
              </a:avLst>
            </a:prstGeom>
            <a:solidFill>
              <a:schemeClr val="bg1">
                <a:lumMod val="85000"/>
              </a:schemeClr>
            </a:solidFill>
            <a:ln w="2857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5A07CFAE-2B5B-4BFC-94E1-EED639A4D01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776581" y="2244168"/>
              <a:ext cx="1304762" cy="419048"/>
            </a:xfrm>
            <a:prstGeom prst="rect">
              <a:avLst/>
            </a:prstGeom>
          </p:spPr>
        </p:pic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F6276AAC-DF25-49F8-AB70-43CCC22E8A2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469020" y="3467152"/>
              <a:ext cx="1304762" cy="419048"/>
            </a:xfrm>
            <a:prstGeom prst="rect">
              <a:avLst/>
            </a:prstGeom>
          </p:spPr>
        </p:pic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444FBE41-44CA-4645-92E6-38BA9E460CC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805319" y="1583426"/>
              <a:ext cx="1304762" cy="419048"/>
            </a:xfrm>
            <a:prstGeom prst="rect">
              <a:avLst/>
            </a:prstGeom>
          </p:spPr>
        </p:pic>
        <p:pic>
          <p:nvPicPr>
            <p:cNvPr id="17" name="Picture 16">
              <a:extLst>
                <a:ext uri="{FF2B5EF4-FFF2-40B4-BE49-F238E27FC236}">
                  <a16:creationId xmlns:a16="http://schemas.microsoft.com/office/drawing/2014/main" id="{24A3EC64-8193-49DE-B712-9C192AF1951E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4664961" y="4359249"/>
              <a:ext cx="1304762" cy="419048"/>
            </a:xfrm>
            <a:prstGeom prst="rect">
              <a:avLst/>
            </a:prstGeom>
          </p:spPr>
        </p:pic>
        <p:pic>
          <p:nvPicPr>
            <p:cNvPr id="19" name="Picture 18">
              <a:extLst>
                <a:ext uri="{FF2B5EF4-FFF2-40B4-BE49-F238E27FC236}">
                  <a16:creationId xmlns:a16="http://schemas.microsoft.com/office/drawing/2014/main" id="{BA38263F-CBD7-4FEC-9BAE-70BA704336F4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6169031" y="3467152"/>
              <a:ext cx="1304762" cy="419048"/>
            </a:xfrm>
            <a:prstGeom prst="rect">
              <a:avLst/>
            </a:prstGeom>
          </p:spPr>
        </p:pic>
        <p:pic>
          <p:nvPicPr>
            <p:cNvPr id="21" name="Picture 20">
              <a:extLst>
                <a:ext uri="{FF2B5EF4-FFF2-40B4-BE49-F238E27FC236}">
                  <a16:creationId xmlns:a16="http://schemas.microsoft.com/office/drawing/2014/main" id="{29DBBD76-2D6C-46AF-AF6A-1B80544B85DC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2209800" y="2256323"/>
              <a:ext cx="1304762" cy="419048"/>
            </a:xfrm>
            <a:prstGeom prst="rect">
              <a:avLst/>
            </a:prstGeom>
          </p:spPr>
        </p:pic>
        <p:pic>
          <p:nvPicPr>
            <p:cNvPr id="23" name="Picture 22">
              <a:extLst>
                <a:ext uri="{FF2B5EF4-FFF2-40B4-BE49-F238E27FC236}">
                  <a16:creationId xmlns:a16="http://schemas.microsoft.com/office/drawing/2014/main" id="{C2AF8BAC-84FB-4B21-B741-A88BDA21E805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4664961" y="3467152"/>
              <a:ext cx="1304762" cy="419048"/>
            </a:xfrm>
            <a:prstGeom prst="rect">
              <a:avLst/>
            </a:prstGeom>
          </p:spPr>
        </p:pic>
        <p:pic>
          <p:nvPicPr>
            <p:cNvPr id="25" name="Picture 24">
              <a:extLst>
                <a:ext uri="{FF2B5EF4-FFF2-40B4-BE49-F238E27FC236}">
                  <a16:creationId xmlns:a16="http://schemas.microsoft.com/office/drawing/2014/main" id="{4215A56C-918F-4561-A1BF-AB1221E38645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3041185" y="4359249"/>
              <a:ext cx="1304762" cy="419048"/>
            </a:xfrm>
            <a:prstGeom prst="rect">
              <a:avLst/>
            </a:prstGeom>
          </p:spPr>
        </p:pic>
        <p:pic>
          <p:nvPicPr>
            <p:cNvPr id="27" name="Picture 26">
              <a:extLst>
                <a:ext uri="{FF2B5EF4-FFF2-40B4-BE49-F238E27FC236}">
                  <a16:creationId xmlns:a16="http://schemas.microsoft.com/office/drawing/2014/main" id="{7364DF0E-D1E5-4EEE-B6E2-42AF167A0C7F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5343362" y="2244168"/>
              <a:ext cx="1304762" cy="419048"/>
            </a:xfrm>
            <a:prstGeom prst="rect">
              <a:avLst/>
            </a:prstGeom>
          </p:spPr>
        </p:pic>
        <p:pic>
          <p:nvPicPr>
            <p:cNvPr id="31" name="Picture 30">
              <a:extLst>
                <a:ext uri="{FF2B5EF4-FFF2-40B4-BE49-F238E27FC236}">
                  <a16:creationId xmlns:a16="http://schemas.microsoft.com/office/drawing/2014/main" id="{2A16D822-DBB8-43D4-ACAC-632F711822B0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3048000" y="3467152"/>
              <a:ext cx="1304762" cy="419048"/>
            </a:xfrm>
            <a:prstGeom prst="rect">
              <a:avLst/>
            </a:prstGeom>
          </p:spPr>
        </p:pic>
      </p:grpSp>
      <p:sp>
        <p:nvSpPr>
          <p:cNvPr id="38" name="Text Box 307">
            <a:extLst>
              <a:ext uri="{FF2B5EF4-FFF2-40B4-BE49-F238E27FC236}">
                <a16:creationId xmlns:a16="http://schemas.microsoft.com/office/drawing/2014/main" id="{5C0BB773-6C0A-41A8-BAEB-D14A735BAAA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51978" y="1828795"/>
            <a:ext cx="1490662" cy="292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cs typeface="Calibri"/>
              </a:rPr>
              <a:t>Outlook related</a:t>
            </a:r>
          </a:p>
        </p:txBody>
      </p:sp>
      <p:sp>
        <p:nvSpPr>
          <p:cNvPr id="39" name="Text Box 307">
            <a:extLst>
              <a:ext uri="{FF2B5EF4-FFF2-40B4-BE49-F238E27FC236}">
                <a16:creationId xmlns:a16="http://schemas.microsoft.com/office/drawing/2014/main" id="{859B8686-D4BE-4B6B-BB8F-093C4D2E36E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51978" y="3428268"/>
            <a:ext cx="1490662" cy="292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cs typeface="Calibri"/>
              </a:rPr>
              <a:t>Office suite</a:t>
            </a:r>
          </a:p>
        </p:txBody>
      </p:sp>
      <p:sp>
        <p:nvSpPr>
          <p:cNvPr id="40" name="Text Box 307">
            <a:extLst>
              <a:ext uri="{FF2B5EF4-FFF2-40B4-BE49-F238E27FC236}">
                <a16:creationId xmlns:a16="http://schemas.microsoft.com/office/drawing/2014/main" id="{AD45520C-0BFD-4A2E-9AA3-447EAD30AB4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51978" y="4508578"/>
            <a:ext cx="1490662" cy="292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cs typeface="Calibri"/>
              </a:rPr>
              <a:t>File storage</a:t>
            </a:r>
          </a:p>
        </p:txBody>
      </p:sp>
    </p:spTree>
    <p:extLst>
      <p:ext uri="{BB962C8B-B14F-4D97-AF65-F5344CB8AC3E}">
        <p14:creationId xmlns:p14="http://schemas.microsoft.com/office/powerpoint/2010/main" val="35651372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B10C8D0-0360-4477-82E3-7B6B60531A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11</a:t>
            </a:fld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18BBFC7-4C36-4D8B-B996-27F8E48F53A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1925" y="1302040"/>
            <a:ext cx="2934675" cy="4920960"/>
          </a:xfrm>
        </p:spPr>
        <p:txBody>
          <a:bodyPr/>
          <a:lstStyle/>
          <a:p>
            <a:r>
              <a:rPr lang="en-US" dirty="0"/>
              <a:t>Bookings</a:t>
            </a:r>
          </a:p>
          <a:p>
            <a:r>
              <a:rPr lang="en-US" dirty="0"/>
              <a:t>Delve</a:t>
            </a:r>
          </a:p>
          <a:p>
            <a:r>
              <a:rPr lang="en-US" dirty="0"/>
              <a:t>Dynamics 365</a:t>
            </a:r>
          </a:p>
          <a:p>
            <a:r>
              <a:rPr lang="en-US" dirty="0"/>
              <a:t>Forms</a:t>
            </a:r>
          </a:p>
          <a:p>
            <a:r>
              <a:rPr lang="en-US" dirty="0"/>
              <a:t>Kaizala</a:t>
            </a:r>
          </a:p>
          <a:p>
            <a:r>
              <a:rPr lang="en-US" dirty="0"/>
              <a:t>Planner</a:t>
            </a:r>
          </a:p>
          <a:p>
            <a:r>
              <a:rPr lang="en-US" dirty="0"/>
              <a:t>Power Apps</a:t>
            </a:r>
          </a:p>
          <a:p>
            <a:r>
              <a:rPr lang="en-US" dirty="0"/>
              <a:t>Power Automate</a:t>
            </a:r>
          </a:p>
          <a:p>
            <a:r>
              <a:rPr lang="en-US" dirty="0"/>
              <a:t>StaffHub</a:t>
            </a:r>
          </a:p>
          <a:p>
            <a:r>
              <a:rPr lang="en-US" dirty="0"/>
              <a:t>Stream</a:t>
            </a:r>
          </a:p>
          <a:p>
            <a:r>
              <a:rPr lang="en-US" dirty="0"/>
              <a:t>Sway</a:t>
            </a:r>
          </a:p>
          <a:p>
            <a:r>
              <a:rPr lang="en-US" dirty="0"/>
              <a:t>Teams</a:t>
            </a:r>
          </a:p>
          <a:p>
            <a:r>
              <a:rPr lang="en-US" dirty="0"/>
              <a:t>To-Do</a:t>
            </a:r>
          </a:p>
          <a:p>
            <a:r>
              <a:rPr lang="en-US" dirty="0"/>
              <a:t>Whiteboard</a:t>
            </a:r>
          </a:p>
          <a:p>
            <a:r>
              <a:rPr lang="en-US" dirty="0"/>
              <a:t>Yammer</a:t>
            </a:r>
          </a:p>
          <a:p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B288D004-609F-4179-9D86-981E53226A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Collaboration and Productivity Apps</a:t>
            </a:r>
          </a:p>
        </p:txBody>
      </p:sp>
    </p:spTree>
    <p:extLst>
      <p:ext uri="{BB962C8B-B14F-4D97-AF65-F5344CB8AC3E}">
        <p14:creationId xmlns:p14="http://schemas.microsoft.com/office/powerpoint/2010/main" val="96304582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DFC0EEBF-8434-4217-870A-056F72E3C1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12</a:t>
            </a:fld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35C96F17-0038-4E61-9FAD-58D3333043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Groups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E191FF4-1FCF-46FF-8099-C1B50906F99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Groups provide space for communicating and sharing resources.</a:t>
            </a:r>
          </a:p>
          <a:p>
            <a:r>
              <a:rPr lang="en-US" dirty="0"/>
              <a:t>Membership in the group determines your access/permissions to resources.</a:t>
            </a:r>
          </a:p>
          <a:p>
            <a:r>
              <a:rPr lang="en-US" dirty="0"/>
              <a:t>Groups can be created in: </a:t>
            </a:r>
          </a:p>
          <a:p>
            <a:pPr lvl="1"/>
            <a:r>
              <a:rPr lang="en-US" dirty="0"/>
              <a:t>Outlook (desktop, web, and mobile)</a:t>
            </a:r>
          </a:p>
          <a:p>
            <a:pPr lvl="1"/>
            <a:r>
              <a:rPr lang="en-US" dirty="0"/>
              <a:t>SharePoint</a:t>
            </a:r>
          </a:p>
          <a:p>
            <a:pPr lvl="1"/>
            <a:r>
              <a:rPr lang="en-US" dirty="0"/>
              <a:t>Planner</a:t>
            </a:r>
          </a:p>
          <a:p>
            <a:pPr lvl="1"/>
            <a:r>
              <a:rPr lang="en-US" dirty="0"/>
              <a:t>Teams</a:t>
            </a:r>
          </a:p>
          <a:p>
            <a:pPr lvl="1"/>
            <a:r>
              <a:rPr lang="en-US" dirty="0"/>
              <a:t>Other applications</a:t>
            </a:r>
          </a:p>
          <a:p>
            <a:r>
              <a:rPr lang="en-US" dirty="0"/>
              <a:t>Example resources shared through group assignments: </a:t>
            </a:r>
          </a:p>
          <a:p>
            <a:pPr lvl="1"/>
            <a:r>
              <a:rPr lang="en-US" dirty="0"/>
              <a:t>Group inbox for messages in Outlook</a:t>
            </a:r>
          </a:p>
          <a:p>
            <a:pPr lvl="1"/>
            <a:r>
              <a:rPr lang="en-US" dirty="0"/>
              <a:t>Group files in SharePoint</a:t>
            </a:r>
          </a:p>
          <a:p>
            <a:pPr lvl="1"/>
            <a:r>
              <a:rPr lang="en-US" dirty="0"/>
              <a:t>Group calendar in Outlook</a:t>
            </a:r>
          </a:p>
          <a:p>
            <a:pPr lvl="1"/>
            <a:r>
              <a:rPr lang="en-US" dirty="0"/>
              <a:t>Shared OneNote notebook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7037288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320984ED-CD96-44E5-B4BC-69FBD879C69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7164" y="2443247"/>
            <a:ext cx="6989970" cy="3304232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DFC0EEBF-8434-4217-870A-056F72E3C1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13</a:t>
            </a:fld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35C96F17-0038-4E61-9FAD-58D3333043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SharePoint Online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BF5ED8F1-7B3A-47A4-8960-E2EF7CFBDA3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b="1" dirty="0"/>
              <a:t>SharePoint Online</a:t>
            </a:r>
            <a:r>
              <a:rPr lang="en-US" dirty="0"/>
              <a:t>: A service that enables you to share documents on a cloud-based server.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7899B11A-15AA-4857-AE79-34B312C0FA81}"/>
              </a:ext>
            </a:extLst>
          </p:cNvPr>
          <p:cNvSpPr/>
          <p:nvPr/>
        </p:nvSpPr>
        <p:spPr>
          <a:xfrm>
            <a:off x="994347" y="5518879"/>
            <a:ext cx="7543800" cy="228600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50000">
                <a:schemeClr val="bg1"/>
              </a:gs>
              <a:gs pos="100000">
                <a:schemeClr val="bg1">
                  <a:shade val="100000"/>
                  <a:satMod val="115000"/>
                  <a:alpha val="0"/>
                </a:schemeClr>
              </a:gs>
            </a:gsLst>
            <a:lin ang="16200000" scaled="1"/>
            <a:tileRect/>
          </a:gradFill>
          <a:ln w="2857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914400"/>
            <a:endParaRPr lang="en-US" sz="1100" b="1" kern="0" dirty="0">
              <a:solidFill>
                <a:srgbClr val="FF0000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34369251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2E2C7DF3-9033-4163-9757-0937A24E3B1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62470" y="2727512"/>
            <a:ext cx="5927492" cy="3710171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2D5561A-0288-43BF-924E-B150062CBD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14</a:t>
            </a:fld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0FC9E04-FBAD-4DEE-9269-BE093AEBBEE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1441160"/>
          </a:xfrm>
        </p:spPr>
        <p:txBody>
          <a:bodyPr/>
          <a:lstStyle/>
          <a:p>
            <a:r>
              <a:rPr lang="en-US" dirty="0"/>
              <a:t>SharePoint sites provide file storage for an organization.</a:t>
            </a:r>
          </a:p>
          <a:p>
            <a:r>
              <a:rPr lang="en-US" dirty="0"/>
              <a:t>Site admin sets up, customizes, and maintains the site.</a:t>
            </a:r>
          </a:p>
          <a:p>
            <a:r>
              <a:rPr lang="en-US" dirty="0"/>
              <a:t>Members can collaborate on shared documents—avoid sending email attachments.</a:t>
            </a:r>
          </a:p>
          <a:p>
            <a:r>
              <a:rPr lang="en-US" dirty="0"/>
              <a:t>Supports simultaneous editing of shared documents.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2C12ED49-DD5E-497C-8FB4-77D8BD5429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 SharePoint Site</a:t>
            </a:r>
          </a:p>
        </p:txBody>
      </p:sp>
      <p:sp>
        <p:nvSpPr>
          <p:cNvPr id="31" name="Line 316">
            <a:extLst>
              <a:ext uri="{FF2B5EF4-FFF2-40B4-BE49-F238E27FC236}">
                <a16:creationId xmlns:a16="http://schemas.microsoft.com/office/drawing/2014/main" id="{BBDB2E72-CA86-4429-A268-273D3BC6F9BE}"/>
              </a:ext>
            </a:extLst>
          </p:cNvPr>
          <p:cNvSpPr>
            <a:spLocks noChangeShapeType="1"/>
          </p:cNvSpPr>
          <p:nvPr/>
        </p:nvSpPr>
        <p:spPr bwMode="auto">
          <a:xfrm rot="16200000" flipV="1">
            <a:off x="1613850" y="5697083"/>
            <a:ext cx="498475" cy="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3" name="Rounded Rectangle 7">
            <a:extLst>
              <a:ext uri="{FF2B5EF4-FFF2-40B4-BE49-F238E27FC236}">
                <a16:creationId xmlns:a16="http://schemas.microsoft.com/office/drawing/2014/main" id="{05980665-A43E-43A4-A97B-910F4094196A}"/>
              </a:ext>
            </a:extLst>
          </p:cNvPr>
          <p:cNvSpPr/>
          <p:nvPr/>
        </p:nvSpPr>
        <p:spPr>
          <a:xfrm>
            <a:off x="1205995" y="5867942"/>
            <a:ext cx="1280160" cy="228600"/>
          </a:xfrm>
          <a:prstGeom prst="roundRect">
            <a:avLst/>
          </a:prstGeom>
          <a:solidFill>
            <a:srgbClr val="009DDC"/>
          </a:solidFill>
          <a:ln>
            <a:noFill/>
          </a:ln>
          <a:effectLst>
            <a:outerShdw blurRad="38100" dist="25400" dir="2700000" sx="99000" sy="99000" algn="tl" rotWithShape="0">
              <a:prstClr val="black">
                <a:alpha val="7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sz="1100" b="1" dirty="0">
                <a:solidFill>
                  <a:schemeClr val="bg1"/>
                </a:solidFill>
              </a:rPr>
              <a:t>Navigation pane</a:t>
            </a:r>
          </a:p>
        </p:txBody>
      </p:sp>
      <p:sp>
        <p:nvSpPr>
          <p:cNvPr id="5" name="CODE_HIGHLIGHTER">
            <a:extLst>
              <a:ext uri="{FF2B5EF4-FFF2-40B4-BE49-F238E27FC236}">
                <a16:creationId xmlns:a16="http://schemas.microsoft.com/office/drawing/2014/main" id="{E273EF64-0CD4-48B2-95B5-180305D88C5D}"/>
              </a:ext>
            </a:extLst>
          </p:cNvPr>
          <p:cNvSpPr/>
          <p:nvPr/>
        </p:nvSpPr>
        <p:spPr>
          <a:xfrm>
            <a:off x="1411670" y="3549889"/>
            <a:ext cx="1252832" cy="1812842"/>
          </a:xfrm>
          <a:prstGeom prst="roundRect">
            <a:avLst>
              <a:gd name="adj" fmla="val 7823"/>
            </a:avLst>
          </a:prstGeom>
          <a:noFill/>
          <a:ln w="25400" cap="flat" cmpd="sng" algn="ctr">
            <a:solidFill>
              <a:srgbClr val="000000"/>
            </a:solidFill>
            <a:prstDash val="solid"/>
          </a:ln>
          <a:effectLst>
            <a:glow rad="25400">
              <a:srgbClr val="FFFFFF">
                <a:alpha val="90000"/>
              </a:srgbClr>
            </a:glow>
          </a:effectLst>
        </p:spPr>
        <p:txBody>
          <a:bodyPr rtlCol="0" anchor="ctr"/>
          <a:lstStyle/>
          <a:p>
            <a:pPr algn="ctr" defTabSz="914400"/>
            <a:endParaRPr lang="en-US" sz="1100" b="1" kern="0" dirty="0">
              <a:solidFill>
                <a:srgbClr val="FF0000"/>
              </a:solidFill>
              <a:latin typeface="Arial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E0A78D10-6E96-449D-8F1B-9C51118B54FD}"/>
              </a:ext>
            </a:extLst>
          </p:cNvPr>
          <p:cNvSpPr/>
          <p:nvPr/>
        </p:nvSpPr>
        <p:spPr>
          <a:xfrm>
            <a:off x="994347" y="6209083"/>
            <a:ext cx="7543800" cy="228600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50000">
                <a:schemeClr val="bg1"/>
              </a:gs>
              <a:gs pos="100000">
                <a:schemeClr val="bg1">
                  <a:shade val="100000"/>
                  <a:satMod val="115000"/>
                  <a:alpha val="0"/>
                </a:schemeClr>
              </a:gs>
            </a:gsLst>
            <a:lin ang="16200000" scaled="1"/>
            <a:tileRect/>
          </a:gradFill>
          <a:ln w="2857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914400"/>
            <a:endParaRPr lang="en-US" sz="1100" b="1" kern="0" dirty="0">
              <a:solidFill>
                <a:srgbClr val="FF0000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28478688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7CC5F1F-1F79-4A28-A27B-E1AAABD508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15</a:t>
            </a:fld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7595749C-537E-4618-9467-7D486523BE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Your Profile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A7FEEA7-BC44-4D10-B51B-A7958DA7484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" y="1219200"/>
            <a:ext cx="8001000" cy="4612187"/>
          </a:xfrm>
          <a:prstGeom prst="rect">
            <a:avLst/>
          </a:prstGeom>
        </p:spPr>
      </p:pic>
      <p:grpSp>
        <p:nvGrpSpPr>
          <p:cNvPr id="11" name="BORDERS_AND_FADERS">
            <a:extLst>
              <a:ext uri="{FF2B5EF4-FFF2-40B4-BE49-F238E27FC236}">
                <a16:creationId xmlns:a16="http://schemas.microsoft.com/office/drawing/2014/main" id="{47E7D9FB-9D40-41FC-8203-CA5CD358937D}"/>
              </a:ext>
            </a:extLst>
          </p:cNvPr>
          <p:cNvGrpSpPr/>
          <p:nvPr/>
        </p:nvGrpSpPr>
        <p:grpSpPr>
          <a:xfrm>
            <a:off x="546100" y="1193800"/>
            <a:ext cx="8051800" cy="4662987"/>
            <a:chOff x="546100" y="1193800"/>
            <a:chExt cx="8051800" cy="4662987"/>
          </a:xfrm>
        </p:grpSpPr>
        <p:sp>
          <p:nvSpPr>
            <p:cNvPr id="7" name="BORDER_TOP">
              <a:extLst>
                <a:ext uri="{FF2B5EF4-FFF2-40B4-BE49-F238E27FC236}">
                  <a16:creationId xmlns:a16="http://schemas.microsoft.com/office/drawing/2014/main" id="{94E3EFC7-D404-4073-B411-46455C7CFC96}"/>
                </a:ext>
              </a:extLst>
            </p:cNvPr>
            <p:cNvSpPr/>
            <p:nvPr/>
          </p:nvSpPr>
          <p:spPr>
            <a:xfrm>
              <a:off x="546100" y="1193800"/>
              <a:ext cx="8051800" cy="25400"/>
            </a:xfrm>
            <a:prstGeom prst="rect">
              <a:avLst/>
            </a:prstGeom>
            <a:solidFill>
              <a:srgbClr val="000000"/>
            </a:solidFill>
            <a:ln w="28575" cap="flat" cmpd="sng" algn="ctr">
              <a:noFill/>
              <a:prstDash val="solid"/>
            </a:ln>
            <a:effectLst/>
            <a:extLst>
              <a:ext uri="{91240B29-F687-4F45-9708-019B960494DF}">
                <a14:hiddenLine xmlns:a14="http://schemas.microsoft.com/office/drawing/2010/main" w="28575" cap="flat" cmpd="sng" algn="ctr">
                  <a:solidFill>
                    <a:srgbClr val="FF0000"/>
                  </a:solidFill>
                  <a:prstDash val="solid"/>
                </a14:hiddenLine>
              </a:ext>
            </a:extLst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8" name="BORDER_LEFT">
              <a:extLst>
                <a:ext uri="{FF2B5EF4-FFF2-40B4-BE49-F238E27FC236}">
                  <a16:creationId xmlns:a16="http://schemas.microsoft.com/office/drawing/2014/main" id="{4C3FD77B-9C43-4BE2-BE4B-7A7AEDAE7F80}"/>
                </a:ext>
              </a:extLst>
            </p:cNvPr>
            <p:cNvSpPr/>
            <p:nvPr/>
          </p:nvSpPr>
          <p:spPr>
            <a:xfrm>
              <a:off x="546100" y="1193800"/>
              <a:ext cx="25400" cy="4662987"/>
            </a:xfrm>
            <a:prstGeom prst="rect">
              <a:avLst/>
            </a:prstGeom>
            <a:solidFill>
              <a:srgbClr val="000000"/>
            </a:solidFill>
            <a:ln w="28575" cap="flat" cmpd="sng" algn="ctr">
              <a:noFill/>
              <a:prstDash val="solid"/>
            </a:ln>
            <a:effectLst/>
            <a:extLst>
              <a:ext uri="{91240B29-F687-4F45-9708-019B960494DF}">
                <a14:hiddenLine xmlns:a14="http://schemas.microsoft.com/office/drawing/2010/main" w="28575" cap="flat" cmpd="sng" algn="ctr">
                  <a:solidFill>
                    <a:srgbClr val="FF0000"/>
                  </a:solidFill>
                  <a:prstDash val="solid"/>
                </a14:hiddenLine>
              </a:ext>
            </a:extLst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0" name="BORDER_RIGHT">
              <a:extLst>
                <a:ext uri="{FF2B5EF4-FFF2-40B4-BE49-F238E27FC236}">
                  <a16:creationId xmlns:a16="http://schemas.microsoft.com/office/drawing/2014/main" id="{B16C94DA-D3D7-4236-9A94-BA79F50A2ED7}"/>
                </a:ext>
              </a:extLst>
            </p:cNvPr>
            <p:cNvSpPr/>
            <p:nvPr/>
          </p:nvSpPr>
          <p:spPr>
            <a:xfrm>
              <a:off x="8572500" y="1193800"/>
              <a:ext cx="25400" cy="4662987"/>
            </a:xfrm>
            <a:prstGeom prst="rect">
              <a:avLst/>
            </a:prstGeom>
            <a:solidFill>
              <a:srgbClr val="000000"/>
            </a:solidFill>
            <a:ln w="28575" cap="flat" cmpd="sng" algn="ctr">
              <a:noFill/>
              <a:prstDash val="solid"/>
            </a:ln>
            <a:effectLst/>
            <a:extLst>
              <a:ext uri="{91240B29-F687-4F45-9708-019B960494DF}">
                <a14:hiddenLine xmlns:a14="http://schemas.microsoft.com/office/drawing/2010/main" w="28575" cap="flat" cmpd="sng" algn="ctr">
                  <a:solidFill>
                    <a:srgbClr val="FF0000"/>
                  </a:solidFill>
                  <a:prstDash val="solid"/>
                </a14:hiddenLine>
              </a:ext>
            </a:extLst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9" name="FADER_BOTTOM">
              <a:extLst>
                <a:ext uri="{FF2B5EF4-FFF2-40B4-BE49-F238E27FC236}">
                  <a16:creationId xmlns:a16="http://schemas.microsoft.com/office/drawing/2014/main" id="{DA0F9555-BF36-4C8F-B657-0BAF5305E81C}"/>
                </a:ext>
              </a:extLst>
            </p:cNvPr>
            <p:cNvSpPr/>
            <p:nvPr/>
          </p:nvSpPr>
          <p:spPr>
            <a:xfrm>
              <a:off x="546100" y="5450387"/>
              <a:ext cx="8051800" cy="406400"/>
            </a:xfrm>
            <a:prstGeom prst="rect">
              <a:avLst/>
            </a:prstGeom>
            <a:gradFill flip="none" rotWithShape="1">
              <a:gsLst>
                <a:gs pos="0">
                  <a:srgbClr val="FFFFFF">
                    <a:alpha val="0"/>
                  </a:srgbClr>
                </a:gs>
                <a:gs pos="100000">
                  <a:srgbClr val="FFFFFF"/>
                </a:gs>
              </a:gsLst>
              <a:lin ang="5400000" scaled="1"/>
              <a:tileRect/>
            </a:gradFill>
            <a:ln w="28575" cap="flat" cmpd="sng" algn="ctr">
              <a:noFill/>
              <a:prstDash val="solid"/>
            </a:ln>
            <a:effectLst/>
            <a:extLst>
              <a:ext uri="{91240B29-F687-4F45-9708-019B960494DF}">
                <a14:hiddenLine xmlns:a14="http://schemas.microsoft.com/office/drawing/2010/main" w="28575" cap="flat" cmpd="sng" algn="ctr">
                  <a:solidFill>
                    <a:srgbClr val="FF0000"/>
                  </a:solidFill>
                  <a:prstDash val="solid"/>
                </a14:hiddenLine>
              </a:ext>
            </a:extLst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2890502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174C8E2A-AB83-4308-86C9-632616B8C6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16</a:t>
            </a:fld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09C36DD-DE74-41F3-9484-E34C55D1607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Navigating in the Microsoft 365 Environment</a:t>
            </a:r>
          </a:p>
        </p:txBody>
      </p:sp>
    </p:spTree>
    <p:extLst>
      <p:ext uri="{BB962C8B-B14F-4D97-AF65-F5344CB8AC3E}">
        <p14:creationId xmlns:p14="http://schemas.microsoft.com/office/powerpoint/2010/main" val="137034207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174C8E2A-AB83-4308-86C9-632616B8C6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17</a:t>
            </a:fld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09C36DD-DE74-41F3-9484-E34C55D1607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Modifying Your Profile</a:t>
            </a:r>
          </a:p>
        </p:txBody>
      </p:sp>
    </p:spTree>
    <p:extLst>
      <p:ext uri="{BB962C8B-B14F-4D97-AF65-F5344CB8AC3E}">
        <p14:creationId xmlns:p14="http://schemas.microsoft.com/office/powerpoint/2010/main" val="100348504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BD396D27-2F4C-4135-928E-BBED315FE4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18</a:t>
            </a:fld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88CED12F-5E53-4138-AE01-CF5BA5BA36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Reflective Questions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AB89CE6-ED5E-45E7-A737-8FDC4FB33EC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How do you think Microsoft 365 will make your job easier?</a:t>
            </a:r>
          </a:p>
          <a:p>
            <a:r>
              <a:rPr lang="en-US" dirty="0"/>
              <a:t>What do you see as the biggest benefit </a:t>
            </a:r>
            <a:r>
              <a:rPr lang="en-US"/>
              <a:t>of Microsoft </a:t>
            </a:r>
            <a:r>
              <a:rPr lang="en-US" dirty="0"/>
              <a:t>365 to your organization?</a:t>
            </a:r>
          </a:p>
        </p:txBody>
      </p:sp>
    </p:spTree>
    <p:extLst>
      <p:ext uri="{BB962C8B-B14F-4D97-AF65-F5344CB8AC3E}">
        <p14:creationId xmlns:p14="http://schemas.microsoft.com/office/powerpoint/2010/main" val="155034610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AB11E7-7697-4944-9DB9-ED120CC43C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Sign In to Microsoft 365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4620C5A-40D5-4ABD-8858-8198ACE372A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Topic A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F13D553-662D-48AE-B796-BF1BECA36C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0723450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0460253C-7B39-4A88-9F3B-B8590CF948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3</a:t>
            </a:fld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D05F381-319E-4CD1-B0D5-5124B93A71E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 suite of productivity apps and services that you access from a web browser. </a:t>
            </a:r>
          </a:p>
          <a:p>
            <a:r>
              <a:rPr lang="en-US" dirty="0"/>
              <a:t>Cloud-based subscription that requires no installation of apps on local computer.</a:t>
            </a:r>
          </a:p>
          <a:p>
            <a:r>
              <a:rPr lang="en-US" dirty="0"/>
              <a:t>Available from any device—computer, smartphone, or tablet.</a:t>
            </a:r>
          </a:p>
          <a:p>
            <a:r>
              <a:rPr lang="en-US" dirty="0"/>
              <a:t>Provides access to install Office desktop apps.</a:t>
            </a:r>
          </a:p>
          <a:p>
            <a:r>
              <a:rPr lang="en-US" dirty="0"/>
              <a:t>Single sign-on provides access to all apps and services.</a:t>
            </a:r>
          </a:p>
          <a:p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88AEAB3C-7C8F-472E-9E36-037469AFF1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Is Microsoft 365?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0200" y="3200400"/>
            <a:ext cx="3185396" cy="2433288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4800" y="3886200"/>
            <a:ext cx="3200142" cy="24480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457348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D79C62DD-453D-457B-B3B4-0EEFD60722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4</a:t>
            </a:fld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504F42B9-098A-4A26-88D6-C4D9C36225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System Requirements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77AAF0D-204A-435D-B788-45FE60F10A3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Designed to work with the latest browsers and versions of Office.</a:t>
            </a:r>
          </a:p>
          <a:p>
            <a:r>
              <a:rPr lang="en-US" dirty="0"/>
              <a:t>Minimum requirement is a compatible web browser.</a:t>
            </a:r>
          </a:p>
          <a:p>
            <a:pPr lvl="1"/>
            <a:r>
              <a:rPr lang="en-US" dirty="0"/>
              <a:t>Current version of Microsoft Edge, Internet Explorer, Safari, Chrome, or Firefox.</a:t>
            </a:r>
          </a:p>
          <a:p>
            <a:r>
              <a:rPr lang="en-US" dirty="0"/>
              <a:t>Older browsers and versions of Office </a:t>
            </a:r>
          </a:p>
          <a:p>
            <a:pPr lvl="1"/>
            <a:r>
              <a:rPr lang="en-US" dirty="0"/>
              <a:t>May diminish the quality of your experience over time.</a:t>
            </a:r>
          </a:p>
          <a:p>
            <a:pPr lvl="1"/>
            <a:r>
              <a:rPr lang="en-US" dirty="0"/>
              <a:t>May not receive software updates to resolve non-security-related problems.</a:t>
            </a:r>
          </a:p>
          <a:p>
            <a:pPr lvl="1"/>
            <a:r>
              <a:rPr lang="en-US" dirty="0"/>
              <a:t>Office 2013 connections to Microsoft 365 services will be supported until October 2020.</a:t>
            </a:r>
          </a:p>
        </p:txBody>
      </p:sp>
    </p:spTree>
    <p:extLst>
      <p:ext uri="{BB962C8B-B14F-4D97-AF65-F5344CB8AC3E}">
        <p14:creationId xmlns:p14="http://schemas.microsoft.com/office/powerpoint/2010/main" val="203790344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174C8E2A-AB83-4308-86C9-632616B8C6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09C36DD-DE74-41F3-9484-E34C55D1607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Signing In to Microsoft 365</a:t>
            </a:r>
          </a:p>
        </p:txBody>
      </p:sp>
    </p:spTree>
    <p:extLst>
      <p:ext uri="{BB962C8B-B14F-4D97-AF65-F5344CB8AC3E}">
        <p14:creationId xmlns:p14="http://schemas.microsoft.com/office/powerpoint/2010/main" val="212061935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569EFDAA-516D-41E2-9E79-AC18495136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Navigate the Microsoft 365 Environment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AE45D79-0C08-4884-9650-D82D23D5E81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Topic B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F3F23A5-6147-4883-9BC2-FC4241CB4C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9784151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7639A9D7-CC9A-4F22-9166-B1B61F14B47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0" y="1826693"/>
            <a:ext cx="8026732" cy="3790401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0B770DE9-8A17-4FFC-8B77-2554866E37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7</a:t>
            </a:fld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67A3E334-AC14-43FC-8D7A-967552E2D9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Microsoft Office Home Page</a:t>
            </a:r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C2216838-0A79-4211-B988-0BBC8ED0A15C}"/>
              </a:ext>
            </a:extLst>
          </p:cNvPr>
          <p:cNvCxnSpPr>
            <a:cxnSpLocks/>
          </p:cNvCxnSpPr>
          <p:nvPr/>
        </p:nvCxnSpPr>
        <p:spPr>
          <a:xfrm flipV="1">
            <a:off x="1447802" y="1482899"/>
            <a:ext cx="264821" cy="7648"/>
          </a:xfrm>
          <a:prstGeom prst="line">
            <a:avLst/>
          </a:prstGeom>
          <a:ln w="19050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Line 316">
            <a:extLst>
              <a:ext uri="{FF2B5EF4-FFF2-40B4-BE49-F238E27FC236}">
                <a16:creationId xmlns:a16="http://schemas.microsoft.com/office/drawing/2014/main" id="{E4FC0F66-B3C8-4EAC-B583-DFA549F8064B}"/>
              </a:ext>
            </a:extLst>
          </p:cNvPr>
          <p:cNvSpPr>
            <a:spLocks noChangeShapeType="1"/>
          </p:cNvSpPr>
          <p:nvPr/>
        </p:nvSpPr>
        <p:spPr bwMode="auto">
          <a:xfrm rot="5400000">
            <a:off x="703364" y="1637595"/>
            <a:ext cx="325257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1" name="Line 327">
            <a:extLst>
              <a:ext uri="{FF2B5EF4-FFF2-40B4-BE49-F238E27FC236}">
                <a16:creationId xmlns:a16="http://schemas.microsoft.com/office/drawing/2014/main" id="{38BE90FD-CC37-4C44-BDB9-37ED7DA3933B}"/>
              </a:ext>
            </a:extLst>
          </p:cNvPr>
          <p:cNvSpPr>
            <a:spLocks noChangeShapeType="1"/>
          </p:cNvSpPr>
          <p:nvPr/>
        </p:nvSpPr>
        <p:spPr bwMode="auto">
          <a:xfrm rot="10800000" flipH="1">
            <a:off x="1447801" y="1490546"/>
            <a:ext cx="0" cy="309677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 type="triangle" w="med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22" name="Line 316">
            <a:extLst>
              <a:ext uri="{FF2B5EF4-FFF2-40B4-BE49-F238E27FC236}">
                <a16:creationId xmlns:a16="http://schemas.microsoft.com/office/drawing/2014/main" id="{70AADD9C-E845-4211-B6A4-95E61EA59AB1}"/>
              </a:ext>
            </a:extLst>
          </p:cNvPr>
          <p:cNvSpPr>
            <a:spLocks noChangeShapeType="1"/>
          </p:cNvSpPr>
          <p:nvPr/>
        </p:nvSpPr>
        <p:spPr bwMode="auto">
          <a:xfrm rot="5400000">
            <a:off x="8249290" y="1496596"/>
            <a:ext cx="554791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23" name="Line 316">
            <a:extLst>
              <a:ext uri="{FF2B5EF4-FFF2-40B4-BE49-F238E27FC236}">
                <a16:creationId xmlns:a16="http://schemas.microsoft.com/office/drawing/2014/main" id="{3F0E88CE-2979-4142-9D4D-062150DF5857}"/>
              </a:ext>
            </a:extLst>
          </p:cNvPr>
          <p:cNvSpPr>
            <a:spLocks noChangeShapeType="1"/>
          </p:cNvSpPr>
          <p:nvPr/>
        </p:nvSpPr>
        <p:spPr bwMode="auto">
          <a:xfrm rot="5400000">
            <a:off x="7473133" y="1494752"/>
            <a:ext cx="558485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7" name="Line 316">
            <a:extLst>
              <a:ext uri="{FF2B5EF4-FFF2-40B4-BE49-F238E27FC236}">
                <a16:creationId xmlns:a16="http://schemas.microsoft.com/office/drawing/2014/main" id="{A4D01C6A-7846-4200-94D1-A845DF6B4485}"/>
              </a:ext>
            </a:extLst>
          </p:cNvPr>
          <p:cNvSpPr>
            <a:spLocks noChangeShapeType="1"/>
          </p:cNvSpPr>
          <p:nvPr/>
        </p:nvSpPr>
        <p:spPr bwMode="auto">
          <a:xfrm rot="5400000" flipH="1">
            <a:off x="8009477" y="1648127"/>
            <a:ext cx="251729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 type="triangle"/>
            <a:tailEnd type="non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4" name="Rounded Rectangle 5">
            <a:extLst>
              <a:ext uri="{FF2B5EF4-FFF2-40B4-BE49-F238E27FC236}">
                <a16:creationId xmlns:a16="http://schemas.microsoft.com/office/drawing/2014/main" id="{29C89C9C-3CBE-4C20-B2AA-A19F7BCE77BD}"/>
              </a:ext>
            </a:extLst>
          </p:cNvPr>
          <p:cNvSpPr/>
          <p:nvPr/>
        </p:nvSpPr>
        <p:spPr>
          <a:xfrm>
            <a:off x="200927" y="1371600"/>
            <a:ext cx="1054963" cy="228600"/>
          </a:xfrm>
          <a:prstGeom prst="roundRect">
            <a:avLst/>
          </a:prstGeom>
          <a:solidFill>
            <a:schemeClr val="accent1"/>
          </a:solidFill>
          <a:ln>
            <a:noFill/>
          </a:ln>
          <a:effectLst>
            <a:outerShdw blurRad="38100" dist="25400" dir="2700000" sx="99000" sy="99000" algn="tl" rotWithShape="0">
              <a:prstClr val="black">
                <a:alpha val="7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sz="1100" b="1" dirty="0">
                <a:solidFill>
                  <a:schemeClr val="bg1"/>
                </a:solidFill>
              </a:rPr>
              <a:t>App Launcher</a:t>
            </a:r>
          </a:p>
        </p:txBody>
      </p:sp>
      <p:sp>
        <p:nvSpPr>
          <p:cNvPr id="12" name="Rounded Rectangle 22">
            <a:extLst>
              <a:ext uri="{FF2B5EF4-FFF2-40B4-BE49-F238E27FC236}">
                <a16:creationId xmlns:a16="http://schemas.microsoft.com/office/drawing/2014/main" id="{835E4264-CA71-4BB3-B9B0-C5BD281EAA8F}"/>
              </a:ext>
            </a:extLst>
          </p:cNvPr>
          <p:cNvSpPr/>
          <p:nvPr/>
        </p:nvSpPr>
        <p:spPr>
          <a:xfrm>
            <a:off x="7144717" y="1031673"/>
            <a:ext cx="675381" cy="228600"/>
          </a:xfrm>
          <a:prstGeom prst="roundRect">
            <a:avLst/>
          </a:prstGeom>
          <a:solidFill>
            <a:schemeClr val="accent1"/>
          </a:solidFill>
          <a:ln>
            <a:noFill/>
          </a:ln>
          <a:effectLst>
            <a:outerShdw blurRad="38100" dist="25400" dir="2700000" sx="99000" sy="99000" algn="tl" rotWithShape="0">
              <a:prstClr val="black">
                <a:alpha val="7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sz="1100" b="1" dirty="0">
                <a:solidFill>
                  <a:schemeClr val="bg1"/>
                </a:solidFill>
              </a:rPr>
              <a:t>Settings</a:t>
            </a:r>
          </a:p>
        </p:txBody>
      </p:sp>
      <p:sp>
        <p:nvSpPr>
          <p:cNvPr id="13" name="Rounded Rectangle 12">
            <a:extLst>
              <a:ext uri="{FF2B5EF4-FFF2-40B4-BE49-F238E27FC236}">
                <a16:creationId xmlns:a16="http://schemas.microsoft.com/office/drawing/2014/main" id="{798B9EA9-4C9C-47CB-B30E-7EC894B299F8}"/>
              </a:ext>
            </a:extLst>
          </p:cNvPr>
          <p:cNvSpPr/>
          <p:nvPr/>
        </p:nvSpPr>
        <p:spPr>
          <a:xfrm>
            <a:off x="7846156" y="1383596"/>
            <a:ext cx="549275" cy="228600"/>
          </a:xfrm>
          <a:prstGeom prst="roundRect">
            <a:avLst/>
          </a:prstGeom>
          <a:solidFill>
            <a:schemeClr val="accent1"/>
          </a:solidFill>
          <a:ln>
            <a:noFill/>
          </a:ln>
          <a:effectLst>
            <a:outerShdw blurRad="38100" dist="25400" dir="2700000" sx="99000" sy="99000" algn="tl" rotWithShape="0">
              <a:prstClr val="black">
                <a:alpha val="7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sz="1100" b="1" dirty="0">
                <a:solidFill>
                  <a:schemeClr val="bg1"/>
                </a:solidFill>
              </a:rPr>
              <a:t>Help</a:t>
            </a:r>
          </a:p>
        </p:txBody>
      </p:sp>
      <p:sp>
        <p:nvSpPr>
          <p:cNvPr id="15" name="Rounded Rectangle 20">
            <a:extLst>
              <a:ext uri="{FF2B5EF4-FFF2-40B4-BE49-F238E27FC236}">
                <a16:creationId xmlns:a16="http://schemas.microsoft.com/office/drawing/2014/main" id="{174834A4-2BC5-4B91-87C5-42C7E4D0E5B9}"/>
              </a:ext>
            </a:extLst>
          </p:cNvPr>
          <p:cNvSpPr/>
          <p:nvPr/>
        </p:nvSpPr>
        <p:spPr>
          <a:xfrm>
            <a:off x="8017664" y="1034971"/>
            <a:ext cx="1018042" cy="228600"/>
          </a:xfrm>
          <a:prstGeom prst="roundRect">
            <a:avLst/>
          </a:prstGeom>
          <a:solidFill>
            <a:schemeClr val="accent1"/>
          </a:solidFill>
          <a:ln>
            <a:noFill/>
          </a:ln>
          <a:effectLst>
            <a:outerShdw blurRad="38100" dist="25400" dir="2700000" sx="99000" sy="99000" algn="tl" rotWithShape="0">
              <a:prstClr val="black">
                <a:alpha val="7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sz="1100" b="1" dirty="0">
                <a:solidFill>
                  <a:schemeClr val="bg1"/>
                </a:solidFill>
              </a:rPr>
              <a:t>Current User</a:t>
            </a:r>
          </a:p>
        </p:txBody>
      </p:sp>
      <p:sp>
        <p:nvSpPr>
          <p:cNvPr id="25" name="Rounded Rectangle 5">
            <a:extLst>
              <a:ext uri="{FF2B5EF4-FFF2-40B4-BE49-F238E27FC236}">
                <a16:creationId xmlns:a16="http://schemas.microsoft.com/office/drawing/2014/main" id="{DAA70DAC-8E32-4148-A817-9DB80C6F086B}"/>
              </a:ext>
            </a:extLst>
          </p:cNvPr>
          <p:cNvSpPr/>
          <p:nvPr/>
        </p:nvSpPr>
        <p:spPr>
          <a:xfrm>
            <a:off x="1548514" y="1371600"/>
            <a:ext cx="1447483" cy="228600"/>
          </a:xfrm>
          <a:prstGeom prst="roundRect">
            <a:avLst/>
          </a:prstGeom>
          <a:solidFill>
            <a:schemeClr val="accent1"/>
          </a:solidFill>
          <a:ln>
            <a:noFill/>
          </a:ln>
          <a:effectLst>
            <a:outerShdw blurRad="38100" dist="25400" dir="2700000" sx="99000" sy="99000" algn="tl" rotWithShape="0">
              <a:prstClr val="black">
                <a:alpha val="7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sz="1100" b="1" dirty="0">
                <a:solidFill>
                  <a:schemeClr val="bg1"/>
                </a:solidFill>
              </a:rPr>
              <a:t>Current Application</a:t>
            </a:r>
          </a:p>
        </p:txBody>
      </p:sp>
      <p:sp>
        <p:nvSpPr>
          <p:cNvPr id="20" name="Rounded Rectangle 5">
            <a:extLst>
              <a:ext uri="{FF2B5EF4-FFF2-40B4-BE49-F238E27FC236}">
                <a16:creationId xmlns:a16="http://schemas.microsoft.com/office/drawing/2014/main" id="{127E0F2A-11B1-4D68-A507-E62E4A724E74}"/>
              </a:ext>
            </a:extLst>
          </p:cNvPr>
          <p:cNvSpPr/>
          <p:nvPr/>
        </p:nvSpPr>
        <p:spPr>
          <a:xfrm>
            <a:off x="3810000" y="2375955"/>
            <a:ext cx="1398215" cy="252366"/>
          </a:xfrm>
          <a:prstGeom prst="roundRect">
            <a:avLst/>
          </a:prstGeom>
          <a:solidFill>
            <a:schemeClr val="accent1"/>
          </a:solidFill>
          <a:ln>
            <a:noFill/>
          </a:ln>
          <a:effectLst>
            <a:outerShdw blurRad="38100" dist="25400" dir="2700000" sx="99000" sy="99000" algn="tl" rotWithShape="0">
              <a:prstClr val="black">
                <a:alpha val="7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sz="1100" b="1" dirty="0">
                <a:solidFill>
                  <a:schemeClr val="bg1"/>
                </a:solidFill>
              </a:rPr>
              <a:t>Navigation  bar</a:t>
            </a:r>
          </a:p>
        </p:txBody>
      </p:sp>
      <p:sp>
        <p:nvSpPr>
          <p:cNvPr id="19" name="AutoShape 303">
            <a:extLst>
              <a:ext uri="{FF2B5EF4-FFF2-40B4-BE49-F238E27FC236}">
                <a16:creationId xmlns:a16="http://schemas.microsoft.com/office/drawing/2014/main" id="{457A73E4-F6DF-4F24-90CA-C65093A17381}"/>
              </a:ext>
            </a:extLst>
          </p:cNvPr>
          <p:cNvSpPr>
            <a:spLocks/>
          </p:cNvSpPr>
          <p:nvPr/>
        </p:nvSpPr>
        <p:spPr bwMode="auto">
          <a:xfrm rot="16200000" flipH="1">
            <a:off x="4430271" y="-1170789"/>
            <a:ext cx="126241" cy="6853183"/>
          </a:xfrm>
          <a:prstGeom prst="rightBrace">
            <a:avLst>
              <a:gd name="adj1" fmla="val 65909"/>
              <a:gd name="adj2" fmla="val 50000"/>
            </a:avLst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grpSp>
        <p:nvGrpSpPr>
          <p:cNvPr id="26" name="BORDERS_AND_FADERS">
            <a:extLst>
              <a:ext uri="{FF2B5EF4-FFF2-40B4-BE49-F238E27FC236}">
                <a16:creationId xmlns:a16="http://schemas.microsoft.com/office/drawing/2014/main" id="{74F8D82C-9605-42AB-8D68-EC1404B7E3DC}"/>
              </a:ext>
            </a:extLst>
          </p:cNvPr>
          <p:cNvGrpSpPr/>
          <p:nvPr/>
        </p:nvGrpSpPr>
        <p:grpSpPr>
          <a:xfrm>
            <a:off x="660400" y="1801293"/>
            <a:ext cx="8077532" cy="3841201"/>
            <a:chOff x="660400" y="1801293"/>
            <a:chExt cx="8077532" cy="3841201"/>
          </a:xfrm>
        </p:grpSpPr>
        <p:sp>
          <p:nvSpPr>
            <p:cNvPr id="9" name="BORDER_TOP">
              <a:extLst>
                <a:ext uri="{FF2B5EF4-FFF2-40B4-BE49-F238E27FC236}">
                  <a16:creationId xmlns:a16="http://schemas.microsoft.com/office/drawing/2014/main" id="{5F7895C1-72B8-4CEF-9257-5BEF78E42F8A}"/>
                </a:ext>
              </a:extLst>
            </p:cNvPr>
            <p:cNvSpPr/>
            <p:nvPr/>
          </p:nvSpPr>
          <p:spPr>
            <a:xfrm>
              <a:off x="660400" y="1801293"/>
              <a:ext cx="8077532" cy="25400"/>
            </a:xfrm>
            <a:prstGeom prst="rect">
              <a:avLst/>
            </a:prstGeom>
            <a:solidFill>
              <a:srgbClr val="000000"/>
            </a:solidFill>
            <a:ln w="28575" cap="flat" cmpd="sng" algn="ctr">
              <a:noFill/>
              <a:prstDash val="solid"/>
            </a:ln>
            <a:effectLst/>
            <a:extLst>
              <a:ext uri="{91240B29-F687-4F45-9708-019B960494DF}">
                <a14:hiddenLine xmlns:a14="http://schemas.microsoft.com/office/drawing/2010/main" w="28575" cap="flat" cmpd="sng" algn="ctr">
                  <a:solidFill>
                    <a:srgbClr val="FF0000"/>
                  </a:solidFill>
                  <a:prstDash val="solid"/>
                </a14:hiddenLine>
              </a:ext>
            </a:extLst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0" name="BORDER_LEFT">
              <a:extLst>
                <a:ext uri="{FF2B5EF4-FFF2-40B4-BE49-F238E27FC236}">
                  <a16:creationId xmlns:a16="http://schemas.microsoft.com/office/drawing/2014/main" id="{A8724BAA-8307-4538-80CA-589374E93F48}"/>
                </a:ext>
              </a:extLst>
            </p:cNvPr>
            <p:cNvSpPr/>
            <p:nvPr/>
          </p:nvSpPr>
          <p:spPr>
            <a:xfrm>
              <a:off x="660400" y="1801293"/>
              <a:ext cx="25400" cy="3841201"/>
            </a:xfrm>
            <a:prstGeom prst="rect">
              <a:avLst/>
            </a:prstGeom>
            <a:solidFill>
              <a:srgbClr val="000000"/>
            </a:solidFill>
            <a:ln w="28575" cap="flat" cmpd="sng" algn="ctr">
              <a:noFill/>
              <a:prstDash val="solid"/>
            </a:ln>
            <a:effectLst/>
            <a:extLst>
              <a:ext uri="{91240B29-F687-4F45-9708-019B960494DF}">
                <a14:hiddenLine xmlns:a14="http://schemas.microsoft.com/office/drawing/2010/main" w="28575" cap="flat" cmpd="sng" algn="ctr">
                  <a:solidFill>
                    <a:srgbClr val="FF0000"/>
                  </a:solidFill>
                  <a:prstDash val="solid"/>
                </a14:hiddenLine>
              </a:ext>
            </a:extLst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21" name="BORDER_RIGHT">
              <a:extLst>
                <a:ext uri="{FF2B5EF4-FFF2-40B4-BE49-F238E27FC236}">
                  <a16:creationId xmlns:a16="http://schemas.microsoft.com/office/drawing/2014/main" id="{2CB12418-26A2-42A6-A4BD-9770E3A254AC}"/>
                </a:ext>
              </a:extLst>
            </p:cNvPr>
            <p:cNvSpPr/>
            <p:nvPr/>
          </p:nvSpPr>
          <p:spPr>
            <a:xfrm>
              <a:off x="8712532" y="1801293"/>
              <a:ext cx="25400" cy="3841201"/>
            </a:xfrm>
            <a:prstGeom prst="rect">
              <a:avLst/>
            </a:prstGeom>
            <a:solidFill>
              <a:srgbClr val="000000"/>
            </a:solidFill>
            <a:ln w="28575" cap="flat" cmpd="sng" algn="ctr">
              <a:noFill/>
              <a:prstDash val="solid"/>
            </a:ln>
            <a:effectLst/>
            <a:extLst>
              <a:ext uri="{91240B29-F687-4F45-9708-019B960494DF}">
                <a14:hiddenLine xmlns:a14="http://schemas.microsoft.com/office/drawing/2010/main" w="28575" cap="flat" cmpd="sng" algn="ctr">
                  <a:solidFill>
                    <a:srgbClr val="FF0000"/>
                  </a:solidFill>
                  <a:prstDash val="solid"/>
                </a14:hiddenLine>
              </a:ext>
            </a:extLst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6" name="FADER_BOTTOM">
              <a:extLst>
                <a:ext uri="{FF2B5EF4-FFF2-40B4-BE49-F238E27FC236}">
                  <a16:creationId xmlns:a16="http://schemas.microsoft.com/office/drawing/2014/main" id="{CE4008B8-17BE-4015-B4D8-2EE7138F3F61}"/>
                </a:ext>
              </a:extLst>
            </p:cNvPr>
            <p:cNvSpPr/>
            <p:nvPr/>
          </p:nvSpPr>
          <p:spPr>
            <a:xfrm>
              <a:off x="660400" y="5236094"/>
              <a:ext cx="8077532" cy="406400"/>
            </a:xfrm>
            <a:prstGeom prst="rect">
              <a:avLst/>
            </a:prstGeom>
            <a:gradFill flip="none" rotWithShape="1">
              <a:gsLst>
                <a:gs pos="0">
                  <a:srgbClr val="FFFFFF">
                    <a:alpha val="0"/>
                  </a:srgbClr>
                </a:gs>
                <a:gs pos="100000">
                  <a:srgbClr val="FFFFFF"/>
                </a:gs>
              </a:gsLst>
              <a:lin ang="5400000" scaled="1"/>
              <a:tileRect/>
            </a:gradFill>
            <a:ln w="28575" cap="flat" cmpd="sng" algn="ctr">
              <a:noFill/>
              <a:prstDash val="solid"/>
            </a:ln>
            <a:effectLst/>
            <a:extLst>
              <a:ext uri="{91240B29-F687-4F45-9708-019B960494DF}">
                <a14:hiddenLine xmlns:a14="http://schemas.microsoft.com/office/drawing/2010/main" w="28575" cap="flat" cmpd="sng" algn="ctr">
                  <a:solidFill>
                    <a:srgbClr val="FF0000"/>
                  </a:solidFill>
                  <a:prstDash val="solid"/>
                </a14:hiddenLine>
              </a:ext>
            </a:extLst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</p:grpSp>
      <p:sp>
        <p:nvSpPr>
          <p:cNvPr id="27" name="Line 316">
            <a:extLst>
              <a:ext uri="{FF2B5EF4-FFF2-40B4-BE49-F238E27FC236}">
                <a16:creationId xmlns:a16="http://schemas.microsoft.com/office/drawing/2014/main" id="{EB33AA03-1FF1-40A8-80B7-75E5AF9B6247}"/>
              </a:ext>
            </a:extLst>
          </p:cNvPr>
          <p:cNvSpPr>
            <a:spLocks noChangeShapeType="1"/>
          </p:cNvSpPr>
          <p:nvPr/>
        </p:nvSpPr>
        <p:spPr bwMode="auto">
          <a:xfrm rot="5400000" flipH="1">
            <a:off x="7307108" y="1648127"/>
            <a:ext cx="251729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 type="triangle"/>
            <a:tailEnd type="non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8" name="Rounded Rectangle 15">
            <a:extLst>
              <a:ext uri="{FF2B5EF4-FFF2-40B4-BE49-F238E27FC236}">
                <a16:creationId xmlns:a16="http://schemas.microsoft.com/office/drawing/2014/main" id="{02BA045C-8BFF-492C-9D9A-F42A7D9C2E86}"/>
              </a:ext>
            </a:extLst>
          </p:cNvPr>
          <p:cNvSpPr/>
          <p:nvPr/>
        </p:nvSpPr>
        <p:spPr>
          <a:xfrm>
            <a:off x="6482237" y="1383596"/>
            <a:ext cx="1005177" cy="216604"/>
          </a:xfrm>
          <a:prstGeom prst="roundRect">
            <a:avLst/>
          </a:prstGeom>
          <a:solidFill>
            <a:schemeClr val="accent1"/>
          </a:solidFill>
          <a:ln>
            <a:noFill/>
          </a:ln>
          <a:effectLst>
            <a:outerShdw blurRad="38100" dist="25400" dir="2700000" sx="99000" sy="99000" algn="tl" rotWithShape="0">
              <a:prstClr val="black">
                <a:alpha val="7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sz="1100" b="1" dirty="0">
                <a:solidFill>
                  <a:schemeClr val="bg1"/>
                </a:solidFill>
              </a:rPr>
              <a:t>Notifications</a:t>
            </a:r>
          </a:p>
        </p:txBody>
      </p:sp>
    </p:spTree>
    <p:extLst>
      <p:ext uri="{BB962C8B-B14F-4D97-AF65-F5344CB8AC3E}">
        <p14:creationId xmlns:p14="http://schemas.microsoft.com/office/powerpoint/2010/main" val="277364008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1ABCA6-5932-4325-BF28-471D49C7CF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Comparison of Microsoft 365 Web and Desktop Applications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C78D8C5-D6CA-4532-B92B-998DD1FECD6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solidFill>
            <a:schemeClr val="accent1"/>
          </a:solidFill>
        </p:spPr>
        <p:txBody>
          <a:bodyPr/>
          <a:lstStyle/>
          <a:p>
            <a:r>
              <a:rPr lang="en-US" dirty="0">
                <a:solidFill>
                  <a:schemeClr val="bg1"/>
                </a:solidFill>
              </a:rPr>
              <a:t>Web Apps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736FB00-FAFF-4C0A-A08C-686A21BC6CB5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/>
              <a:t>Provides most common features, but has some limitations</a:t>
            </a:r>
          </a:p>
          <a:p>
            <a:r>
              <a:rPr lang="en-US" dirty="0"/>
              <a:t>Requires a web browser and an Internet connection</a:t>
            </a:r>
          </a:p>
          <a:p>
            <a:r>
              <a:rPr lang="en-US" dirty="0"/>
              <a:t>Stores all documents and data in the cloud</a:t>
            </a:r>
          </a:p>
          <a:p>
            <a:r>
              <a:rPr lang="en-US" dirty="0"/>
              <a:t>Accessible from any location and any device</a:t>
            </a:r>
          </a:p>
          <a:p>
            <a:r>
              <a:rPr lang="en-US" dirty="0"/>
              <a:t>Purchase through subscription</a:t>
            </a:r>
          </a:p>
          <a:p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06326B6-3C34-453D-B83A-C0FA4A33333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solidFill>
            <a:schemeClr val="accent1"/>
          </a:solidFill>
        </p:spPr>
        <p:txBody>
          <a:bodyPr/>
          <a:lstStyle/>
          <a:p>
            <a:r>
              <a:rPr lang="en-US" dirty="0">
                <a:solidFill>
                  <a:schemeClr val="bg1"/>
                </a:solidFill>
              </a:rPr>
              <a:t>Office Desktop Applications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02EA14F-DE3F-40ED-B11F-061C565EF29E}"/>
              </a:ext>
            </a:extLst>
          </p:cNvPr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r>
              <a:rPr lang="en-US" dirty="0"/>
              <a:t>Provides full-featured applications with no limitations</a:t>
            </a:r>
          </a:p>
          <a:p>
            <a:r>
              <a:rPr lang="en-US" dirty="0"/>
              <a:t>Requires hard disk space, but can run without Internet connection</a:t>
            </a:r>
          </a:p>
          <a:p>
            <a:r>
              <a:rPr lang="en-US" dirty="0"/>
              <a:t>Stores data on local device and in the cloud</a:t>
            </a:r>
          </a:p>
          <a:p>
            <a:r>
              <a:rPr lang="en-US" dirty="0"/>
              <a:t>Needs to be installed on each computer</a:t>
            </a:r>
          </a:p>
          <a:p>
            <a:r>
              <a:rPr lang="en-US" dirty="0"/>
              <a:t>Purchase either through subscription or a one-time purchase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C49FBC6-6880-4B79-9D5C-9F97F313A3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4881941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WIDTH_SETTER">
            <a:extLst>
              <a:ext uri="{FF2B5EF4-FFF2-40B4-BE49-F238E27FC236}">
                <a16:creationId xmlns:a16="http://schemas.microsoft.com/office/drawing/2014/main" id="{E6D3DA19-AD8F-4F74-A139-C11C6618B8B0}"/>
              </a:ext>
            </a:extLst>
          </p:cNvPr>
          <p:cNvSpPr/>
          <p:nvPr/>
        </p:nvSpPr>
        <p:spPr>
          <a:xfrm>
            <a:off x="127000" y="1521612"/>
            <a:ext cx="8890000" cy="381000"/>
          </a:xfrm>
          <a:prstGeom prst="rect">
            <a:avLst/>
          </a:prstGeom>
          <a:solidFill>
            <a:srgbClr val="FFFFFF"/>
          </a:solidFill>
          <a:ln w="2857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8575" cap="flat" cmpd="sng" algn="ctr">
                <a:solidFill>
                  <a:srgbClr val="FF0000"/>
                </a:solidFill>
                <a:prstDash val="solid"/>
              </a14:hiddenLine>
            </a:ext>
          </a:extLst>
        </p:spPr>
        <p:txBody>
          <a:bodyPr rtlCol="0" anchor="ctr"/>
          <a:lstStyle/>
          <a:p>
            <a:pPr algn="ctr" defTabSz="914400"/>
            <a:endParaRPr lang="en-US" sz="1100" b="1" kern="0" dirty="0">
              <a:solidFill>
                <a:srgbClr val="FF0000"/>
              </a:solidFill>
              <a:latin typeface="Arial"/>
            </a:endParaRPr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id="{6D50492B-1239-4274-854D-B362C95E098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7630" y="1505145"/>
            <a:ext cx="4356110" cy="4228406"/>
          </a:xfrm>
          <a:prstGeom prst="rect">
            <a:avLst/>
          </a:prstGeom>
        </p:spPr>
      </p:pic>
      <p:grpSp>
        <p:nvGrpSpPr>
          <p:cNvPr id="31" name="BORDERS_AND_FADERS">
            <a:extLst>
              <a:ext uri="{FF2B5EF4-FFF2-40B4-BE49-F238E27FC236}">
                <a16:creationId xmlns:a16="http://schemas.microsoft.com/office/drawing/2014/main" id="{64154677-1B19-44B3-8A3D-A9D4D7057E5F}"/>
              </a:ext>
            </a:extLst>
          </p:cNvPr>
          <p:cNvGrpSpPr/>
          <p:nvPr/>
        </p:nvGrpSpPr>
        <p:grpSpPr>
          <a:xfrm>
            <a:off x="2552230" y="1479745"/>
            <a:ext cx="4406910" cy="4279206"/>
            <a:chOff x="129471" y="1096188"/>
            <a:chExt cx="4406910" cy="4279206"/>
          </a:xfrm>
        </p:grpSpPr>
        <p:sp>
          <p:nvSpPr>
            <p:cNvPr id="25" name="BORDER_TOP">
              <a:extLst>
                <a:ext uri="{FF2B5EF4-FFF2-40B4-BE49-F238E27FC236}">
                  <a16:creationId xmlns:a16="http://schemas.microsoft.com/office/drawing/2014/main" id="{2C7D559E-363A-4EA8-B487-6E8AAED1E8B3}"/>
                </a:ext>
              </a:extLst>
            </p:cNvPr>
            <p:cNvSpPr/>
            <p:nvPr/>
          </p:nvSpPr>
          <p:spPr>
            <a:xfrm>
              <a:off x="129471" y="1096188"/>
              <a:ext cx="4406910" cy="25400"/>
            </a:xfrm>
            <a:prstGeom prst="rect">
              <a:avLst/>
            </a:prstGeom>
            <a:solidFill>
              <a:srgbClr val="000000"/>
            </a:solidFill>
            <a:ln w="28575" cap="flat" cmpd="sng" algn="ctr">
              <a:noFill/>
              <a:prstDash val="solid"/>
            </a:ln>
            <a:effectLst/>
            <a:extLst>
              <a:ext uri="{91240B29-F687-4F45-9708-019B960494DF}">
                <a14:hiddenLine xmlns:a14="http://schemas.microsoft.com/office/drawing/2010/main" w="28575" cap="flat" cmpd="sng" algn="ctr">
                  <a:solidFill>
                    <a:srgbClr val="FF0000"/>
                  </a:solidFill>
                  <a:prstDash val="solid"/>
                </a14:hiddenLine>
              </a:ext>
            </a:extLst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28" name="BORDER_LEFT">
              <a:extLst>
                <a:ext uri="{FF2B5EF4-FFF2-40B4-BE49-F238E27FC236}">
                  <a16:creationId xmlns:a16="http://schemas.microsoft.com/office/drawing/2014/main" id="{680042B4-417E-4257-92E8-020F59D9247E}"/>
                </a:ext>
              </a:extLst>
            </p:cNvPr>
            <p:cNvSpPr/>
            <p:nvPr/>
          </p:nvSpPr>
          <p:spPr>
            <a:xfrm>
              <a:off x="129471" y="1096188"/>
              <a:ext cx="25400" cy="4279206"/>
            </a:xfrm>
            <a:prstGeom prst="rect">
              <a:avLst/>
            </a:prstGeom>
            <a:solidFill>
              <a:srgbClr val="000000"/>
            </a:solidFill>
            <a:ln w="28575" cap="flat" cmpd="sng" algn="ctr">
              <a:noFill/>
              <a:prstDash val="solid"/>
            </a:ln>
            <a:effectLst/>
            <a:extLst>
              <a:ext uri="{91240B29-F687-4F45-9708-019B960494DF}">
                <a14:hiddenLine xmlns:a14="http://schemas.microsoft.com/office/drawing/2010/main" w="28575" cap="flat" cmpd="sng" algn="ctr">
                  <a:solidFill>
                    <a:srgbClr val="FF0000"/>
                  </a:solidFill>
                  <a:prstDash val="solid"/>
                </a14:hiddenLine>
              </a:ext>
            </a:extLst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29" name="FADER_BOTTOM">
              <a:extLst>
                <a:ext uri="{FF2B5EF4-FFF2-40B4-BE49-F238E27FC236}">
                  <a16:creationId xmlns:a16="http://schemas.microsoft.com/office/drawing/2014/main" id="{8EFF1D38-EB3E-45AE-A625-17D1F3B47E54}"/>
                </a:ext>
              </a:extLst>
            </p:cNvPr>
            <p:cNvSpPr/>
            <p:nvPr/>
          </p:nvSpPr>
          <p:spPr>
            <a:xfrm>
              <a:off x="129471" y="4968994"/>
              <a:ext cx="4406910" cy="406400"/>
            </a:xfrm>
            <a:prstGeom prst="rect">
              <a:avLst/>
            </a:prstGeom>
            <a:gradFill flip="none" rotWithShape="1">
              <a:gsLst>
                <a:gs pos="0">
                  <a:srgbClr val="FFFFFF">
                    <a:alpha val="0"/>
                  </a:srgbClr>
                </a:gs>
                <a:gs pos="100000">
                  <a:srgbClr val="FFFFFF"/>
                </a:gs>
              </a:gsLst>
              <a:lin ang="5400000" scaled="1"/>
              <a:tileRect/>
            </a:gradFill>
            <a:ln w="28575" cap="flat" cmpd="sng" algn="ctr">
              <a:noFill/>
              <a:prstDash val="solid"/>
            </a:ln>
            <a:effectLst/>
            <a:extLst>
              <a:ext uri="{91240B29-F687-4F45-9708-019B960494DF}">
                <a14:hiddenLine xmlns:a14="http://schemas.microsoft.com/office/drawing/2010/main" w="28575" cap="flat" cmpd="sng" algn="ctr">
                  <a:solidFill>
                    <a:srgbClr val="FF0000"/>
                  </a:solidFill>
                  <a:prstDash val="solid"/>
                </a14:hiddenLine>
              </a:ext>
            </a:extLst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30" name="FADER_RIGHT">
              <a:extLst>
                <a:ext uri="{FF2B5EF4-FFF2-40B4-BE49-F238E27FC236}">
                  <a16:creationId xmlns:a16="http://schemas.microsoft.com/office/drawing/2014/main" id="{F0BEBAC2-03E2-4341-8D91-F834F2B3334F}"/>
                </a:ext>
              </a:extLst>
            </p:cNvPr>
            <p:cNvSpPr/>
            <p:nvPr/>
          </p:nvSpPr>
          <p:spPr>
            <a:xfrm>
              <a:off x="4155381" y="1096188"/>
              <a:ext cx="381000" cy="4279206"/>
            </a:xfrm>
            <a:prstGeom prst="rect">
              <a:avLst/>
            </a:prstGeom>
            <a:gradFill flip="none" rotWithShape="1">
              <a:gsLst>
                <a:gs pos="0">
                  <a:srgbClr val="FFFFFF">
                    <a:alpha val="0"/>
                  </a:srgbClr>
                </a:gs>
                <a:gs pos="100000">
                  <a:srgbClr val="FFFFFF"/>
                </a:gs>
              </a:gsLst>
              <a:lin ang="0" scaled="1"/>
              <a:tileRect/>
            </a:gradFill>
            <a:ln w="28575" cap="flat" cmpd="sng" algn="ctr">
              <a:noFill/>
              <a:prstDash val="solid"/>
            </a:ln>
            <a:effectLst/>
            <a:extLst>
              <a:ext uri="{91240B29-F687-4F45-9708-019B960494DF}">
                <a14:hiddenLine xmlns:a14="http://schemas.microsoft.com/office/drawing/2010/main" w="28575" cap="flat" cmpd="sng" algn="ctr">
                  <a:solidFill>
                    <a:srgbClr val="FF0000"/>
                  </a:solidFill>
                  <a:prstDash val="solid"/>
                </a14:hiddenLine>
              </a:ext>
            </a:extLst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</p:grp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733D7520-A2F8-425D-A9D0-412F598744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9</a:t>
            </a:fld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9C9BF0EA-08AE-4DD5-BA3D-9C5245D6D9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1925" y="100269"/>
            <a:ext cx="7883768" cy="844611"/>
          </a:xfrm>
        </p:spPr>
        <p:txBody>
          <a:bodyPr/>
          <a:lstStyle/>
          <a:p>
            <a:r>
              <a:rPr lang="en-US" dirty="0"/>
              <a:t>App Launcher</a:t>
            </a:r>
          </a:p>
        </p:txBody>
      </p:sp>
      <p:sp>
        <p:nvSpPr>
          <p:cNvPr id="10" name="Line 316">
            <a:extLst>
              <a:ext uri="{FF2B5EF4-FFF2-40B4-BE49-F238E27FC236}">
                <a16:creationId xmlns:a16="http://schemas.microsoft.com/office/drawing/2014/main" id="{C9EF86B3-F074-4FCD-A2A3-F100410C4339}"/>
              </a:ext>
            </a:extLst>
          </p:cNvPr>
          <p:cNvSpPr>
            <a:spLocks noChangeShapeType="1"/>
          </p:cNvSpPr>
          <p:nvPr/>
        </p:nvSpPr>
        <p:spPr bwMode="auto">
          <a:xfrm rot="5400000">
            <a:off x="4240092" y="1486600"/>
            <a:ext cx="325257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2" name="Rounded Rectangle 5">
            <a:extLst>
              <a:ext uri="{FF2B5EF4-FFF2-40B4-BE49-F238E27FC236}">
                <a16:creationId xmlns:a16="http://schemas.microsoft.com/office/drawing/2014/main" id="{6B92EB95-A3EB-4626-B892-E9CE9047FF76}"/>
              </a:ext>
            </a:extLst>
          </p:cNvPr>
          <p:cNvSpPr/>
          <p:nvPr/>
        </p:nvSpPr>
        <p:spPr>
          <a:xfrm>
            <a:off x="3269687" y="1122808"/>
            <a:ext cx="2258225" cy="228600"/>
          </a:xfrm>
          <a:prstGeom prst="roundRect">
            <a:avLst/>
          </a:prstGeom>
          <a:solidFill>
            <a:schemeClr val="accent1"/>
          </a:solidFill>
          <a:ln>
            <a:noFill/>
          </a:ln>
          <a:effectLst>
            <a:outerShdw blurRad="38100" dist="25400" dir="2700000" sx="99000" sy="99000" algn="tl" rotWithShape="0">
              <a:prstClr val="black">
                <a:alpha val="7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sz="1100" b="1" dirty="0">
                <a:solidFill>
                  <a:schemeClr val="bg1"/>
                </a:solidFill>
              </a:rPr>
              <a:t>Go to Microsoft Office Home page</a:t>
            </a:r>
          </a:p>
        </p:txBody>
      </p:sp>
      <p:sp>
        <p:nvSpPr>
          <p:cNvPr id="15" name="Line 316">
            <a:extLst>
              <a:ext uri="{FF2B5EF4-FFF2-40B4-BE49-F238E27FC236}">
                <a16:creationId xmlns:a16="http://schemas.microsoft.com/office/drawing/2014/main" id="{9EE38328-A172-4C94-B1A9-2EB247B7892B}"/>
              </a:ext>
            </a:extLst>
          </p:cNvPr>
          <p:cNvSpPr>
            <a:spLocks noChangeShapeType="1"/>
          </p:cNvSpPr>
          <p:nvPr/>
        </p:nvSpPr>
        <p:spPr bwMode="auto">
          <a:xfrm rot="5400000" flipV="1">
            <a:off x="2205196" y="1187347"/>
            <a:ext cx="0" cy="971578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6" name="Rounded Rectangle 5">
            <a:extLst>
              <a:ext uri="{FF2B5EF4-FFF2-40B4-BE49-F238E27FC236}">
                <a16:creationId xmlns:a16="http://schemas.microsoft.com/office/drawing/2014/main" id="{5FBF6D30-1274-4E58-B5BD-C1FAC6EADFB1}"/>
              </a:ext>
            </a:extLst>
          </p:cNvPr>
          <p:cNvSpPr/>
          <p:nvPr/>
        </p:nvSpPr>
        <p:spPr>
          <a:xfrm>
            <a:off x="1584497" y="3262487"/>
            <a:ext cx="685800" cy="457200"/>
          </a:xfrm>
          <a:prstGeom prst="roundRect">
            <a:avLst/>
          </a:prstGeom>
          <a:solidFill>
            <a:schemeClr val="accent1"/>
          </a:solidFill>
          <a:ln>
            <a:noFill/>
          </a:ln>
          <a:effectLst>
            <a:outerShdw blurRad="38100" dist="25400" dir="2700000" sx="99000" sy="99000" algn="tl" rotWithShape="0">
              <a:prstClr val="black">
                <a:alpha val="7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sz="1100" b="1" dirty="0">
                <a:solidFill>
                  <a:schemeClr val="bg1"/>
                </a:solidFill>
              </a:rPr>
              <a:t>App tiles</a:t>
            </a:r>
          </a:p>
        </p:txBody>
      </p:sp>
      <p:sp>
        <p:nvSpPr>
          <p:cNvPr id="17" name="Rounded Rectangle 5">
            <a:extLst>
              <a:ext uri="{FF2B5EF4-FFF2-40B4-BE49-F238E27FC236}">
                <a16:creationId xmlns:a16="http://schemas.microsoft.com/office/drawing/2014/main" id="{EA348DF5-5AF0-4110-8A55-0274DA2A1579}"/>
              </a:ext>
            </a:extLst>
          </p:cNvPr>
          <p:cNvSpPr/>
          <p:nvPr/>
        </p:nvSpPr>
        <p:spPr>
          <a:xfrm>
            <a:off x="852221" y="1556156"/>
            <a:ext cx="1402963" cy="228600"/>
          </a:xfrm>
          <a:prstGeom prst="roundRect">
            <a:avLst/>
          </a:prstGeom>
          <a:solidFill>
            <a:schemeClr val="accent1"/>
          </a:solidFill>
          <a:ln>
            <a:noFill/>
          </a:ln>
          <a:effectLst>
            <a:outerShdw blurRad="38100" dist="25400" dir="2700000" sx="99000" sy="99000" algn="tl" rotWithShape="0">
              <a:prstClr val="black">
                <a:alpha val="7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sz="1100" b="1" dirty="0">
                <a:solidFill>
                  <a:schemeClr val="bg1"/>
                </a:solidFill>
              </a:rPr>
              <a:t>Close App Launcher </a:t>
            </a:r>
          </a:p>
        </p:txBody>
      </p:sp>
      <p:sp>
        <p:nvSpPr>
          <p:cNvPr id="18" name="AutoShape 303">
            <a:extLst>
              <a:ext uri="{FF2B5EF4-FFF2-40B4-BE49-F238E27FC236}">
                <a16:creationId xmlns:a16="http://schemas.microsoft.com/office/drawing/2014/main" id="{061C0A60-B9D8-4BA8-B770-603296EEFF1B}"/>
              </a:ext>
            </a:extLst>
          </p:cNvPr>
          <p:cNvSpPr>
            <a:spLocks/>
          </p:cNvSpPr>
          <p:nvPr/>
        </p:nvSpPr>
        <p:spPr bwMode="auto">
          <a:xfrm flipH="1">
            <a:off x="2260560" y="2485247"/>
            <a:ext cx="228600" cy="2011680"/>
          </a:xfrm>
          <a:prstGeom prst="rightBrace">
            <a:avLst>
              <a:gd name="adj1" fmla="val 65909"/>
              <a:gd name="adj2" fmla="val 50000"/>
            </a:avLst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6" name="Line 316">
            <a:extLst>
              <a:ext uri="{FF2B5EF4-FFF2-40B4-BE49-F238E27FC236}">
                <a16:creationId xmlns:a16="http://schemas.microsoft.com/office/drawing/2014/main" id="{5BD199BC-C4F1-469E-AD50-3B4F4AE4F179}"/>
              </a:ext>
            </a:extLst>
          </p:cNvPr>
          <p:cNvSpPr>
            <a:spLocks noChangeShapeType="1"/>
          </p:cNvSpPr>
          <p:nvPr/>
        </p:nvSpPr>
        <p:spPr bwMode="auto">
          <a:xfrm rot="5400000" flipH="1">
            <a:off x="4791891" y="5613652"/>
            <a:ext cx="672566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27" name="Rounded Rectangle 5">
            <a:extLst>
              <a:ext uri="{FF2B5EF4-FFF2-40B4-BE49-F238E27FC236}">
                <a16:creationId xmlns:a16="http://schemas.microsoft.com/office/drawing/2014/main" id="{189B177F-F989-4465-B7F1-5DCD02CE7659}"/>
              </a:ext>
            </a:extLst>
          </p:cNvPr>
          <p:cNvSpPr/>
          <p:nvPr/>
        </p:nvSpPr>
        <p:spPr>
          <a:xfrm>
            <a:off x="4547364" y="5946238"/>
            <a:ext cx="1161619" cy="505057"/>
          </a:xfrm>
          <a:prstGeom prst="roundRect">
            <a:avLst/>
          </a:prstGeom>
          <a:solidFill>
            <a:schemeClr val="accent1"/>
          </a:solidFill>
          <a:ln>
            <a:noFill/>
          </a:ln>
          <a:effectLst>
            <a:outerShdw blurRad="38100" dist="25400" dir="2700000" sx="99000" sy="99000" algn="tl" rotWithShape="0">
              <a:prstClr val="black">
                <a:alpha val="7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sz="1100" b="1" dirty="0">
                <a:solidFill>
                  <a:schemeClr val="bg1"/>
                </a:solidFill>
              </a:rPr>
              <a:t>App tile shortcut menu</a:t>
            </a:r>
          </a:p>
        </p:txBody>
      </p:sp>
      <p:sp>
        <p:nvSpPr>
          <p:cNvPr id="32" name="Line 316">
            <a:extLst>
              <a:ext uri="{FF2B5EF4-FFF2-40B4-BE49-F238E27FC236}">
                <a16:creationId xmlns:a16="http://schemas.microsoft.com/office/drawing/2014/main" id="{7C8AED43-C803-4D40-8A53-3DE3B1445F7D}"/>
              </a:ext>
            </a:extLst>
          </p:cNvPr>
          <p:cNvSpPr>
            <a:spLocks noChangeShapeType="1"/>
          </p:cNvSpPr>
          <p:nvPr/>
        </p:nvSpPr>
        <p:spPr bwMode="auto">
          <a:xfrm rot="5400000">
            <a:off x="5527912" y="1576155"/>
            <a:ext cx="0" cy="1403086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33" name="Rounded Rectangle 5">
            <a:extLst>
              <a:ext uri="{FF2B5EF4-FFF2-40B4-BE49-F238E27FC236}">
                <a16:creationId xmlns:a16="http://schemas.microsoft.com/office/drawing/2014/main" id="{FD3E0C1C-3ABC-4374-B9DD-5631992DB584}"/>
              </a:ext>
            </a:extLst>
          </p:cNvPr>
          <p:cNvSpPr/>
          <p:nvPr/>
        </p:nvSpPr>
        <p:spPr>
          <a:xfrm>
            <a:off x="5362269" y="2160718"/>
            <a:ext cx="1402963" cy="228600"/>
          </a:xfrm>
          <a:prstGeom prst="roundRect">
            <a:avLst/>
          </a:prstGeom>
          <a:solidFill>
            <a:schemeClr val="accent1"/>
          </a:solidFill>
          <a:ln>
            <a:noFill/>
          </a:ln>
          <a:effectLst>
            <a:outerShdw blurRad="38100" dist="25400" dir="2700000" sx="99000" sy="99000" algn="tl" rotWithShape="0">
              <a:prstClr val="black">
                <a:alpha val="7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100" b="1" dirty="0">
                <a:solidFill>
                  <a:schemeClr val="bg1"/>
                </a:solidFill>
              </a:rPr>
              <a:t>Scroll bar</a:t>
            </a:r>
          </a:p>
        </p:txBody>
      </p:sp>
    </p:spTree>
    <p:extLst>
      <p:ext uri="{BB962C8B-B14F-4D97-AF65-F5344CB8AC3E}">
        <p14:creationId xmlns:p14="http://schemas.microsoft.com/office/powerpoint/2010/main" val="3840331695"/>
      </p:ext>
    </p:extLst>
  </p:cSld>
  <p:clrMapOvr>
    <a:masterClrMapping/>
  </p:clrMapOvr>
</p:sld>
</file>

<file path=ppt/theme/theme1.xml><?xml version="1.0" encoding="utf-8"?>
<a:theme xmlns:a="http://schemas.openxmlformats.org/drawingml/2006/main" name="LO Choice">
  <a:themeElements>
    <a:clrScheme name="LO">
      <a:dk1>
        <a:sysClr val="windowText" lastClr="000000"/>
      </a:dk1>
      <a:lt1>
        <a:sysClr val="window" lastClr="FFFFFF"/>
      </a:lt1>
      <a:dk2>
        <a:srgbClr val="000000"/>
      </a:dk2>
      <a:lt2>
        <a:srgbClr val="FFFFFF"/>
      </a:lt2>
      <a:accent1>
        <a:srgbClr val="009DDC"/>
      </a:accent1>
      <a:accent2>
        <a:srgbClr val="1D76BB"/>
      </a:accent2>
      <a:accent3>
        <a:srgbClr val="B2D237"/>
      </a:accent3>
      <a:accent4>
        <a:srgbClr val="1D3764"/>
      </a:accent4>
      <a:accent5>
        <a:srgbClr val="972883"/>
      </a:accent5>
      <a:accent6>
        <a:srgbClr val="5F1F5A"/>
      </a:accent6>
      <a:hlink>
        <a:srgbClr val="009DDC"/>
      </a:hlink>
      <a:folHlink>
        <a:srgbClr val="009DDC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28575" cap="flat" cmpd="sng" algn="ctr">
          <a:solidFill>
            <a:srgbClr val="FF0000"/>
          </a:solidFill>
          <a:prstDash val="solid"/>
        </a:ln>
        <a:effectLst/>
      </a:spPr>
      <a:bodyPr rtlCol="0" anchor="ctr"/>
      <a:lstStyle>
        <a:defPPr algn="ctr" defTabSz="914400">
          <a:defRPr sz="1100" b="1" kern="0" dirty="0" err="1" smtClean="0">
            <a:solidFill>
              <a:srgbClr val="FF0000"/>
            </a:solidFill>
            <a:latin typeface="Arial"/>
          </a:defRPr>
        </a:defPPr>
      </a:lstStyle>
    </a:spDef>
    <a:lnDef>
      <a:spPr>
        <a:ln w="19050">
          <a:solidFill>
            <a:schemeClr val="tx1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Presentation1" id="{C5A209F0-3A10-4164-BFE6-F94292788432}" vid="{3EF6DB90-8CCD-4819-A86D-0BFAE915888E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LO_OV_Template_4_2</Template>
  <TotalTime>86</TotalTime>
  <Words>515</Words>
  <Application>Microsoft Office PowerPoint</Application>
  <PresentationFormat>On-screen Show (4:3)</PresentationFormat>
  <Paragraphs>115</Paragraphs>
  <Slides>18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1" baseType="lpstr">
      <vt:lpstr>Arial</vt:lpstr>
      <vt:lpstr>Calibri</vt:lpstr>
      <vt:lpstr>LO Choice</vt:lpstr>
      <vt:lpstr>Getting Started with Microsoft 365</vt:lpstr>
      <vt:lpstr>Sign In to Microsoft 365</vt:lpstr>
      <vt:lpstr>What Is Microsoft 365?</vt:lpstr>
      <vt:lpstr>System Requirements</vt:lpstr>
      <vt:lpstr>PowerPoint Presentation</vt:lpstr>
      <vt:lpstr>Navigate the Microsoft 365 Environment</vt:lpstr>
      <vt:lpstr>Microsoft Office Home Page</vt:lpstr>
      <vt:lpstr>Comparison of Microsoft 365 Web and Desktop Applications</vt:lpstr>
      <vt:lpstr>App Launcher</vt:lpstr>
      <vt:lpstr>Microsoft 365 Apps</vt:lpstr>
      <vt:lpstr>Collaboration and Productivity Apps</vt:lpstr>
      <vt:lpstr>Groups</vt:lpstr>
      <vt:lpstr>SharePoint Online</vt:lpstr>
      <vt:lpstr>A SharePoint Site</vt:lpstr>
      <vt:lpstr>Your Profile</vt:lpstr>
      <vt:lpstr>PowerPoint Presentation</vt:lpstr>
      <vt:lpstr>PowerPoint Presentation</vt:lpstr>
      <vt:lpstr>Reflective Questions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Course Outline</dc:title>
  <dc:creator>Brian Wilson</dc:creator>
  <cp:lastModifiedBy>Michelle Farney</cp:lastModifiedBy>
  <cp:revision>12</cp:revision>
  <dcterms:created xsi:type="dcterms:W3CDTF">2020-06-22T20:38:29Z</dcterms:created>
  <dcterms:modified xsi:type="dcterms:W3CDTF">2020-08-04T20:40:26Z</dcterms:modified>
</cp:coreProperties>
</file>