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slides/slide185.xml" ContentType="application/vnd.openxmlformats-officedocument.presentationml.slide+xml"/>
  <Override PartName="/ppt/slides/slide186.xml" ContentType="application/vnd.openxmlformats-officedocument.presentationml.slide+xml"/>
  <Override PartName="/ppt/slides/slide187.xml" ContentType="application/vnd.openxmlformats-officedocument.presentationml.slide+xml"/>
  <Override PartName="/ppt/slides/slide188.xml" ContentType="application/vnd.openxmlformats-officedocument.presentationml.slide+xml"/>
  <Override PartName="/ppt/slides/slide189.xml" ContentType="application/vnd.openxmlformats-officedocument.presentationml.slide+xml"/>
  <Override PartName="/ppt/slides/slide190.xml" ContentType="application/vnd.openxmlformats-officedocument.presentationml.slide+xml"/>
  <Override PartName="/ppt/slides/slide191.xml" ContentType="application/vnd.openxmlformats-officedocument.presentationml.slide+xml"/>
  <Override PartName="/ppt/slides/slide192.xml" ContentType="application/vnd.openxmlformats-officedocument.presentationml.slide+xml"/>
  <Override PartName="/ppt/slides/slide193.xml" ContentType="application/vnd.openxmlformats-officedocument.presentationml.slide+xml"/>
  <Override PartName="/ppt/slides/slide194.xml" ContentType="application/vnd.openxmlformats-officedocument.presentationml.slide+xml"/>
  <Override PartName="/ppt/slides/slide195.xml" ContentType="application/vnd.openxmlformats-officedocument.presentationml.slide+xml"/>
  <Override PartName="/ppt/slides/slide196.xml" ContentType="application/vnd.openxmlformats-officedocument.presentationml.slide+xml"/>
  <Override PartName="/ppt/slides/slide197.xml" ContentType="application/vnd.openxmlformats-officedocument.presentationml.slide+xml"/>
  <Override PartName="/ppt/slides/slide198.xml" ContentType="application/vnd.openxmlformats-officedocument.presentationml.slide+xml"/>
  <Override PartName="/ppt/slides/slide199.xml" ContentType="application/vnd.openxmlformats-officedocument.presentationml.slide+xml"/>
  <Override PartName="/ppt/slides/slide200.xml" ContentType="application/vnd.openxmlformats-officedocument.presentationml.slide+xml"/>
  <Override PartName="/ppt/slides/slide201.xml" ContentType="application/vnd.openxmlformats-officedocument.presentationml.slide+xml"/>
  <Override PartName="/ppt/slides/slide202.xml" ContentType="application/vnd.openxmlformats-officedocument.presentationml.slide+xml"/>
  <Override PartName="/ppt/slides/slide203.xml" ContentType="application/vnd.openxmlformats-officedocument.presentationml.slide+xml"/>
  <Override PartName="/ppt/slides/slide204.xml" ContentType="application/vnd.openxmlformats-officedocument.presentationml.slide+xml"/>
  <Override PartName="/ppt/slides/slide205.xml" ContentType="application/vnd.openxmlformats-officedocument.presentationml.slide+xml"/>
  <Override PartName="/ppt/slides/slide206.xml" ContentType="application/vnd.openxmlformats-officedocument.presentationml.slide+xml"/>
  <Override PartName="/ppt/slides/slide207.xml" ContentType="application/vnd.openxmlformats-officedocument.presentationml.slide+xml"/>
  <Override PartName="/ppt/slides/slide208.xml" ContentType="application/vnd.openxmlformats-officedocument.presentationml.slide+xml"/>
  <Override PartName="/ppt/slides/slide209.xml" ContentType="application/vnd.openxmlformats-officedocument.presentationml.slide+xml"/>
  <Override PartName="/ppt/slides/slide210.xml" ContentType="application/vnd.openxmlformats-officedocument.presentationml.slide+xml"/>
  <Override PartName="/ppt/slides/slide211.xml" ContentType="application/vnd.openxmlformats-officedocument.presentationml.slide+xml"/>
  <Override PartName="/ppt/slides/slide212.xml" ContentType="application/vnd.openxmlformats-officedocument.presentationml.slide+xml"/>
  <Override PartName="/ppt/slides/slide213.xml" ContentType="application/vnd.openxmlformats-officedocument.presentationml.slide+xml"/>
  <Override PartName="/ppt/slides/slide214.xml" ContentType="application/vnd.openxmlformats-officedocument.presentationml.slide+xml"/>
  <Override PartName="/ppt/slides/slide215.xml" ContentType="application/vnd.openxmlformats-officedocument.presentationml.slide+xml"/>
  <Override PartName="/ppt/slides/slide216.xml" ContentType="application/vnd.openxmlformats-officedocument.presentationml.slide+xml"/>
  <Override PartName="/ppt/slides/slide217.xml" ContentType="application/vnd.openxmlformats-officedocument.presentationml.slide+xml"/>
  <Override PartName="/ppt/slides/slide218.xml" ContentType="application/vnd.openxmlformats-officedocument.presentationml.slide+xml"/>
  <Override PartName="/ppt/slides/slide219.xml" ContentType="application/vnd.openxmlformats-officedocument.presentationml.slide+xml"/>
  <Override PartName="/ppt/slides/slide220.xml" ContentType="application/vnd.openxmlformats-officedocument.presentationml.slide+xml"/>
  <Override PartName="/ppt/slides/slide221.xml" ContentType="application/vnd.openxmlformats-officedocument.presentationml.slide+xml"/>
  <Override PartName="/ppt/slides/slide222.xml" ContentType="application/vnd.openxmlformats-officedocument.presentationml.slide+xml"/>
  <Override PartName="/ppt/slides/slide223.xml" ContentType="application/vnd.openxmlformats-officedocument.presentationml.slide+xml"/>
  <Override PartName="/ppt/slides/slide224.xml" ContentType="application/vnd.openxmlformats-officedocument.presentationml.slide+xml"/>
  <Override PartName="/ppt/slides/slide225.xml" ContentType="application/vnd.openxmlformats-officedocument.presentationml.slide+xml"/>
  <Override PartName="/ppt/slides/slide226.xml" ContentType="application/vnd.openxmlformats-officedocument.presentationml.slide+xml"/>
  <Override PartName="/ppt/slides/slide227.xml" ContentType="application/vnd.openxmlformats-officedocument.presentationml.slide+xml"/>
  <Override PartName="/ppt/slides/slide228.xml" ContentType="application/vnd.openxmlformats-officedocument.presentationml.slide+xml"/>
  <Override PartName="/ppt/slides/slide229.xml" ContentType="application/vnd.openxmlformats-officedocument.presentationml.slide+xml"/>
  <Override PartName="/ppt/slides/slide230.xml" ContentType="application/vnd.openxmlformats-officedocument.presentationml.slide+xml"/>
  <Override PartName="/ppt/slides/slide231.xml" ContentType="application/vnd.openxmlformats-officedocument.presentationml.slide+xml"/>
  <Override PartName="/ppt/slides/slide232.xml" ContentType="application/vnd.openxmlformats-officedocument.presentationml.slide+xml"/>
  <Override PartName="/ppt/slides/slide233.xml" ContentType="application/vnd.openxmlformats-officedocument.presentationml.slide+xml"/>
  <Override PartName="/ppt/slides/slide234.xml" ContentType="application/vnd.openxmlformats-officedocument.presentationml.slide+xml"/>
  <Override PartName="/ppt/slides/slide235.xml" ContentType="application/vnd.openxmlformats-officedocument.presentationml.slide+xml"/>
  <Override PartName="/ppt/slides/slide236.xml" ContentType="application/vnd.openxmlformats-officedocument.presentationml.slide+xml"/>
  <Override PartName="/ppt/slides/slide237.xml" ContentType="application/vnd.openxmlformats-officedocument.presentationml.slide+xml"/>
  <Override PartName="/ppt/slides/slide238.xml" ContentType="application/vnd.openxmlformats-officedocument.presentationml.slide+xml"/>
  <Override PartName="/ppt/slides/slide239.xml" ContentType="application/vnd.openxmlformats-officedocument.presentationml.slide+xml"/>
  <Override PartName="/ppt/slides/slide240.xml" ContentType="application/vnd.openxmlformats-officedocument.presentationml.slide+xml"/>
  <Override PartName="/ppt/slides/slide241.xml" ContentType="application/vnd.openxmlformats-officedocument.presentationml.slide+xml"/>
  <Override PartName="/ppt/slides/slide242.xml" ContentType="application/vnd.openxmlformats-officedocument.presentationml.slide+xml"/>
  <Override PartName="/ppt/slides/slide24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omments/comment1.xml" ContentType="application/vnd.openxmlformats-officedocument.presentationml.comments+xml"/>
  <Override PartName="/ppt/comments/comment2.xml" ContentType="application/vnd.openxmlformats-officedocument.presentationml.comments+xml"/>
  <Override PartName="/ppt/comments/comment3.xml" ContentType="application/vnd.openxmlformats-officedocument.presentationml.comments+xml"/>
  <Override PartName="/ppt/comments/comment4.xml" ContentType="application/vnd.openxmlformats-officedocument.presentationml.comments+xml"/>
  <Override PartName="/ppt/comments/comment5.xml" ContentType="application/vnd.openxmlformats-officedocument.presentationml.comments+xml"/>
  <Override PartName="/ppt/comments/comment6.xml" ContentType="application/vnd.openxmlformats-officedocument.presentationml.comments+xml"/>
  <Override PartName="/ppt/ink/ink1.xml" ContentType="application/inkml+xml"/>
  <Override PartName="/ppt/ink/ink2.xml" ContentType="application/inkml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ink/ink3.xml" ContentType="application/inkml+xml"/>
  <Override PartName="/ppt/comments/comment7.xml" ContentType="application/vnd.openxmlformats-officedocument.presentationml.comments+xml"/>
  <Override PartName="/ppt/comments/comment8.xml" ContentType="application/vnd.openxmlformats-officedocument.presentationml.comments+xml"/>
  <Override PartName="/ppt/comments/comment9.xml" ContentType="application/vnd.openxmlformats-officedocument.presentationml.comments+xml"/>
  <Override PartName="/ppt/comments/comment10.xml" ContentType="application/vnd.openxmlformats-officedocument.presentationml.comments+xml"/>
  <Override PartName="/ppt/comments/comment11.xml" ContentType="application/vnd.openxmlformats-officedocument.presentationml.comments+xml"/>
  <Override PartName="/ppt/comments/comment12.xml" ContentType="application/vnd.openxmlformats-officedocument.presentationml.comments+xml"/>
  <Override PartName="/ppt/comments/comment13.xml" ContentType="application/vnd.openxmlformats-officedocument.presentationml.comments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9" r:id="rId4"/>
    <p:sldMasterId id="2147483752" r:id="rId5"/>
  </p:sldMasterIdLst>
  <p:notesMasterIdLst>
    <p:notesMasterId r:id="rId249"/>
  </p:notesMasterIdLst>
  <p:sldIdLst>
    <p:sldId id="551" r:id="rId6"/>
    <p:sldId id="566" r:id="rId7"/>
    <p:sldId id="294" r:id="rId8"/>
    <p:sldId id="553" r:id="rId9"/>
    <p:sldId id="554" r:id="rId10"/>
    <p:sldId id="555" r:id="rId11"/>
    <p:sldId id="298" r:id="rId12"/>
    <p:sldId id="300" r:id="rId13"/>
    <p:sldId id="556" r:id="rId14"/>
    <p:sldId id="302" r:id="rId15"/>
    <p:sldId id="620" r:id="rId16"/>
    <p:sldId id="347" r:id="rId17"/>
    <p:sldId id="372" r:id="rId18"/>
    <p:sldId id="326" r:id="rId19"/>
    <p:sldId id="549" r:id="rId20"/>
    <p:sldId id="306" r:id="rId21"/>
    <p:sldId id="322" r:id="rId22"/>
    <p:sldId id="319" r:id="rId23"/>
    <p:sldId id="256" r:id="rId24"/>
    <p:sldId id="257" r:id="rId25"/>
    <p:sldId id="259" r:id="rId26"/>
    <p:sldId id="258" r:id="rId27"/>
    <p:sldId id="260" r:id="rId28"/>
    <p:sldId id="261" r:id="rId29"/>
    <p:sldId id="263" r:id="rId30"/>
    <p:sldId id="262" r:id="rId31"/>
    <p:sldId id="305" r:id="rId32"/>
    <p:sldId id="375" r:id="rId33"/>
    <p:sldId id="596" r:id="rId34"/>
    <p:sldId id="327" r:id="rId35"/>
    <p:sldId id="567" r:id="rId36"/>
    <p:sldId id="323" r:id="rId37"/>
    <p:sldId id="550" r:id="rId38"/>
    <p:sldId id="418" r:id="rId39"/>
    <p:sldId id="557" r:id="rId40"/>
    <p:sldId id="558" r:id="rId41"/>
    <p:sldId id="379" r:id="rId42"/>
    <p:sldId id="559" r:id="rId43"/>
    <p:sldId id="380" r:id="rId44"/>
    <p:sldId id="386" r:id="rId45"/>
    <p:sldId id="408" r:id="rId46"/>
    <p:sldId id="389" r:id="rId47"/>
    <p:sldId id="432" r:id="rId48"/>
    <p:sldId id="391" r:id="rId49"/>
    <p:sldId id="394" r:id="rId50"/>
    <p:sldId id="396" r:id="rId51"/>
    <p:sldId id="392" r:id="rId52"/>
    <p:sldId id="378" r:id="rId53"/>
    <p:sldId id="561" r:id="rId54"/>
    <p:sldId id="483" r:id="rId55"/>
    <p:sldId id="546" r:id="rId56"/>
    <p:sldId id="485" r:id="rId57"/>
    <p:sldId id="486" r:id="rId58"/>
    <p:sldId id="547" r:id="rId59"/>
    <p:sldId id="548" r:id="rId60"/>
    <p:sldId id="537" r:id="rId61"/>
    <p:sldId id="309" r:id="rId62"/>
    <p:sldId id="289" r:id="rId63"/>
    <p:sldId id="290" r:id="rId64"/>
    <p:sldId id="541" r:id="rId65"/>
    <p:sldId id="593" r:id="rId66"/>
    <p:sldId id="569" r:id="rId67"/>
    <p:sldId id="570" r:id="rId68"/>
    <p:sldId id="400" r:id="rId69"/>
    <p:sldId id="595" r:id="rId70"/>
    <p:sldId id="325" r:id="rId71"/>
    <p:sldId id="430" r:id="rId72"/>
    <p:sldId id="431" r:id="rId73"/>
    <p:sldId id="395" r:id="rId74"/>
    <p:sldId id="287" r:id="rId75"/>
    <p:sldId id="571" r:id="rId76"/>
    <p:sldId id="397" r:id="rId77"/>
    <p:sldId id="398" r:id="rId78"/>
    <p:sldId id="401" r:id="rId79"/>
    <p:sldId id="293" r:id="rId80"/>
    <p:sldId id="321" r:id="rId81"/>
    <p:sldId id="385" r:id="rId82"/>
    <p:sldId id="402" r:id="rId83"/>
    <p:sldId id="403" r:id="rId84"/>
    <p:sldId id="404" r:id="rId85"/>
    <p:sldId id="405" r:id="rId86"/>
    <p:sldId id="310" r:id="rId87"/>
    <p:sldId id="406" r:id="rId88"/>
    <p:sldId id="407" r:id="rId89"/>
    <p:sldId id="572" r:id="rId90"/>
    <p:sldId id="409" r:id="rId91"/>
    <p:sldId id="573" r:id="rId92"/>
    <p:sldId id="411" r:id="rId93"/>
    <p:sldId id="412" r:id="rId94"/>
    <p:sldId id="413" r:id="rId95"/>
    <p:sldId id="414" r:id="rId96"/>
    <p:sldId id="415" r:id="rId97"/>
    <p:sldId id="417" r:id="rId98"/>
    <p:sldId id="574" r:id="rId99"/>
    <p:sldId id="421" r:id="rId100"/>
    <p:sldId id="422" r:id="rId101"/>
    <p:sldId id="423" r:id="rId102"/>
    <p:sldId id="424" r:id="rId103"/>
    <p:sldId id="612" r:id="rId104"/>
    <p:sldId id="563" r:id="rId105"/>
    <p:sldId id="329" r:id="rId106"/>
    <p:sldId id="584" r:id="rId107"/>
    <p:sldId id="585" r:id="rId108"/>
    <p:sldId id="586" r:id="rId109"/>
    <p:sldId id="587" r:id="rId110"/>
    <p:sldId id="588" r:id="rId111"/>
    <p:sldId id="589" r:id="rId112"/>
    <p:sldId id="611" r:id="rId113"/>
    <p:sldId id="535" r:id="rId114"/>
    <p:sldId id="575" r:id="rId115"/>
    <p:sldId id="576" r:id="rId116"/>
    <p:sldId id="320" r:id="rId117"/>
    <p:sldId id="577" r:id="rId118"/>
    <p:sldId id="578" r:id="rId119"/>
    <p:sldId id="335" r:id="rId120"/>
    <p:sldId id="340" r:id="rId121"/>
    <p:sldId id="341" r:id="rId122"/>
    <p:sldId id="579" r:id="rId123"/>
    <p:sldId id="580" r:id="rId124"/>
    <p:sldId id="581" r:id="rId125"/>
    <p:sldId id="336" r:id="rId126"/>
    <p:sldId id="337" r:id="rId127"/>
    <p:sldId id="370" r:id="rId128"/>
    <p:sldId id="371" r:id="rId129"/>
    <p:sldId id="373" r:id="rId130"/>
    <p:sldId id="324" r:id="rId131"/>
    <p:sldId id="582" r:id="rId132"/>
    <p:sldId id="338" r:id="rId133"/>
    <p:sldId id="583" r:id="rId134"/>
    <p:sldId id="374" r:id="rId135"/>
    <p:sldId id="609" r:id="rId136"/>
    <p:sldId id="316" r:id="rId137"/>
    <p:sldId id="317" r:id="rId138"/>
    <p:sldId id="344" r:id="rId139"/>
    <p:sldId id="359" r:id="rId140"/>
    <p:sldId id="312" r:id="rId141"/>
    <p:sldId id="377" r:id="rId142"/>
    <p:sldId id="364" r:id="rId143"/>
    <p:sldId id="376" r:id="rId144"/>
    <p:sldId id="369" r:id="rId145"/>
    <p:sldId id="368" r:id="rId146"/>
    <p:sldId id="367" r:id="rId147"/>
    <p:sldId id="366" r:id="rId148"/>
    <p:sldId id="365" r:id="rId149"/>
    <p:sldId id="349" r:id="rId150"/>
    <p:sldId id="350" r:id="rId151"/>
    <p:sldId id="351" r:id="rId152"/>
    <p:sldId id="610" r:id="rId153"/>
    <p:sldId id="621" r:id="rId154"/>
    <p:sldId id="613" r:id="rId155"/>
    <p:sldId id="383" r:id="rId156"/>
    <p:sldId id="283" r:id="rId157"/>
    <p:sldId id="614" r:id="rId158"/>
    <p:sldId id="615" r:id="rId159"/>
    <p:sldId id="291" r:id="rId160"/>
    <p:sldId id="292" r:id="rId161"/>
    <p:sldId id="616" r:id="rId162"/>
    <p:sldId id="617" r:id="rId163"/>
    <p:sldId id="295" r:id="rId164"/>
    <p:sldId id="296" r:id="rId165"/>
    <p:sldId id="387" r:id="rId166"/>
    <p:sldId id="618" r:id="rId167"/>
    <p:sldId id="390" r:id="rId168"/>
    <p:sldId id="619" r:id="rId169"/>
    <p:sldId id="416" r:id="rId170"/>
    <p:sldId id="562" r:id="rId171"/>
    <p:sldId id="545" r:id="rId172"/>
    <p:sldId id="531" r:id="rId173"/>
    <p:sldId id="530" r:id="rId174"/>
    <p:sldId id="449" r:id="rId175"/>
    <p:sldId id="450" r:id="rId176"/>
    <p:sldId id="451" r:id="rId177"/>
    <p:sldId id="452" r:id="rId178"/>
    <p:sldId id="506" r:id="rId179"/>
    <p:sldId id="507" r:id="rId180"/>
    <p:sldId id="508" r:id="rId181"/>
    <p:sldId id="525" r:id="rId182"/>
    <p:sldId id="526" r:id="rId183"/>
    <p:sldId id="528" r:id="rId184"/>
    <p:sldId id="437" r:id="rId185"/>
    <p:sldId id="597" r:id="rId186"/>
    <p:sldId id="440" r:id="rId187"/>
    <p:sldId id="455" r:id="rId188"/>
    <p:sldId id="529" r:id="rId189"/>
    <p:sldId id="456" r:id="rId190"/>
    <p:sldId id="465" r:id="rId191"/>
    <p:sldId id="466" r:id="rId192"/>
    <p:sldId id="590" r:id="rId193"/>
    <p:sldId id="592" r:id="rId194"/>
    <p:sldId id="591" r:id="rId195"/>
    <p:sldId id="642" r:id="rId196"/>
    <p:sldId id="568" r:id="rId197"/>
    <p:sldId id="594" r:id="rId198"/>
    <p:sldId id="564" r:id="rId199"/>
    <p:sldId id="622" r:id="rId200"/>
    <p:sldId id="624" r:id="rId201"/>
    <p:sldId id="625" r:id="rId202"/>
    <p:sldId id="623" r:id="rId203"/>
    <p:sldId id="628" r:id="rId204"/>
    <p:sldId id="629" r:id="rId205"/>
    <p:sldId id="643" r:id="rId206"/>
    <p:sldId id="627" r:id="rId207"/>
    <p:sldId id="626" r:id="rId208"/>
    <p:sldId id="630" r:id="rId209"/>
    <p:sldId id="631" r:id="rId210"/>
    <p:sldId id="560" r:id="rId211"/>
    <p:sldId id="640" r:id="rId212"/>
    <p:sldId id="598" r:id="rId213"/>
    <p:sldId id="599" r:id="rId214"/>
    <p:sldId id="602" r:id="rId215"/>
    <p:sldId id="419" r:id="rId216"/>
    <p:sldId id="600" r:id="rId217"/>
    <p:sldId id="603" r:id="rId218"/>
    <p:sldId id="606" r:id="rId219"/>
    <p:sldId id="632" r:id="rId220"/>
    <p:sldId id="605" r:id="rId221"/>
    <p:sldId id="633" r:id="rId222"/>
    <p:sldId id="634" r:id="rId223"/>
    <p:sldId id="635" r:id="rId224"/>
    <p:sldId id="636" r:id="rId225"/>
    <p:sldId id="637" r:id="rId226"/>
    <p:sldId id="638" r:id="rId227"/>
    <p:sldId id="639" r:id="rId228"/>
    <p:sldId id="644" r:id="rId229"/>
    <p:sldId id="645" r:id="rId230"/>
    <p:sldId id="646" r:id="rId231"/>
    <p:sldId id="648" r:id="rId232"/>
    <p:sldId id="662" r:id="rId233"/>
    <p:sldId id="659" r:id="rId234"/>
    <p:sldId id="653" r:id="rId235"/>
    <p:sldId id="654" r:id="rId236"/>
    <p:sldId id="655" r:id="rId237"/>
    <p:sldId id="533" r:id="rId238"/>
    <p:sldId id="536" r:id="rId239"/>
    <p:sldId id="651" r:id="rId240"/>
    <p:sldId id="652" r:id="rId241"/>
    <p:sldId id="538" r:id="rId242"/>
    <p:sldId id="649" r:id="rId243"/>
    <p:sldId id="658" r:id="rId244"/>
    <p:sldId id="656" r:id="rId245"/>
    <p:sldId id="657" r:id="rId246"/>
    <p:sldId id="660" r:id="rId247"/>
    <p:sldId id="661" r:id="rId24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tro to Baic Data Literacy" id="{D6E50966-4466-4A42-9A4A-12B681CEA80D}">
          <p14:sldIdLst>
            <p14:sldId id="551"/>
            <p14:sldId id="566"/>
            <p14:sldId id="294"/>
            <p14:sldId id="553"/>
            <p14:sldId id="554"/>
            <p14:sldId id="555"/>
            <p14:sldId id="298"/>
            <p14:sldId id="300"/>
            <p14:sldId id="556"/>
            <p14:sldId id="302"/>
            <p14:sldId id="620"/>
            <p14:sldId id="347"/>
            <p14:sldId id="372"/>
          </p14:sldIdLst>
        </p14:section>
        <p14:section name="Statistics Principles" id="{7DA50936-FCA3-4C75-BD40-02B8F8ACF135}">
          <p14:sldIdLst>
            <p14:sldId id="326"/>
            <p14:sldId id="549"/>
            <p14:sldId id="306"/>
            <p14:sldId id="322"/>
            <p14:sldId id="319"/>
          </p14:sldIdLst>
        </p14:section>
        <p14:section name="Visualizing Data" id="{29E268E1-328B-4722-B2E9-2315BA5936AF}">
          <p14:sldIdLst>
            <p14:sldId id="256"/>
            <p14:sldId id="257"/>
            <p14:sldId id="259"/>
            <p14:sldId id="258"/>
            <p14:sldId id="260"/>
            <p14:sldId id="261"/>
            <p14:sldId id="263"/>
            <p14:sldId id="262"/>
            <p14:sldId id="305"/>
            <p14:sldId id="375"/>
            <p14:sldId id="596"/>
            <p14:sldId id="327"/>
            <p14:sldId id="567"/>
          </p14:sldIdLst>
        </p14:section>
        <p14:section name="Descriptive Statistics" id="{B8B7DEA2-B16B-4EEC-BDDC-FA37526E5085}">
          <p14:sldIdLst>
            <p14:sldId id="323"/>
            <p14:sldId id="550"/>
            <p14:sldId id="418"/>
            <p14:sldId id="557"/>
            <p14:sldId id="558"/>
            <p14:sldId id="379"/>
            <p14:sldId id="559"/>
            <p14:sldId id="380"/>
            <p14:sldId id="386"/>
            <p14:sldId id="408"/>
            <p14:sldId id="389"/>
            <p14:sldId id="432"/>
            <p14:sldId id="391"/>
            <p14:sldId id="394"/>
            <p14:sldId id="396"/>
            <p14:sldId id="392"/>
            <p14:sldId id="378"/>
            <p14:sldId id="561"/>
            <p14:sldId id="483"/>
            <p14:sldId id="546"/>
            <p14:sldId id="485"/>
            <p14:sldId id="486"/>
            <p14:sldId id="547"/>
            <p14:sldId id="548"/>
          </p14:sldIdLst>
        </p14:section>
        <p14:section name="Examining Relationships - Correlation" id="{8264CD5B-D314-41A9-9396-0440C5B3334F}">
          <p14:sldIdLst>
            <p14:sldId id="537"/>
            <p14:sldId id="309"/>
            <p14:sldId id="289"/>
            <p14:sldId id="290"/>
            <p14:sldId id="541"/>
            <p14:sldId id="593"/>
            <p14:sldId id="569"/>
            <p14:sldId id="570"/>
          </p14:sldIdLst>
        </p14:section>
        <p14:section name="Examining Relationships - Linear Regression" id="{EE179F35-0640-420B-93B6-C16CB0170B6F}">
          <p14:sldIdLst>
            <p14:sldId id="400"/>
            <p14:sldId id="595"/>
            <p14:sldId id="325"/>
            <p14:sldId id="430"/>
            <p14:sldId id="431"/>
            <p14:sldId id="395"/>
            <p14:sldId id="287"/>
            <p14:sldId id="571"/>
            <p14:sldId id="397"/>
            <p14:sldId id="398"/>
            <p14:sldId id="401"/>
            <p14:sldId id="293"/>
            <p14:sldId id="321"/>
            <p14:sldId id="385"/>
            <p14:sldId id="402"/>
            <p14:sldId id="403"/>
            <p14:sldId id="404"/>
            <p14:sldId id="405"/>
            <p14:sldId id="310"/>
            <p14:sldId id="406"/>
            <p14:sldId id="407"/>
            <p14:sldId id="572"/>
            <p14:sldId id="409"/>
            <p14:sldId id="573"/>
            <p14:sldId id="411"/>
            <p14:sldId id="412"/>
            <p14:sldId id="413"/>
            <p14:sldId id="414"/>
            <p14:sldId id="415"/>
            <p14:sldId id="417"/>
            <p14:sldId id="574"/>
            <p14:sldId id="421"/>
            <p14:sldId id="422"/>
            <p14:sldId id="423"/>
            <p14:sldId id="424"/>
            <p14:sldId id="612"/>
          </p14:sldIdLst>
        </p14:section>
        <p14:section name="Intro to Inference" id="{B36BFA4C-5F5E-41FA-864E-4FBE1ADA316C}">
          <p14:sldIdLst>
            <p14:sldId id="563"/>
            <p14:sldId id="329"/>
            <p14:sldId id="584"/>
            <p14:sldId id="585"/>
            <p14:sldId id="586"/>
            <p14:sldId id="587"/>
            <p14:sldId id="588"/>
            <p14:sldId id="589"/>
            <p14:sldId id="611"/>
            <p14:sldId id="535"/>
            <p14:sldId id="575"/>
            <p14:sldId id="576"/>
            <p14:sldId id="320"/>
            <p14:sldId id="577"/>
            <p14:sldId id="578"/>
            <p14:sldId id="335"/>
            <p14:sldId id="340"/>
            <p14:sldId id="341"/>
            <p14:sldId id="579"/>
            <p14:sldId id="580"/>
            <p14:sldId id="581"/>
            <p14:sldId id="336"/>
            <p14:sldId id="337"/>
            <p14:sldId id="370"/>
            <p14:sldId id="371"/>
            <p14:sldId id="373"/>
            <p14:sldId id="324"/>
            <p14:sldId id="582"/>
            <p14:sldId id="338"/>
            <p14:sldId id="583"/>
            <p14:sldId id="374"/>
            <p14:sldId id="609"/>
            <p14:sldId id="316"/>
            <p14:sldId id="317"/>
            <p14:sldId id="344"/>
            <p14:sldId id="359"/>
            <p14:sldId id="312"/>
            <p14:sldId id="377"/>
            <p14:sldId id="364"/>
            <p14:sldId id="376"/>
            <p14:sldId id="369"/>
            <p14:sldId id="368"/>
            <p14:sldId id="367"/>
            <p14:sldId id="366"/>
            <p14:sldId id="365"/>
            <p14:sldId id="349"/>
            <p14:sldId id="350"/>
            <p14:sldId id="351"/>
            <p14:sldId id="610"/>
            <p14:sldId id="621"/>
          </p14:sldIdLst>
        </p14:section>
        <p14:section name="Best Practices of Visualizations" id="{7178B35B-D0C3-4907-A9FC-60DB46C386FF}">
          <p14:sldIdLst>
            <p14:sldId id="613"/>
            <p14:sldId id="383"/>
            <p14:sldId id="283"/>
            <p14:sldId id="614"/>
            <p14:sldId id="615"/>
            <p14:sldId id="291"/>
            <p14:sldId id="292"/>
            <p14:sldId id="616"/>
            <p14:sldId id="617"/>
            <p14:sldId id="295"/>
            <p14:sldId id="296"/>
            <p14:sldId id="387"/>
            <p14:sldId id="618"/>
            <p14:sldId id="390"/>
            <p14:sldId id="619"/>
            <p14:sldId id="416"/>
          </p14:sldIdLst>
        </p14:section>
        <p14:section name="Day 2" id="{AAA2C4CC-D16F-45EF-8807-44C1A33ABDF4}">
          <p14:sldIdLst>
            <p14:sldId id="562"/>
            <p14:sldId id="545"/>
            <p14:sldId id="531"/>
            <p14:sldId id="530"/>
            <p14:sldId id="449"/>
            <p14:sldId id="450"/>
            <p14:sldId id="451"/>
            <p14:sldId id="452"/>
            <p14:sldId id="506"/>
            <p14:sldId id="507"/>
            <p14:sldId id="508"/>
            <p14:sldId id="525"/>
            <p14:sldId id="526"/>
            <p14:sldId id="528"/>
            <p14:sldId id="437"/>
            <p14:sldId id="597"/>
            <p14:sldId id="440"/>
            <p14:sldId id="455"/>
            <p14:sldId id="529"/>
            <p14:sldId id="456"/>
            <p14:sldId id="465"/>
            <p14:sldId id="466"/>
            <p14:sldId id="590"/>
            <p14:sldId id="592"/>
            <p14:sldId id="591"/>
            <p14:sldId id="642"/>
            <p14:sldId id="568"/>
            <p14:sldId id="594"/>
          </p14:sldIdLst>
        </p14:section>
        <p14:section name="Confidence Intervals" id="{D0842900-428D-45E7-8175-F7E0144A065D}">
          <p14:sldIdLst>
            <p14:sldId id="564"/>
            <p14:sldId id="622"/>
            <p14:sldId id="624"/>
            <p14:sldId id="625"/>
            <p14:sldId id="623"/>
            <p14:sldId id="628"/>
            <p14:sldId id="629"/>
            <p14:sldId id="643"/>
            <p14:sldId id="627"/>
            <p14:sldId id="626"/>
            <p14:sldId id="630"/>
            <p14:sldId id="631"/>
            <p14:sldId id="560"/>
          </p14:sldIdLst>
        </p14:section>
        <p14:section name="Probability" id="{C6DD4E21-456A-481D-A4C8-23330043A3CA}">
          <p14:sldIdLst>
            <p14:sldId id="640"/>
            <p14:sldId id="598"/>
            <p14:sldId id="599"/>
            <p14:sldId id="602"/>
            <p14:sldId id="419"/>
            <p14:sldId id="600"/>
            <p14:sldId id="603"/>
            <p14:sldId id="606"/>
            <p14:sldId id="632"/>
            <p14:sldId id="605"/>
            <p14:sldId id="633"/>
            <p14:sldId id="634"/>
            <p14:sldId id="635"/>
            <p14:sldId id="636"/>
            <p14:sldId id="637"/>
            <p14:sldId id="638"/>
            <p14:sldId id="639"/>
          </p14:sldIdLst>
        </p14:section>
        <p14:section name="Day 3" id="{55DB75CD-A5C0-4D52-9139-8425E2D4BA31}">
          <p14:sldIdLst>
            <p14:sldId id="644"/>
            <p14:sldId id="645"/>
            <p14:sldId id="646"/>
            <p14:sldId id="648"/>
            <p14:sldId id="662"/>
          </p14:sldIdLst>
        </p14:section>
        <p14:section name="Anova" id="{642928A4-6EAE-48AB-B3F8-5667A759FDD9}">
          <p14:sldIdLst>
            <p14:sldId id="659"/>
            <p14:sldId id="653"/>
            <p14:sldId id="654"/>
            <p14:sldId id="655"/>
          </p14:sldIdLst>
        </p14:section>
        <p14:section name="Chi-Square Tests" id="{54BCF1FD-8F35-41D9-B6F0-F47C30FD59D6}">
          <p14:sldIdLst>
            <p14:sldId id="533"/>
            <p14:sldId id="536"/>
            <p14:sldId id="651"/>
            <p14:sldId id="652"/>
            <p14:sldId id="538"/>
            <p14:sldId id="649"/>
            <p14:sldId id="658"/>
          </p14:sldIdLst>
        </p14:section>
        <p14:section name="Logistic Regression" id="{C87B698D-D49E-45D4-8365-9DD187DA84E1}">
          <p14:sldIdLst>
            <p14:sldId id="656"/>
            <p14:sldId id="657"/>
            <p14:sldId id="660"/>
            <p14:sldId id="661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na Foard" initials="AF" lastIdx="1" clrIdx="0">
    <p:extLst>
      <p:ext uri="{19B8F6BF-5375-455C-9EA6-DF929625EA0E}">
        <p15:presenceInfo xmlns:p15="http://schemas.microsoft.com/office/powerpoint/2012/main" userId="fa719a9bc20a2fb7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653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5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7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2.xml"/><Relationship Id="rId21" Type="http://schemas.openxmlformats.org/officeDocument/2006/relationships/slide" Target="slides/slide16.xml"/><Relationship Id="rId42" Type="http://schemas.openxmlformats.org/officeDocument/2006/relationships/slide" Target="slides/slide37.xml"/><Relationship Id="rId63" Type="http://schemas.openxmlformats.org/officeDocument/2006/relationships/slide" Target="slides/slide58.xml"/><Relationship Id="rId84" Type="http://schemas.openxmlformats.org/officeDocument/2006/relationships/slide" Target="slides/slide79.xml"/><Relationship Id="rId138" Type="http://schemas.openxmlformats.org/officeDocument/2006/relationships/slide" Target="slides/slide133.xml"/><Relationship Id="rId159" Type="http://schemas.openxmlformats.org/officeDocument/2006/relationships/slide" Target="slides/slide154.xml"/><Relationship Id="rId170" Type="http://schemas.openxmlformats.org/officeDocument/2006/relationships/slide" Target="slides/slide165.xml"/><Relationship Id="rId191" Type="http://schemas.openxmlformats.org/officeDocument/2006/relationships/slide" Target="slides/slide186.xml"/><Relationship Id="rId205" Type="http://schemas.openxmlformats.org/officeDocument/2006/relationships/slide" Target="slides/slide200.xml"/><Relationship Id="rId226" Type="http://schemas.openxmlformats.org/officeDocument/2006/relationships/slide" Target="slides/slide221.xml"/><Relationship Id="rId247" Type="http://schemas.openxmlformats.org/officeDocument/2006/relationships/slide" Target="slides/slide242.xml"/><Relationship Id="rId107" Type="http://schemas.openxmlformats.org/officeDocument/2006/relationships/slide" Target="slides/slide102.xml"/><Relationship Id="rId11" Type="http://schemas.openxmlformats.org/officeDocument/2006/relationships/slide" Target="slides/slide6.xml"/><Relationship Id="rId32" Type="http://schemas.openxmlformats.org/officeDocument/2006/relationships/slide" Target="slides/slide27.xml"/><Relationship Id="rId53" Type="http://schemas.openxmlformats.org/officeDocument/2006/relationships/slide" Target="slides/slide48.xml"/><Relationship Id="rId74" Type="http://schemas.openxmlformats.org/officeDocument/2006/relationships/slide" Target="slides/slide69.xml"/><Relationship Id="rId128" Type="http://schemas.openxmlformats.org/officeDocument/2006/relationships/slide" Target="slides/slide123.xml"/><Relationship Id="rId149" Type="http://schemas.openxmlformats.org/officeDocument/2006/relationships/slide" Target="slides/slide144.xml"/><Relationship Id="rId5" Type="http://schemas.openxmlformats.org/officeDocument/2006/relationships/slideMaster" Target="slideMasters/slideMaster2.xml"/><Relationship Id="rId95" Type="http://schemas.openxmlformats.org/officeDocument/2006/relationships/slide" Target="slides/slide90.xml"/><Relationship Id="rId160" Type="http://schemas.openxmlformats.org/officeDocument/2006/relationships/slide" Target="slides/slide155.xml"/><Relationship Id="rId181" Type="http://schemas.openxmlformats.org/officeDocument/2006/relationships/slide" Target="slides/slide176.xml"/><Relationship Id="rId216" Type="http://schemas.openxmlformats.org/officeDocument/2006/relationships/slide" Target="slides/slide211.xml"/><Relationship Id="rId237" Type="http://schemas.openxmlformats.org/officeDocument/2006/relationships/slide" Target="slides/slide232.xml"/><Relationship Id="rId22" Type="http://schemas.openxmlformats.org/officeDocument/2006/relationships/slide" Target="slides/slide17.xml"/><Relationship Id="rId43" Type="http://schemas.openxmlformats.org/officeDocument/2006/relationships/slide" Target="slides/slide38.xml"/><Relationship Id="rId64" Type="http://schemas.openxmlformats.org/officeDocument/2006/relationships/slide" Target="slides/slide59.xml"/><Relationship Id="rId118" Type="http://schemas.openxmlformats.org/officeDocument/2006/relationships/slide" Target="slides/slide113.xml"/><Relationship Id="rId139" Type="http://schemas.openxmlformats.org/officeDocument/2006/relationships/slide" Target="slides/slide134.xml"/><Relationship Id="rId85" Type="http://schemas.openxmlformats.org/officeDocument/2006/relationships/slide" Target="slides/slide80.xml"/><Relationship Id="rId150" Type="http://schemas.openxmlformats.org/officeDocument/2006/relationships/slide" Target="slides/slide145.xml"/><Relationship Id="rId171" Type="http://schemas.openxmlformats.org/officeDocument/2006/relationships/slide" Target="slides/slide166.xml"/><Relationship Id="rId192" Type="http://schemas.openxmlformats.org/officeDocument/2006/relationships/slide" Target="slides/slide187.xml"/><Relationship Id="rId206" Type="http://schemas.openxmlformats.org/officeDocument/2006/relationships/slide" Target="slides/slide201.xml"/><Relationship Id="rId227" Type="http://schemas.openxmlformats.org/officeDocument/2006/relationships/slide" Target="slides/slide222.xml"/><Relationship Id="rId248" Type="http://schemas.openxmlformats.org/officeDocument/2006/relationships/slide" Target="slides/slide243.xml"/><Relationship Id="rId12" Type="http://schemas.openxmlformats.org/officeDocument/2006/relationships/slide" Target="slides/slide7.xml"/><Relationship Id="rId33" Type="http://schemas.openxmlformats.org/officeDocument/2006/relationships/slide" Target="slides/slide28.xml"/><Relationship Id="rId108" Type="http://schemas.openxmlformats.org/officeDocument/2006/relationships/slide" Target="slides/slide103.xml"/><Relationship Id="rId129" Type="http://schemas.openxmlformats.org/officeDocument/2006/relationships/slide" Target="slides/slide124.xml"/><Relationship Id="rId54" Type="http://schemas.openxmlformats.org/officeDocument/2006/relationships/slide" Target="slides/slide49.xml"/><Relationship Id="rId75" Type="http://schemas.openxmlformats.org/officeDocument/2006/relationships/slide" Target="slides/slide70.xml"/><Relationship Id="rId96" Type="http://schemas.openxmlformats.org/officeDocument/2006/relationships/slide" Target="slides/slide91.xml"/><Relationship Id="rId140" Type="http://schemas.openxmlformats.org/officeDocument/2006/relationships/slide" Target="slides/slide135.xml"/><Relationship Id="rId161" Type="http://schemas.openxmlformats.org/officeDocument/2006/relationships/slide" Target="slides/slide156.xml"/><Relationship Id="rId182" Type="http://schemas.openxmlformats.org/officeDocument/2006/relationships/slide" Target="slides/slide177.xml"/><Relationship Id="rId217" Type="http://schemas.openxmlformats.org/officeDocument/2006/relationships/slide" Target="slides/slide212.xml"/><Relationship Id="rId6" Type="http://schemas.openxmlformats.org/officeDocument/2006/relationships/slide" Target="slides/slide1.xml"/><Relationship Id="rId238" Type="http://schemas.openxmlformats.org/officeDocument/2006/relationships/slide" Target="slides/slide233.xml"/><Relationship Id="rId23" Type="http://schemas.openxmlformats.org/officeDocument/2006/relationships/slide" Target="slides/slide18.xml"/><Relationship Id="rId119" Type="http://schemas.openxmlformats.org/officeDocument/2006/relationships/slide" Target="slides/slide114.xml"/><Relationship Id="rId44" Type="http://schemas.openxmlformats.org/officeDocument/2006/relationships/slide" Target="slides/slide39.xml"/><Relationship Id="rId65" Type="http://schemas.openxmlformats.org/officeDocument/2006/relationships/slide" Target="slides/slide60.xml"/><Relationship Id="rId86" Type="http://schemas.openxmlformats.org/officeDocument/2006/relationships/slide" Target="slides/slide81.xml"/><Relationship Id="rId130" Type="http://schemas.openxmlformats.org/officeDocument/2006/relationships/slide" Target="slides/slide125.xml"/><Relationship Id="rId151" Type="http://schemas.openxmlformats.org/officeDocument/2006/relationships/slide" Target="slides/slide146.xml"/><Relationship Id="rId172" Type="http://schemas.openxmlformats.org/officeDocument/2006/relationships/slide" Target="slides/slide167.xml"/><Relationship Id="rId193" Type="http://schemas.openxmlformats.org/officeDocument/2006/relationships/slide" Target="slides/slide188.xml"/><Relationship Id="rId207" Type="http://schemas.openxmlformats.org/officeDocument/2006/relationships/slide" Target="slides/slide202.xml"/><Relationship Id="rId228" Type="http://schemas.openxmlformats.org/officeDocument/2006/relationships/slide" Target="slides/slide223.xml"/><Relationship Id="rId249" Type="http://schemas.openxmlformats.org/officeDocument/2006/relationships/notesMaster" Target="notesMasters/notesMaster1.xml"/><Relationship Id="rId13" Type="http://schemas.openxmlformats.org/officeDocument/2006/relationships/slide" Target="slides/slide8.xml"/><Relationship Id="rId109" Type="http://schemas.openxmlformats.org/officeDocument/2006/relationships/slide" Target="slides/slide104.xml"/><Relationship Id="rId34" Type="http://schemas.openxmlformats.org/officeDocument/2006/relationships/slide" Target="slides/slide29.xml"/><Relationship Id="rId55" Type="http://schemas.openxmlformats.org/officeDocument/2006/relationships/slide" Target="slides/slide50.xml"/><Relationship Id="rId76" Type="http://schemas.openxmlformats.org/officeDocument/2006/relationships/slide" Target="slides/slide71.xml"/><Relationship Id="rId97" Type="http://schemas.openxmlformats.org/officeDocument/2006/relationships/slide" Target="slides/slide92.xml"/><Relationship Id="rId120" Type="http://schemas.openxmlformats.org/officeDocument/2006/relationships/slide" Target="slides/slide115.xml"/><Relationship Id="rId141" Type="http://schemas.openxmlformats.org/officeDocument/2006/relationships/slide" Target="slides/slide136.xml"/><Relationship Id="rId7" Type="http://schemas.openxmlformats.org/officeDocument/2006/relationships/slide" Target="slides/slide2.xml"/><Relationship Id="rId162" Type="http://schemas.openxmlformats.org/officeDocument/2006/relationships/slide" Target="slides/slide157.xml"/><Relationship Id="rId183" Type="http://schemas.openxmlformats.org/officeDocument/2006/relationships/slide" Target="slides/slide178.xml"/><Relationship Id="rId218" Type="http://schemas.openxmlformats.org/officeDocument/2006/relationships/slide" Target="slides/slide213.xml"/><Relationship Id="rId239" Type="http://schemas.openxmlformats.org/officeDocument/2006/relationships/slide" Target="slides/slide234.xml"/><Relationship Id="rId250" Type="http://schemas.openxmlformats.org/officeDocument/2006/relationships/commentAuthors" Target="commentAuthors.xml"/><Relationship Id="rId24" Type="http://schemas.openxmlformats.org/officeDocument/2006/relationships/slide" Target="slides/slide19.xml"/><Relationship Id="rId45" Type="http://schemas.openxmlformats.org/officeDocument/2006/relationships/slide" Target="slides/slide40.xml"/><Relationship Id="rId66" Type="http://schemas.openxmlformats.org/officeDocument/2006/relationships/slide" Target="slides/slide61.xml"/><Relationship Id="rId87" Type="http://schemas.openxmlformats.org/officeDocument/2006/relationships/slide" Target="slides/slide82.xml"/><Relationship Id="rId110" Type="http://schemas.openxmlformats.org/officeDocument/2006/relationships/slide" Target="slides/slide105.xml"/><Relationship Id="rId131" Type="http://schemas.openxmlformats.org/officeDocument/2006/relationships/slide" Target="slides/slide126.xml"/><Relationship Id="rId152" Type="http://schemas.openxmlformats.org/officeDocument/2006/relationships/slide" Target="slides/slide147.xml"/><Relationship Id="rId173" Type="http://schemas.openxmlformats.org/officeDocument/2006/relationships/slide" Target="slides/slide168.xml"/><Relationship Id="rId194" Type="http://schemas.openxmlformats.org/officeDocument/2006/relationships/slide" Target="slides/slide189.xml"/><Relationship Id="rId208" Type="http://schemas.openxmlformats.org/officeDocument/2006/relationships/slide" Target="slides/slide203.xml"/><Relationship Id="rId229" Type="http://schemas.openxmlformats.org/officeDocument/2006/relationships/slide" Target="slides/slide224.xml"/><Relationship Id="rId240" Type="http://schemas.openxmlformats.org/officeDocument/2006/relationships/slide" Target="slides/slide235.xml"/><Relationship Id="rId14" Type="http://schemas.openxmlformats.org/officeDocument/2006/relationships/slide" Target="slides/slide9.xml"/><Relationship Id="rId35" Type="http://schemas.openxmlformats.org/officeDocument/2006/relationships/slide" Target="slides/slide30.xml"/><Relationship Id="rId56" Type="http://schemas.openxmlformats.org/officeDocument/2006/relationships/slide" Target="slides/slide51.xml"/><Relationship Id="rId77" Type="http://schemas.openxmlformats.org/officeDocument/2006/relationships/slide" Target="slides/slide72.xml"/><Relationship Id="rId100" Type="http://schemas.openxmlformats.org/officeDocument/2006/relationships/slide" Target="slides/slide95.xml"/><Relationship Id="rId8" Type="http://schemas.openxmlformats.org/officeDocument/2006/relationships/slide" Target="slides/slide3.xml"/><Relationship Id="rId98" Type="http://schemas.openxmlformats.org/officeDocument/2006/relationships/slide" Target="slides/slide93.xml"/><Relationship Id="rId121" Type="http://schemas.openxmlformats.org/officeDocument/2006/relationships/slide" Target="slides/slide116.xml"/><Relationship Id="rId142" Type="http://schemas.openxmlformats.org/officeDocument/2006/relationships/slide" Target="slides/slide137.xml"/><Relationship Id="rId163" Type="http://schemas.openxmlformats.org/officeDocument/2006/relationships/slide" Target="slides/slide158.xml"/><Relationship Id="rId184" Type="http://schemas.openxmlformats.org/officeDocument/2006/relationships/slide" Target="slides/slide179.xml"/><Relationship Id="rId219" Type="http://schemas.openxmlformats.org/officeDocument/2006/relationships/slide" Target="slides/slide214.xml"/><Relationship Id="rId230" Type="http://schemas.openxmlformats.org/officeDocument/2006/relationships/slide" Target="slides/slide225.xml"/><Relationship Id="rId251" Type="http://schemas.openxmlformats.org/officeDocument/2006/relationships/presProps" Target="presProps.xml"/><Relationship Id="rId25" Type="http://schemas.openxmlformats.org/officeDocument/2006/relationships/slide" Target="slides/slide20.xml"/><Relationship Id="rId46" Type="http://schemas.openxmlformats.org/officeDocument/2006/relationships/slide" Target="slides/slide41.xml"/><Relationship Id="rId67" Type="http://schemas.openxmlformats.org/officeDocument/2006/relationships/slide" Target="slides/slide62.xml"/><Relationship Id="rId88" Type="http://schemas.openxmlformats.org/officeDocument/2006/relationships/slide" Target="slides/slide83.xml"/><Relationship Id="rId111" Type="http://schemas.openxmlformats.org/officeDocument/2006/relationships/slide" Target="slides/slide106.xml"/><Relationship Id="rId132" Type="http://schemas.openxmlformats.org/officeDocument/2006/relationships/slide" Target="slides/slide127.xml"/><Relationship Id="rId153" Type="http://schemas.openxmlformats.org/officeDocument/2006/relationships/slide" Target="slides/slide148.xml"/><Relationship Id="rId174" Type="http://schemas.openxmlformats.org/officeDocument/2006/relationships/slide" Target="slides/slide169.xml"/><Relationship Id="rId195" Type="http://schemas.openxmlformats.org/officeDocument/2006/relationships/slide" Target="slides/slide190.xml"/><Relationship Id="rId209" Type="http://schemas.openxmlformats.org/officeDocument/2006/relationships/slide" Target="slides/slide204.xml"/><Relationship Id="rId220" Type="http://schemas.openxmlformats.org/officeDocument/2006/relationships/slide" Target="slides/slide215.xml"/><Relationship Id="rId241" Type="http://schemas.openxmlformats.org/officeDocument/2006/relationships/slide" Target="slides/slide236.xml"/><Relationship Id="rId15" Type="http://schemas.openxmlformats.org/officeDocument/2006/relationships/slide" Target="slides/slide10.xml"/><Relationship Id="rId36" Type="http://schemas.openxmlformats.org/officeDocument/2006/relationships/slide" Target="slides/slide31.xml"/><Relationship Id="rId57" Type="http://schemas.openxmlformats.org/officeDocument/2006/relationships/slide" Target="slides/slide52.xml"/><Relationship Id="rId78" Type="http://schemas.openxmlformats.org/officeDocument/2006/relationships/slide" Target="slides/slide73.xml"/><Relationship Id="rId99" Type="http://schemas.openxmlformats.org/officeDocument/2006/relationships/slide" Target="slides/slide94.xml"/><Relationship Id="rId101" Type="http://schemas.openxmlformats.org/officeDocument/2006/relationships/slide" Target="slides/slide96.xml"/><Relationship Id="rId122" Type="http://schemas.openxmlformats.org/officeDocument/2006/relationships/slide" Target="slides/slide117.xml"/><Relationship Id="rId143" Type="http://schemas.openxmlformats.org/officeDocument/2006/relationships/slide" Target="slides/slide138.xml"/><Relationship Id="rId164" Type="http://schemas.openxmlformats.org/officeDocument/2006/relationships/slide" Target="slides/slide159.xml"/><Relationship Id="rId185" Type="http://schemas.openxmlformats.org/officeDocument/2006/relationships/slide" Target="slides/slide180.xml"/><Relationship Id="rId9" Type="http://schemas.openxmlformats.org/officeDocument/2006/relationships/slide" Target="slides/slide4.xml"/><Relationship Id="rId210" Type="http://schemas.openxmlformats.org/officeDocument/2006/relationships/slide" Target="slides/slide205.xml"/><Relationship Id="rId26" Type="http://schemas.openxmlformats.org/officeDocument/2006/relationships/slide" Target="slides/slide21.xml"/><Relationship Id="rId231" Type="http://schemas.openxmlformats.org/officeDocument/2006/relationships/slide" Target="slides/slide226.xml"/><Relationship Id="rId252" Type="http://schemas.openxmlformats.org/officeDocument/2006/relationships/viewProps" Target="viewProps.xml"/><Relationship Id="rId47" Type="http://schemas.openxmlformats.org/officeDocument/2006/relationships/slide" Target="slides/slide42.xml"/><Relationship Id="rId68" Type="http://schemas.openxmlformats.org/officeDocument/2006/relationships/slide" Target="slides/slide63.xml"/><Relationship Id="rId89" Type="http://schemas.openxmlformats.org/officeDocument/2006/relationships/slide" Target="slides/slide84.xml"/><Relationship Id="rId112" Type="http://schemas.openxmlformats.org/officeDocument/2006/relationships/slide" Target="slides/slide107.xml"/><Relationship Id="rId133" Type="http://schemas.openxmlformats.org/officeDocument/2006/relationships/slide" Target="slides/slide128.xml"/><Relationship Id="rId154" Type="http://schemas.openxmlformats.org/officeDocument/2006/relationships/slide" Target="slides/slide149.xml"/><Relationship Id="rId175" Type="http://schemas.openxmlformats.org/officeDocument/2006/relationships/slide" Target="slides/slide170.xml"/><Relationship Id="rId196" Type="http://schemas.openxmlformats.org/officeDocument/2006/relationships/slide" Target="slides/slide191.xml"/><Relationship Id="rId200" Type="http://schemas.openxmlformats.org/officeDocument/2006/relationships/slide" Target="slides/slide195.xml"/><Relationship Id="rId16" Type="http://schemas.openxmlformats.org/officeDocument/2006/relationships/slide" Target="slides/slide11.xml"/><Relationship Id="rId221" Type="http://schemas.openxmlformats.org/officeDocument/2006/relationships/slide" Target="slides/slide216.xml"/><Relationship Id="rId242" Type="http://schemas.openxmlformats.org/officeDocument/2006/relationships/slide" Target="slides/slide237.xml"/><Relationship Id="rId37" Type="http://schemas.openxmlformats.org/officeDocument/2006/relationships/slide" Target="slides/slide32.xml"/><Relationship Id="rId58" Type="http://schemas.openxmlformats.org/officeDocument/2006/relationships/slide" Target="slides/slide53.xml"/><Relationship Id="rId79" Type="http://schemas.openxmlformats.org/officeDocument/2006/relationships/slide" Target="slides/slide74.xml"/><Relationship Id="rId102" Type="http://schemas.openxmlformats.org/officeDocument/2006/relationships/slide" Target="slides/slide97.xml"/><Relationship Id="rId123" Type="http://schemas.openxmlformats.org/officeDocument/2006/relationships/slide" Target="slides/slide118.xml"/><Relationship Id="rId144" Type="http://schemas.openxmlformats.org/officeDocument/2006/relationships/slide" Target="slides/slide139.xml"/><Relationship Id="rId90" Type="http://schemas.openxmlformats.org/officeDocument/2006/relationships/slide" Target="slides/slide85.xml"/><Relationship Id="rId165" Type="http://schemas.openxmlformats.org/officeDocument/2006/relationships/slide" Target="slides/slide160.xml"/><Relationship Id="rId186" Type="http://schemas.openxmlformats.org/officeDocument/2006/relationships/slide" Target="slides/slide181.xml"/><Relationship Id="rId211" Type="http://schemas.openxmlformats.org/officeDocument/2006/relationships/slide" Target="slides/slide206.xml"/><Relationship Id="rId232" Type="http://schemas.openxmlformats.org/officeDocument/2006/relationships/slide" Target="slides/slide227.xml"/><Relationship Id="rId253" Type="http://schemas.openxmlformats.org/officeDocument/2006/relationships/theme" Target="theme/theme1.xml"/><Relationship Id="rId27" Type="http://schemas.openxmlformats.org/officeDocument/2006/relationships/slide" Target="slides/slide22.xml"/><Relationship Id="rId48" Type="http://schemas.openxmlformats.org/officeDocument/2006/relationships/slide" Target="slides/slide43.xml"/><Relationship Id="rId69" Type="http://schemas.openxmlformats.org/officeDocument/2006/relationships/slide" Target="slides/slide64.xml"/><Relationship Id="rId113" Type="http://schemas.openxmlformats.org/officeDocument/2006/relationships/slide" Target="slides/slide108.xml"/><Relationship Id="rId134" Type="http://schemas.openxmlformats.org/officeDocument/2006/relationships/slide" Target="slides/slide129.xml"/><Relationship Id="rId80" Type="http://schemas.openxmlformats.org/officeDocument/2006/relationships/slide" Target="slides/slide75.xml"/><Relationship Id="rId155" Type="http://schemas.openxmlformats.org/officeDocument/2006/relationships/slide" Target="slides/slide150.xml"/><Relationship Id="rId176" Type="http://schemas.openxmlformats.org/officeDocument/2006/relationships/slide" Target="slides/slide171.xml"/><Relationship Id="rId197" Type="http://schemas.openxmlformats.org/officeDocument/2006/relationships/slide" Target="slides/slide192.xml"/><Relationship Id="rId201" Type="http://schemas.openxmlformats.org/officeDocument/2006/relationships/slide" Target="slides/slide196.xml"/><Relationship Id="rId222" Type="http://schemas.openxmlformats.org/officeDocument/2006/relationships/slide" Target="slides/slide217.xml"/><Relationship Id="rId243" Type="http://schemas.openxmlformats.org/officeDocument/2006/relationships/slide" Target="slides/slide238.xml"/><Relationship Id="rId17" Type="http://schemas.openxmlformats.org/officeDocument/2006/relationships/slide" Target="slides/slide12.xml"/><Relationship Id="rId38" Type="http://schemas.openxmlformats.org/officeDocument/2006/relationships/slide" Target="slides/slide33.xml"/><Relationship Id="rId59" Type="http://schemas.openxmlformats.org/officeDocument/2006/relationships/slide" Target="slides/slide54.xml"/><Relationship Id="rId103" Type="http://schemas.openxmlformats.org/officeDocument/2006/relationships/slide" Target="slides/slide98.xml"/><Relationship Id="rId124" Type="http://schemas.openxmlformats.org/officeDocument/2006/relationships/slide" Target="slides/slide119.xml"/><Relationship Id="rId70" Type="http://schemas.openxmlformats.org/officeDocument/2006/relationships/slide" Target="slides/slide65.xml"/><Relationship Id="rId91" Type="http://schemas.openxmlformats.org/officeDocument/2006/relationships/slide" Target="slides/slide86.xml"/><Relationship Id="rId145" Type="http://schemas.openxmlformats.org/officeDocument/2006/relationships/slide" Target="slides/slide140.xml"/><Relationship Id="rId166" Type="http://schemas.openxmlformats.org/officeDocument/2006/relationships/slide" Target="slides/slide161.xml"/><Relationship Id="rId187" Type="http://schemas.openxmlformats.org/officeDocument/2006/relationships/slide" Target="slides/slide182.xml"/><Relationship Id="rId1" Type="http://schemas.openxmlformats.org/officeDocument/2006/relationships/customXml" Target="../customXml/item1.xml"/><Relationship Id="rId212" Type="http://schemas.openxmlformats.org/officeDocument/2006/relationships/slide" Target="slides/slide207.xml"/><Relationship Id="rId233" Type="http://schemas.openxmlformats.org/officeDocument/2006/relationships/slide" Target="slides/slide228.xml"/><Relationship Id="rId254" Type="http://schemas.openxmlformats.org/officeDocument/2006/relationships/tableStyles" Target="tableStyles.xml"/><Relationship Id="rId28" Type="http://schemas.openxmlformats.org/officeDocument/2006/relationships/slide" Target="slides/slide23.xml"/><Relationship Id="rId49" Type="http://schemas.openxmlformats.org/officeDocument/2006/relationships/slide" Target="slides/slide44.xml"/><Relationship Id="rId114" Type="http://schemas.openxmlformats.org/officeDocument/2006/relationships/slide" Target="slides/slide109.xml"/><Relationship Id="rId60" Type="http://schemas.openxmlformats.org/officeDocument/2006/relationships/slide" Target="slides/slide55.xml"/><Relationship Id="rId81" Type="http://schemas.openxmlformats.org/officeDocument/2006/relationships/slide" Target="slides/slide76.xml"/><Relationship Id="rId135" Type="http://schemas.openxmlformats.org/officeDocument/2006/relationships/slide" Target="slides/slide130.xml"/><Relationship Id="rId156" Type="http://schemas.openxmlformats.org/officeDocument/2006/relationships/slide" Target="slides/slide151.xml"/><Relationship Id="rId177" Type="http://schemas.openxmlformats.org/officeDocument/2006/relationships/slide" Target="slides/slide172.xml"/><Relationship Id="rId198" Type="http://schemas.openxmlformats.org/officeDocument/2006/relationships/slide" Target="slides/slide193.xml"/><Relationship Id="rId202" Type="http://schemas.openxmlformats.org/officeDocument/2006/relationships/slide" Target="slides/slide197.xml"/><Relationship Id="rId223" Type="http://schemas.openxmlformats.org/officeDocument/2006/relationships/slide" Target="slides/slide218.xml"/><Relationship Id="rId244" Type="http://schemas.openxmlformats.org/officeDocument/2006/relationships/slide" Target="slides/slide239.xml"/><Relationship Id="rId18" Type="http://schemas.openxmlformats.org/officeDocument/2006/relationships/slide" Target="slides/slide13.xml"/><Relationship Id="rId39" Type="http://schemas.openxmlformats.org/officeDocument/2006/relationships/slide" Target="slides/slide34.xml"/><Relationship Id="rId50" Type="http://schemas.openxmlformats.org/officeDocument/2006/relationships/slide" Target="slides/slide45.xml"/><Relationship Id="rId104" Type="http://schemas.openxmlformats.org/officeDocument/2006/relationships/slide" Target="slides/slide99.xml"/><Relationship Id="rId125" Type="http://schemas.openxmlformats.org/officeDocument/2006/relationships/slide" Target="slides/slide120.xml"/><Relationship Id="rId146" Type="http://schemas.openxmlformats.org/officeDocument/2006/relationships/slide" Target="slides/slide141.xml"/><Relationship Id="rId167" Type="http://schemas.openxmlformats.org/officeDocument/2006/relationships/slide" Target="slides/slide162.xml"/><Relationship Id="rId188" Type="http://schemas.openxmlformats.org/officeDocument/2006/relationships/slide" Target="slides/slide183.xml"/><Relationship Id="rId71" Type="http://schemas.openxmlformats.org/officeDocument/2006/relationships/slide" Target="slides/slide66.xml"/><Relationship Id="rId92" Type="http://schemas.openxmlformats.org/officeDocument/2006/relationships/slide" Target="slides/slide87.xml"/><Relationship Id="rId213" Type="http://schemas.openxmlformats.org/officeDocument/2006/relationships/slide" Target="slides/slide208.xml"/><Relationship Id="rId234" Type="http://schemas.openxmlformats.org/officeDocument/2006/relationships/slide" Target="slides/slide229.xml"/><Relationship Id="rId2" Type="http://schemas.openxmlformats.org/officeDocument/2006/relationships/customXml" Target="../customXml/item2.xml"/><Relationship Id="rId29" Type="http://schemas.openxmlformats.org/officeDocument/2006/relationships/slide" Target="slides/slide24.xml"/><Relationship Id="rId40" Type="http://schemas.openxmlformats.org/officeDocument/2006/relationships/slide" Target="slides/slide35.xml"/><Relationship Id="rId115" Type="http://schemas.openxmlformats.org/officeDocument/2006/relationships/slide" Target="slides/slide110.xml"/><Relationship Id="rId136" Type="http://schemas.openxmlformats.org/officeDocument/2006/relationships/slide" Target="slides/slide131.xml"/><Relationship Id="rId157" Type="http://schemas.openxmlformats.org/officeDocument/2006/relationships/slide" Target="slides/slide152.xml"/><Relationship Id="rId178" Type="http://schemas.openxmlformats.org/officeDocument/2006/relationships/slide" Target="slides/slide173.xml"/><Relationship Id="rId61" Type="http://schemas.openxmlformats.org/officeDocument/2006/relationships/slide" Target="slides/slide56.xml"/><Relationship Id="rId82" Type="http://schemas.openxmlformats.org/officeDocument/2006/relationships/slide" Target="slides/slide77.xml"/><Relationship Id="rId199" Type="http://schemas.openxmlformats.org/officeDocument/2006/relationships/slide" Target="slides/slide194.xml"/><Relationship Id="rId203" Type="http://schemas.openxmlformats.org/officeDocument/2006/relationships/slide" Target="slides/slide198.xml"/><Relationship Id="rId19" Type="http://schemas.openxmlformats.org/officeDocument/2006/relationships/slide" Target="slides/slide14.xml"/><Relationship Id="rId224" Type="http://schemas.openxmlformats.org/officeDocument/2006/relationships/slide" Target="slides/slide219.xml"/><Relationship Id="rId245" Type="http://schemas.openxmlformats.org/officeDocument/2006/relationships/slide" Target="slides/slide240.xml"/><Relationship Id="rId30" Type="http://schemas.openxmlformats.org/officeDocument/2006/relationships/slide" Target="slides/slide25.xml"/><Relationship Id="rId105" Type="http://schemas.openxmlformats.org/officeDocument/2006/relationships/slide" Target="slides/slide100.xml"/><Relationship Id="rId126" Type="http://schemas.openxmlformats.org/officeDocument/2006/relationships/slide" Target="slides/slide121.xml"/><Relationship Id="rId147" Type="http://schemas.openxmlformats.org/officeDocument/2006/relationships/slide" Target="slides/slide142.xml"/><Relationship Id="rId168" Type="http://schemas.openxmlformats.org/officeDocument/2006/relationships/slide" Target="slides/slide163.xml"/><Relationship Id="rId51" Type="http://schemas.openxmlformats.org/officeDocument/2006/relationships/slide" Target="slides/slide46.xml"/><Relationship Id="rId72" Type="http://schemas.openxmlformats.org/officeDocument/2006/relationships/slide" Target="slides/slide67.xml"/><Relationship Id="rId93" Type="http://schemas.openxmlformats.org/officeDocument/2006/relationships/slide" Target="slides/slide88.xml"/><Relationship Id="rId189" Type="http://schemas.openxmlformats.org/officeDocument/2006/relationships/slide" Target="slides/slide184.xml"/><Relationship Id="rId3" Type="http://schemas.openxmlformats.org/officeDocument/2006/relationships/customXml" Target="../customXml/item3.xml"/><Relationship Id="rId214" Type="http://schemas.openxmlformats.org/officeDocument/2006/relationships/slide" Target="slides/slide209.xml"/><Relationship Id="rId235" Type="http://schemas.openxmlformats.org/officeDocument/2006/relationships/slide" Target="slides/slide230.xml"/><Relationship Id="rId116" Type="http://schemas.openxmlformats.org/officeDocument/2006/relationships/slide" Target="slides/slide111.xml"/><Relationship Id="rId137" Type="http://schemas.openxmlformats.org/officeDocument/2006/relationships/slide" Target="slides/slide132.xml"/><Relationship Id="rId158" Type="http://schemas.openxmlformats.org/officeDocument/2006/relationships/slide" Target="slides/slide153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62" Type="http://schemas.openxmlformats.org/officeDocument/2006/relationships/slide" Target="slides/slide57.xml"/><Relationship Id="rId83" Type="http://schemas.openxmlformats.org/officeDocument/2006/relationships/slide" Target="slides/slide78.xml"/><Relationship Id="rId179" Type="http://schemas.openxmlformats.org/officeDocument/2006/relationships/slide" Target="slides/slide174.xml"/><Relationship Id="rId190" Type="http://schemas.openxmlformats.org/officeDocument/2006/relationships/slide" Target="slides/slide185.xml"/><Relationship Id="rId204" Type="http://schemas.openxmlformats.org/officeDocument/2006/relationships/slide" Target="slides/slide199.xml"/><Relationship Id="rId225" Type="http://schemas.openxmlformats.org/officeDocument/2006/relationships/slide" Target="slides/slide220.xml"/><Relationship Id="rId246" Type="http://schemas.openxmlformats.org/officeDocument/2006/relationships/slide" Target="slides/slide241.xml"/><Relationship Id="rId106" Type="http://schemas.openxmlformats.org/officeDocument/2006/relationships/slide" Target="slides/slide101.xml"/><Relationship Id="rId127" Type="http://schemas.openxmlformats.org/officeDocument/2006/relationships/slide" Target="slides/slide122.xml"/><Relationship Id="rId10" Type="http://schemas.openxmlformats.org/officeDocument/2006/relationships/slide" Target="slides/slide5.xml"/><Relationship Id="rId31" Type="http://schemas.openxmlformats.org/officeDocument/2006/relationships/slide" Target="slides/slide26.xml"/><Relationship Id="rId52" Type="http://schemas.openxmlformats.org/officeDocument/2006/relationships/slide" Target="slides/slide47.xml"/><Relationship Id="rId73" Type="http://schemas.openxmlformats.org/officeDocument/2006/relationships/slide" Target="slides/slide68.xml"/><Relationship Id="rId94" Type="http://schemas.openxmlformats.org/officeDocument/2006/relationships/slide" Target="slides/slide89.xml"/><Relationship Id="rId148" Type="http://schemas.openxmlformats.org/officeDocument/2006/relationships/slide" Target="slides/slide143.xml"/><Relationship Id="rId169" Type="http://schemas.openxmlformats.org/officeDocument/2006/relationships/slide" Target="slides/slide164.xml"/><Relationship Id="rId4" Type="http://schemas.openxmlformats.org/officeDocument/2006/relationships/slideMaster" Target="slideMasters/slideMaster1.xml"/><Relationship Id="rId180" Type="http://schemas.openxmlformats.org/officeDocument/2006/relationships/slide" Target="slides/slide175.xml"/><Relationship Id="rId215" Type="http://schemas.openxmlformats.org/officeDocument/2006/relationships/slide" Target="slides/slide210.xml"/><Relationship Id="rId236" Type="http://schemas.openxmlformats.org/officeDocument/2006/relationships/slide" Target="slides/slide23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6EEB-4271-86B6-30D3093A2B93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6EEB-4271-86B6-30D3093A2B93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6EEB-4271-86B6-30D3093A2B93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6EEB-4271-86B6-30D3093A2B93}"/>
              </c:ext>
            </c:extLst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D0D-4F9E-824E-8F29DDCD71CA}"/>
            </c:ext>
          </c:extLst>
        </c:ser>
        <c:dLbls>
          <c:dLblPos val="ctr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Pt>
            <c:idx val="0"/>
            <c:marker>
              <c:symbol val="none"/>
            </c:marker>
            <c:bubble3D val="0"/>
            <c:extLst>
              <c:ext xmlns:c16="http://schemas.microsoft.com/office/drawing/2014/chart" uri="{C3380CC4-5D6E-409C-BE32-E72D297353CC}">
                <c16:uniqueId val="{00000001-DBF4-4A23-9634-BE141F119133}"/>
              </c:ext>
            </c:extLst>
          </c:dPt>
          <c:dPt>
            <c:idx val="1"/>
            <c:marker>
              <c:symbol val="none"/>
            </c:marker>
            <c:bubble3D val="0"/>
            <c:extLst>
              <c:ext xmlns:c16="http://schemas.microsoft.com/office/drawing/2014/chart" uri="{C3380CC4-5D6E-409C-BE32-E72D297353CC}">
                <c16:uniqueId val="{00000003-DBF4-4A23-9634-BE141F119133}"/>
              </c:ext>
            </c:extLst>
          </c:dPt>
          <c:dPt>
            <c:idx val="2"/>
            <c:marker>
              <c:symbol val="none"/>
            </c:marker>
            <c:bubble3D val="0"/>
            <c:extLst>
              <c:ext xmlns:c16="http://schemas.microsoft.com/office/drawing/2014/chart" uri="{C3380CC4-5D6E-409C-BE32-E72D297353CC}">
                <c16:uniqueId val="{00000005-DBF4-4A23-9634-BE141F119133}"/>
              </c:ext>
            </c:extLst>
          </c:dPt>
          <c:dPt>
            <c:idx val="3"/>
            <c:marker>
              <c:symbol val="none"/>
            </c:marker>
            <c:bubble3D val="0"/>
            <c:extLst>
              <c:ext xmlns:c16="http://schemas.microsoft.com/office/drawing/2014/chart" uri="{C3380CC4-5D6E-409C-BE32-E72D297353CC}">
                <c16:uniqueId val="{00000007-DBF4-4A23-9634-BE141F11913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8-DBF4-4A23-9634-BE141F119133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smooth val="0"/>
        <c:axId val="768612712"/>
        <c:axId val="768612056"/>
      </c:lineChart>
      <c:catAx>
        <c:axId val="7686127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68612056"/>
        <c:crosses val="autoZero"/>
        <c:auto val="1"/>
        <c:lblAlgn val="ctr"/>
        <c:lblOffset val="100"/>
        <c:noMultiLvlLbl val="0"/>
      </c:catAx>
      <c:valAx>
        <c:axId val="7686120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686127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FA8D-4AA4-8A7F-25D27963DB4E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FA8D-4AA4-8A7F-25D27963DB4E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5-FA8D-4AA4-8A7F-25D27963DB4E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7-FA8D-4AA4-8A7F-25D27963DB4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FA8D-4AA4-8A7F-25D27963DB4E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768612712"/>
        <c:axId val="768612056"/>
      </c:barChart>
      <c:catAx>
        <c:axId val="76861271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68612056"/>
        <c:crosses val="autoZero"/>
        <c:auto val="1"/>
        <c:lblAlgn val="ctr"/>
        <c:lblOffset val="100"/>
        <c:noMultiLvlLbl val="0"/>
      </c:catAx>
      <c:valAx>
        <c:axId val="76861205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686127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84F-4C1F-B3EC-0F8D433A23E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Column2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84F-4C1F-B3EC-0F8D433A23E7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Column3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84F-4C1F-B3EC-0F8D433A23E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06644648"/>
        <c:axId val="606642680"/>
      </c:barChart>
      <c:catAx>
        <c:axId val="6066446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06642680"/>
        <c:crosses val="autoZero"/>
        <c:auto val="1"/>
        <c:lblAlgn val="ctr"/>
        <c:lblOffset val="100"/>
        <c:noMultiLvlLbl val="0"/>
      </c:catAx>
      <c:valAx>
        <c:axId val="60664268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6066446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strRef>
              <c:f>'4Runner Data'!$C$1</c:f>
              <c:strCache>
                <c:ptCount val="1"/>
                <c:pt idx="0">
                  <c:v>Price $</c:v>
                </c:pt>
              </c:strCache>
            </c:strRef>
          </c:tx>
          <c:spPr>
            <a:ln w="25400" cap="rnd">
              <a:noFill/>
              <a:round/>
            </a:ln>
            <a:effectLst>
              <a:outerShdw blurRad="44450" dist="25400" dir="2700000" algn="br" rotWithShape="0">
                <a:srgbClr val="000000">
                  <a:alpha val="60000"/>
                </a:srgbClr>
              </a:outerShdw>
            </a:effectLst>
          </c:spPr>
          <c:marker>
            <c:symbol val="circle"/>
            <c:size val="6"/>
            <c:spPr>
              <a:gradFill rotWithShape="1">
                <a:gsLst>
                  <a:gs pos="0">
                    <a:schemeClr val="accent1">
                      <a:shade val="85000"/>
                      <a:satMod val="130000"/>
                    </a:schemeClr>
                  </a:gs>
                  <a:gs pos="34000">
                    <a:schemeClr val="accent1">
                      <a:shade val="87000"/>
                      <a:satMod val="125000"/>
                    </a:schemeClr>
                  </a:gs>
                  <a:gs pos="70000">
                    <a:schemeClr val="accent1">
                      <a:tint val="100000"/>
                      <a:shade val="90000"/>
                      <a:satMod val="130000"/>
                    </a:schemeClr>
                  </a:gs>
                  <a:gs pos="100000">
                    <a:schemeClr val="accent1">
                      <a:tint val="100000"/>
                      <a:shade val="100000"/>
                      <a:satMod val="110000"/>
                    </a:schemeClr>
                  </a:gs>
                </a:gsLst>
                <a:path path="circle">
                  <a:fillToRect l="100000" t="100000" r="100000" b="100000"/>
                </a:path>
              </a:gradFill>
              <a:ln w="9525" cap="rnd">
                <a:solidFill>
                  <a:schemeClr val="accent1"/>
                </a:solidFill>
                <a:round/>
              </a:ln>
              <a:effectLst>
                <a:outerShdw blurRad="44450" dist="25400" dir="2700000" algn="br" rotWithShape="0">
                  <a:srgbClr val="000000">
                    <a:alpha val="6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9800000"/>
                </a:lightRig>
              </a:scene3d>
              <a:sp3d prstMaterial="flat">
                <a:bevelT w="25400" h="31750"/>
              </a:sp3d>
            </c:spPr>
          </c:marker>
          <c:xVal>
            <c:numRef>
              <c:f>'4Runner Data'!$B$2:$B$41</c:f>
              <c:numCache>
                <c:formatCode>General</c:formatCode>
                <c:ptCount val="40"/>
                <c:pt idx="0">
                  <c:v>58500</c:v>
                </c:pt>
                <c:pt idx="1">
                  <c:v>30700</c:v>
                </c:pt>
                <c:pt idx="2">
                  <c:v>23787</c:v>
                </c:pt>
                <c:pt idx="3">
                  <c:v>30216</c:v>
                </c:pt>
                <c:pt idx="4">
                  <c:v>38451</c:v>
                </c:pt>
                <c:pt idx="5">
                  <c:v>16235</c:v>
                </c:pt>
                <c:pt idx="6">
                  <c:v>130909</c:v>
                </c:pt>
                <c:pt idx="7">
                  <c:v>78194</c:v>
                </c:pt>
                <c:pt idx="8">
                  <c:v>6284</c:v>
                </c:pt>
                <c:pt idx="9">
                  <c:v>65104</c:v>
                </c:pt>
                <c:pt idx="10">
                  <c:v>58748</c:v>
                </c:pt>
                <c:pt idx="11">
                  <c:v>5967</c:v>
                </c:pt>
                <c:pt idx="12">
                  <c:v>51681</c:v>
                </c:pt>
                <c:pt idx="13">
                  <c:v>48210</c:v>
                </c:pt>
                <c:pt idx="14">
                  <c:v>104025</c:v>
                </c:pt>
                <c:pt idx="15">
                  <c:v>7299</c:v>
                </c:pt>
                <c:pt idx="16">
                  <c:v>43511</c:v>
                </c:pt>
                <c:pt idx="17">
                  <c:v>34136</c:v>
                </c:pt>
                <c:pt idx="18">
                  <c:v>26022</c:v>
                </c:pt>
                <c:pt idx="19">
                  <c:v>34694</c:v>
                </c:pt>
                <c:pt idx="20">
                  <c:v>114456</c:v>
                </c:pt>
                <c:pt idx="21">
                  <c:v>44902</c:v>
                </c:pt>
                <c:pt idx="22">
                  <c:v>87684</c:v>
                </c:pt>
                <c:pt idx="23">
                  <c:v>110148</c:v>
                </c:pt>
                <c:pt idx="24">
                  <c:v>94788</c:v>
                </c:pt>
                <c:pt idx="25">
                  <c:v>115662</c:v>
                </c:pt>
                <c:pt idx="26">
                  <c:v>20904</c:v>
                </c:pt>
                <c:pt idx="27">
                  <c:v>52325</c:v>
                </c:pt>
                <c:pt idx="28">
                  <c:v>144864</c:v>
                </c:pt>
                <c:pt idx="29">
                  <c:v>84726</c:v>
                </c:pt>
                <c:pt idx="30">
                  <c:v>179010</c:v>
                </c:pt>
                <c:pt idx="31">
                  <c:v>30216</c:v>
                </c:pt>
                <c:pt idx="32">
                  <c:v>28803</c:v>
                </c:pt>
                <c:pt idx="33">
                  <c:v>6284</c:v>
                </c:pt>
                <c:pt idx="34">
                  <c:v>28341</c:v>
                </c:pt>
                <c:pt idx="35">
                  <c:v>224731</c:v>
                </c:pt>
                <c:pt idx="36">
                  <c:v>41811</c:v>
                </c:pt>
                <c:pt idx="37">
                  <c:v>10777</c:v>
                </c:pt>
                <c:pt idx="38">
                  <c:v>33891</c:v>
                </c:pt>
                <c:pt idx="39">
                  <c:v>34667</c:v>
                </c:pt>
              </c:numCache>
            </c:numRef>
          </c:xVal>
          <c:yVal>
            <c:numRef>
              <c:f>'4Runner Data'!$C$2:$C$41</c:f>
              <c:numCache>
                <c:formatCode>General</c:formatCode>
                <c:ptCount val="40"/>
                <c:pt idx="0">
                  <c:v>27000</c:v>
                </c:pt>
                <c:pt idx="1">
                  <c:v>29999</c:v>
                </c:pt>
                <c:pt idx="2">
                  <c:v>29000</c:v>
                </c:pt>
                <c:pt idx="3">
                  <c:v>30980</c:v>
                </c:pt>
                <c:pt idx="4">
                  <c:v>29977</c:v>
                </c:pt>
                <c:pt idx="5">
                  <c:v>30998</c:v>
                </c:pt>
                <c:pt idx="6">
                  <c:v>8500</c:v>
                </c:pt>
                <c:pt idx="7">
                  <c:v>9977</c:v>
                </c:pt>
                <c:pt idx="8">
                  <c:v>36245</c:v>
                </c:pt>
                <c:pt idx="9">
                  <c:v>25985</c:v>
                </c:pt>
                <c:pt idx="10">
                  <c:v>26904</c:v>
                </c:pt>
                <c:pt idx="11">
                  <c:v>33920</c:v>
                </c:pt>
                <c:pt idx="12">
                  <c:v>24981</c:v>
                </c:pt>
                <c:pt idx="13">
                  <c:v>27950</c:v>
                </c:pt>
                <c:pt idx="14">
                  <c:v>19937</c:v>
                </c:pt>
                <c:pt idx="15">
                  <c:v>34900</c:v>
                </c:pt>
                <c:pt idx="16">
                  <c:v>28996</c:v>
                </c:pt>
                <c:pt idx="17">
                  <c:v>33568</c:v>
                </c:pt>
                <c:pt idx="18">
                  <c:v>33722</c:v>
                </c:pt>
                <c:pt idx="19">
                  <c:v>24995</c:v>
                </c:pt>
                <c:pt idx="20">
                  <c:v>21621</c:v>
                </c:pt>
                <c:pt idx="21">
                  <c:v>29176</c:v>
                </c:pt>
                <c:pt idx="22">
                  <c:v>30000</c:v>
                </c:pt>
                <c:pt idx="23">
                  <c:v>24499</c:v>
                </c:pt>
                <c:pt idx="24">
                  <c:v>24999</c:v>
                </c:pt>
                <c:pt idx="25">
                  <c:v>12931</c:v>
                </c:pt>
                <c:pt idx="26">
                  <c:v>33900</c:v>
                </c:pt>
                <c:pt idx="27">
                  <c:v>29981</c:v>
                </c:pt>
                <c:pt idx="28">
                  <c:v>11498</c:v>
                </c:pt>
                <c:pt idx="29">
                  <c:v>21900</c:v>
                </c:pt>
                <c:pt idx="30">
                  <c:v>9507</c:v>
                </c:pt>
                <c:pt idx="31">
                  <c:v>32980</c:v>
                </c:pt>
                <c:pt idx="32">
                  <c:v>30990</c:v>
                </c:pt>
                <c:pt idx="33">
                  <c:v>36245</c:v>
                </c:pt>
                <c:pt idx="34">
                  <c:v>33450</c:v>
                </c:pt>
                <c:pt idx="35">
                  <c:v>6999</c:v>
                </c:pt>
                <c:pt idx="36">
                  <c:v>31242</c:v>
                </c:pt>
                <c:pt idx="37">
                  <c:v>34905</c:v>
                </c:pt>
                <c:pt idx="38">
                  <c:v>28750</c:v>
                </c:pt>
                <c:pt idx="39">
                  <c:v>31991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AE9D-4A5B-AFEA-AFF5EDA941C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71259056"/>
        <c:axId val="171258728"/>
      </c:scatterChart>
      <c:valAx>
        <c:axId val="17125905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1258728"/>
        <c:crosses val="autoZero"/>
        <c:crossBetween val="midCat"/>
      </c:valAx>
      <c:valAx>
        <c:axId val="1712587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125905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34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9-01-20T16:26:54.516" idx="1">
    <p:pos x="10" y="10"/>
    <p:text/>
    <p:extLst>
      <p:ext uri="{C676402C-5697-4E1C-873F-D02D1690AC5C}">
        <p15:threadingInfo xmlns:p15="http://schemas.microsoft.com/office/powerpoint/2012/main" timeZoneBias="300"/>
      </p:ext>
    </p:extLst>
  </p:cm>
</p:cmLst>
</file>

<file path=ppt/comments/comment10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9-01-20T16:26:54.516" idx="1">
    <p:pos x="10" y="10"/>
    <p:text/>
    <p:extLst>
      <p:ext uri="{C676402C-5697-4E1C-873F-D02D1690AC5C}">
        <p15:threadingInfo xmlns:p15="http://schemas.microsoft.com/office/powerpoint/2012/main" timeZoneBias="300"/>
      </p:ext>
    </p:extLst>
  </p:cm>
</p:cmLst>
</file>

<file path=ppt/comments/comment1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9-01-20T16:26:54.516" idx="1">
    <p:pos x="10" y="10"/>
    <p:text/>
    <p:extLst>
      <p:ext uri="{C676402C-5697-4E1C-873F-D02D1690AC5C}">
        <p15:threadingInfo xmlns:p15="http://schemas.microsoft.com/office/powerpoint/2012/main" timeZoneBias="300"/>
      </p:ext>
    </p:extLst>
  </p:cm>
</p:cmLst>
</file>

<file path=ppt/comments/comment1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9-01-20T16:26:54.516" idx="1">
    <p:pos x="10" y="10"/>
    <p:text/>
    <p:extLst>
      <p:ext uri="{C676402C-5697-4E1C-873F-D02D1690AC5C}">
        <p15:threadingInfo xmlns:p15="http://schemas.microsoft.com/office/powerpoint/2012/main" timeZoneBias="300"/>
      </p:ext>
    </p:extLst>
  </p:cm>
</p:cmLst>
</file>

<file path=ppt/comments/comment1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9-01-20T16:26:54.516" idx="1">
    <p:pos x="10" y="10"/>
    <p:text/>
    <p:extLst>
      <p:ext uri="{C676402C-5697-4E1C-873F-D02D1690AC5C}">
        <p15:threadingInfo xmlns:p15="http://schemas.microsoft.com/office/powerpoint/2012/main" timeZoneBias="300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9-01-20T16:26:54.516" idx="1">
    <p:pos x="10" y="10"/>
    <p:text/>
    <p:extLst>
      <p:ext uri="{C676402C-5697-4E1C-873F-D02D1690AC5C}">
        <p15:threadingInfo xmlns:p15="http://schemas.microsoft.com/office/powerpoint/2012/main" timeZoneBias="300"/>
      </p:ext>
    </p:extLst>
  </p:cm>
</p:cmLst>
</file>

<file path=ppt/comments/comment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9-01-20T16:26:54.516" idx="1">
    <p:pos x="10" y="10"/>
    <p:text/>
    <p:extLst>
      <p:ext uri="{C676402C-5697-4E1C-873F-D02D1690AC5C}">
        <p15:threadingInfo xmlns:p15="http://schemas.microsoft.com/office/powerpoint/2012/main" timeZoneBias="300"/>
      </p:ext>
    </p:extLst>
  </p:cm>
</p:cmLst>
</file>

<file path=ppt/comments/comment4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9-01-20T16:26:54.516" idx="1">
    <p:pos x="10" y="10"/>
    <p:text/>
    <p:extLst>
      <p:ext uri="{C676402C-5697-4E1C-873F-D02D1690AC5C}">
        <p15:threadingInfo xmlns:p15="http://schemas.microsoft.com/office/powerpoint/2012/main" timeZoneBias="300"/>
      </p:ext>
    </p:extLst>
  </p:cm>
</p:cmLst>
</file>

<file path=ppt/comments/comment5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9-01-20T16:26:54.516" idx="1">
    <p:pos x="10" y="10"/>
    <p:text/>
    <p:extLst>
      <p:ext uri="{C676402C-5697-4E1C-873F-D02D1690AC5C}">
        <p15:threadingInfo xmlns:p15="http://schemas.microsoft.com/office/powerpoint/2012/main" timeZoneBias="300"/>
      </p:ext>
    </p:extLst>
  </p:cm>
</p:cmLst>
</file>

<file path=ppt/comments/comment6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9-01-20T16:26:54.516" idx="1">
    <p:pos x="10" y="10"/>
    <p:text/>
    <p:extLst>
      <p:ext uri="{C676402C-5697-4E1C-873F-D02D1690AC5C}">
        <p15:threadingInfo xmlns:p15="http://schemas.microsoft.com/office/powerpoint/2012/main" timeZoneBias="300"/>
      </p:ext>
    </p:extLst>
  </p:cm>
</p:cmLst>
</file>

<file path=ppt/comments/comment7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9-01-20T16:26:54.516" idx="1">
    <p:pos x="10" y="10"/>
    <p:text/>
    <p:extLst>
      <p:ext uri="{C676402C-5697-4E1C-873F-D02D1690AC5C}">
        <p15:threadingInfo xmlns:p15="http://schemas.microsoft.com/office/powerpoint/2012/main" timeZoneBias="300"/>
      </p:ext>
    </p:extLst>
  </p:cm>
</p:cmLst>
</file>

<file path=ppt/comments/comment8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9-01-20T16:26:54.516" idx="1">
    <p:pos x="10" y="10"/>
    <p:text/>
    <p:extLst>
      <p:ext uri="{C676402C-5697-4E1C-873F-D02D1690AC5C}">
        <p15:threadingInfo xmlns:p15="http://schemas.microsoft.com/office/powerpoint/2012/main" timeZoneBias="300"/>
      </p:ext>
    </p:extLst>
  </p:cm>
</p:cmLst>
</file>

<file path=ppt/comments/comment9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9-01-20T16:26:54.516" idx="1">
    <p:pos x="10" y="10"/>
    <p:text/>
    <p:extLst>
      <p:ext uri="{C676402C-5697-4E1C-873F-D02D1690AC5C}">
        <p15:threadingInfo xmlns:p15="http://schemas.microsoft.com/office/powerpoint/2012/main" timeZoneBias="300"/>
      </p:ext>
    </p:extLst>
  </p:cm>
</p:cmLst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svg"/><Relationship Id="rId1" Type="http://schemas.openxmlformats.org/officeDocument/2006/relationships/image" Target="../media/image15.png"/><Relationship Id="rId4" Type="http://schemas.openxmlformats.org/officeDocument/2006/relationships/image" Target="../media/image18.sv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hyperlink" Target="https://commons.wikimedia.org/wiki/File:Normal_Distribution_NIST.gif" TargetMode="External"/><Relationship Id="rId1" Type="http://schemas.openxmlformats.org/officeDocument/2006/relationships/image" Target="../media/image26.gif"/><Relationship Id="rId6" Type="http://schemas.openxmlformats.org/officeDocument/2006/relationships/hyperlink" Target="https://en.wikipedia.org/wiki/Multimodal_distribution" TargetMode="External"/><Relationship Id="rId5" Type="http://schemas.openxmlformats.org/officeDocument/2006/relationships/image" Target="../media/image29.png"/><Relationship Id="rId4" Type="http://schemas.openxmlformats.org/officeDocument/2006/relationships/image" Target="../media/image28.sv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svg"/><Relationship Id="rId1" Type="http://schemas.openxmlformats.org/officeDocument/2006/relationships/image" Target="../media/image30.png"/><Relationship Id="rId6" Type="http://schemas.openxmlformats.org/officeDocument/2006/relationships/image" Target="../media/image35.svg"/><Relationship Id="rId5" Type="http://schemas.openxmlformats.org/officeDocument/2006/relationships/image" Target="../media/image34.png"/><Relationship Id="rId4" Type="http://schemas.openxmlformats.org/officeDocument/2006/relationships/image" Target="../media/image33.svg"/></Relationships>
</file>

<file path=ppt/diagrams/_rels/data4.xml.rels><?xml version="1.0" encoding="UTF-8" standalone="yes"?>
<Relationships xmlns="http://schemas.openxmlformats.org/package/2006/relationships"><Relationship Id="rId8" Type="http://schemas.openxmlformats.org/officeDocument/2006/relationships/hyperlink" Target="https://commons.wikimedia.org/wiki/File:Normal_Distribution_NIST.gif" TargetMode="External"/><Relationship Id="rId3" Type="http://schemas.openxmlformats.org/officeDocument/2006/relationships/image" Target="../media/image75.gif"/><Relationship Id="rId7" Type="http://schemas.openxmlformats.org/officeDocument/2006/relationships/image" Target="../media/image26.gif"/><Relationship Id="rId2" Type="http://schemas.openxmlformats.org/officeDocument/2006/relationships/image" Target="../media/image74.svg"/><Relationship Id="rId1" Type="http://schemas.openxmlformats.org/officeDocument/2006/relationships/image" Target="../media/image73.png"/><Relationship Id="rId6" Type="http://schemas.openxmlformats.org/officeDocument/2006/relationships/image" Target="../media/image77.svg"/><Relationship Id="rId5" Type="http://schemas.openxmlformats.org/officeDocument/2006/relationships/image" Target="../media/image76.png"/><Relationship Id="rId4" Type="http://schemas.openxmlformats.org/officeDocument/2006/relationships/hyperlink" Target="https://courses.lumenlearning.com/boundless-statistics/chapter/frequency-distributions-for-qualitative-data/" TargetMode="External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png"/><Relationship Id="rId2" Type="http://schemas.openxmlformats.org/officeDocument/2006/relationships/image" Target="../media/image149.svg"/><Relationship Id="rId1" Type="http://schemas.openxmlformats.org/officeDocument/2006/relationships/image" Target="../media/image148.png"/><Relationship Id="rId4" Type="http://schemas.openxmlformats.org/officeDocument/2006/relationships/image" Target="../media/image151.svg"/></Relationships>
</file>

<file path=ppt/diagrams/_rels/data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png"/><Relationship Id="rId2" Type="http://schemas.openxmlformats.org/officeDocument/2006/relationships/image" Target="../media/image149.svg"/><Relationship Id="rId1" Type="http://schemas.openxmlformats.org/officeDocument/2006/relationships/image" Target="../media/image148.png"/><Relationship Id="rId4" Type="http://schemas.openxmlformats.org/officeDocument/2006/relationships/image" Target="../media/image151.svg"/></Relationships>
</file>

<file path=ppt/diagrams/_rels/data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png"/><Relationship Id="rId2" Type="http://schemas.openxmlformats.org/officeDocument/2006/relationships/image" Target="../media/image149.svg"/><Relationship Id="rId1" Type="http://schemas.openxmlformats.org/officeDocument/2006/relationships/image" Target="../media/image148.png"/><Relationship Id="rId4" Type="http://schemas.openxmlformats.org/officeDocument/2006/relationships/image" Target="../media/image151.svg"/></Relationships>
</file>

<file path=ppt/diagrams/_rels/data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png"/><Relationship Id="rId2" Type="http://schemas.openxmlformats.org/officeDocument/2006/relationships/image" Target="../media/image149.svg"/><Relationship Id="rId1" Type="http://schemas.openxmlformats.org/officeDocument/2006/relationships/image" Target="../media/image148.png"/><Relationship Id="rId4" Type="http://schemas.openxmlformats.org/officeDocument/2006/relationships/image" Target="../media/image151.sv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svg"/><Relationship Id="rId1" Type="http://schemas.openxmlformats.org/officeDocument/2006/relationships/image" Target="../media/image15.png"/><Relationship Id="rId4" Type="http://schemas.openxmlformats.org/officeDocument/2006/relationships/image" Target="../media/image18.sv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hyperlink" Target="https://commons.wikimedia.org/wiki/File:Normal_Distribution_NIST.gif" TargetMode="External"/><Relationship Id="rId1" Type="http://schemas.openxmlformats.org/officeDocument/2006/relationships/image" Target="../media/image26.gif"/><Relationship Id="rId6" Type="http://schemas.openxmlformats.org/officeDocument/2006/relationships/hyperlink" Target="https://en.wikipedia.org/wiki/Multimodal_distribution" TargetMode="External"/><Relationship Id="rId5" Type="http://schemas.openxmlformats.org/officeDocument/2006/relationships/image" Target="../media/image29.png"/><Relationship Id="rId4" Type="http://schemas.openxmlformats.org/officeDocument/2006/relationships/image" Target="../media/image28.sv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svg"/><Relationship Id="rId1" Type="http://schemas.openxmlformats.org/officeDocument/2006/relationships/image" Target="../media/image30.png"/><Relationship Id="rId6" Type="http://schemas.openxmlformats.org/officeDocument/2006/relationships/image" Target="../media/image35.svg"/><Relationship Id="rId5" Type="http://schemas.openxmlformats.org/officeDocument/2006/relationships/image" Target="../media/image34.png"/><Relationship Id="rId4" Type="http://schemas.openxmlformats.org/officeDocument/2006/relationships/image" Target="../media/image33.svg"/></Relationships>
</file>

<file path=ppt/diagrams/_rels/drawing4.xml.rels><?xml version="1.0" encoding="UTF-8" standalone="yes"?>
<Relationships xmlns="http://schemas.openxmlformats.org/package/2006/relationships"><Relationship Id="rId8" Type="http://schemas.openxmlformats.org/officeDocument/2006/relationships/hyperlink" Target="https://commons.wikimedia.org/wiki/File:Normal_Distribution_NIST.gif" TargetMode="External"/><Relationship Id="rId3" Type="http://schemas.openxmlformats.org/officeDocument/2006/relationships/image" Target="../media/image75.gif"/><Relationship Id="rId7" Type="http://schemas.openxmlformats.org/officeDocument/2006/relationships/image" Target="../media/image26.gif"/><Relationship Id="rId2" Type="http://schemas.openxmlformats.org/officeDocument/2006/relationships/image" Target="../media/image74.svg"/><Relationship Id="rId1" Type="http://schemas.openxmlformats.org/officeDocument/2006/relationships/image" Target="../media/image73.png"/><Relationship Id="rId6" Type="http://schemas.openxmlformats.org/officeDocument/2006/relationships/image" Target="../media/image77.svg"/><Relationship Id="rId5" Type="http://schemas.openxmlformats.org/officeDocument/2006/relationships/image" Target="../media/image76.png"/><Relationship Id="rId4" Type="http://schemas.openxmlformats.org/officeDocument/2006/relationships/hyperlink" Target="https://courses.lumenlearning.com/boundless-statistics/chapter/frequency-distributions-for-qualitative-data/" TargetMode="External"/></Relationships>
</file>

<file path=ppt/diagrams/_rels/drawing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png"/><Relationship Id="rId2" Type="http://schemas.openxmlformats.org/officeDocument/2006/relationships/image" Target="../media/image149.svg"/><Relationship Id="rId1" Type="http://schemas.openxmlformats.org/officeDocument/2006/relationships/image" Target="../media/image148.png"/><Relationship Id="rId4" Type="http://schemas.openxmlformats.org/officeDocument/2006/relationships/image" Target="../media/image151.svg"/></Relationships>
</file>

<file path=ppt/diagrams/_rels/drawing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png"/><Relationship Id="rId2" Type="http://schemas.openxmlformats.org/officeDocument/2006/relationships/image" Target="../media/image149.svg"/><Relationship Id="rId1" Type="http://schemas.openxmlformats.org/officeDocument/2006/relationships/image" Target="../media/image148.png"/><Relationship Id="rId4" Type="http://schemas.openxmlformats.org/officeDocument/2006/relationships/image" Target="../media/image151.svg"/></Relationships>
</file>

<file path=ppt/diagrams/_rels/drawing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png"/><Relationship Id="rId2" Type="http://schemas.openxmlformats.org/officeDocument/2006/relationships/image" Target="../media/image149.svg"/><Relationship Id="rId1" Type="http://schemas.openxmlformats.org/officeDocument/2006/relationships/image" Target="../media/image148.png"/><Relationship Id="rId4" Type="http://schemas.openxmlformats.org/officeDocument/2006/relationships/image" Target="../media/image151.svg"/></Relationships>
</file>

<file path=ppt/diagrams/_rels/drawing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png"/><Relationship Id="rId2" Type="http://schemas.openxmlformats.org/officeDocument/2006/relationships/image" Target="../media/image149.svg"/><Relationship Id="rId1" Type="http://schemas.openxmlformats.org/officeDocument/2006/relationships/image" Target="../media/image148.png"/><Relationship Id="rId4" Type="http://schemas.openxmlformats.org/officeDocument/2006/relationships/image" Target="../media/image151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bg_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>
        <a:alpha val="0"/>
      </a:schemeClr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18/5/colors/Iconchunking_neutralbg_accent5_2">
  <dgm:title val=""/>
  <dgm:desc val=""/>
  <dgm:catLst>
    <dgm:cat type="accent5" pri="15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B9CE3B2-9181-4272-B792-CE7FE88B7D1C}" type="doc">
      <dgm:prSet loTypeId="urn:microsoft.com/office/officeart/2018/2/layout/IconLabelList" loCatId="icon" qsTypeId="urn:microsoft.com/office/officeart/2005/8/quickstyle/simple1" qsCatId="simple" csTypeId="urn:microsoft.com/office/officeart/2018/5/colors/Iconchunking_neutralbg_accent0_3" csCatId="mainScheme" phldr="1"/>
      <dgm:spPr/>
      <dgm:t>
        <a:bodyPr/>
        <a:lstStyle/>
        <a:p>
          <a:endParaRPr lang="en-US"/>
        </a:p>
      </dgm:t>
    </dgm:pt>
    <dgm:pt modelId="{436387DC-E3BD-4E67-B036-0D20E1733886}">
      <dgm:prSet/>
      <dgm:spPr/>
      <dgm:t>
        <a:bodyPr/>
        <a:lstStyle/>
        <a:p>
          <a:r>
            <a:rPr lang="en-US" dirty="0"/>
            <a:t>Samples </a:t>
          </a:r>
        </a:p>
      </dgm:t>
    </dgm:pt>
    <dgm:pt modelId="{146A41A7-6846-4768-B288-7BD638CD7CA6}" type="parTrans" cxnId="{4C1AE277-5AA7-434C-B27C-ED9CF8DFAC56}">
      <dgm:prSet/>
      <dgm:spPr/>
      <dgm:t>
        <a:bodyPr/>
        <a:lstStyle/>
        <a:p>
          <a:endParaRPr lang="en-US"/>
        </a:p>
      </dgm:t>
    </dgm:pt>
    <dgm:pt modelId="{9101F807-0E90-4994-8E24-0CC389447D48}" type="sibTrans" cxnId="{4C1AE277-5AA7-434C-B27C-ED9CF8DFAC56}">
      <dgm:prSet/>
      <dgm:spPr/>
      <dgm:t>
        <a:bodyPr/>
        <a:lstStyle/>
        <a:p>
          <a:endParaRPr lang="en-US"/>
        </a:p>
      </dgm:t>
    </dgm:pt>
    <dgm:pt modelId="{542ADB8F-916E-449C-B0EC-4B9D15F71F75}">
      <dgm:prSet/>
      <dgm:spPr/>
      <dgm:t>
        <a:bodyPr/>
        <a:lstStyle/>
        <a:p>
          <a:r>
            <a:rPr lang="en-US"/>
            <a:t>Populations</a:t>
          </a:r>
        </a:p>
      </dgm:t>
    </dgm:pt>
    <dgm:pt modelId="{724B7FE5-50FA-4D8E-90B2-0A71A39DA1B7}" type="parTrans" cxnId="{8CD4AB67-6891-4ACD-B09F-3A5092426CC3}">
      <dgm:prSet/>
      <dgm:spPr/>
      <dgm:t>
        <a:bodyPr/>
        <a:lstStyle/>
        <a:p>
          <a:endParaRPr lang="en-US"/>
        </a:p>
      </dgm:t>
    </dgm:pt>
    <dgm:pt modelId="{712C7B3A-636B-4C0B-A381-B09E038E6044}" type="sibTrans" cxnId="{8CD4AB67-6891-4ACD-B09F-3A5092426CC3}">
      <dgm:prSet/>
      <dgm:spPr/>
      <dgm:t>
        <a:bodyPr/>
        <a:lstStyle/>
        <a:p>
          <a:endParaRPr lang="en-US"/>
        </a:p>
      </dgm:t>
    </dgm:pt>
    <dgm:pt modelId="{BA1544F7-9197-42A4-A95A-1B9F40467805}" type="pres">
      <dgm:prSet presAssocID="{8B9CE3B2-9181-4272-B792-CE7FE88B7D1C}" presName="root" presStyleCnt="0">
        <dgm:presLayoutVars>
          <dgm:dir/>
          <dgm:resizeHandles val="exact"/>
        </dgm:presLayoutVars>
      </dgm:prSet>
      <dgm:spPr/>
    </dgm:pt>
    <dgm:pt modelId="{8EE7584E-D8BD-418D-B5F3-A0A980F33825}" type="pres">
      <dgm:prSet presAssocID="{436387DC-E3BD-4E67-B036-0D20E1733886}" presName="compNode" presStyleCnt="0"/>
      <dgm:spPr/>
    </dgm:pt>
    <dgm:pt modelId="{F1C26703-6346-4676-AAD1-D951404F3272}" type="pres">
      <dgm:prSet presAssocID="{436387DC-E3BD-4E67-B036-0D20E1733886}" presName="iconRect" presStyleLbl="nod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icroscope"/>
        </a:ext>
      </dgm:extLst>
    </dgm:pt>
    <dgm:pt modelId="{B8198E7A-30A7-4CDB-B30C-F23C7D2B4C5C}" type="pres">
      <dgm:prSet presAssocID="{436387DC-E3BD-4E67-B036-0D20E1733886}" presName="spaceRect" presStyleCnt="0"/>
      <dgm:spPr/>
    </dgm:pt>
    <dgm:pt modelId="{C8A38B4E-643D-4E14-9E6C-A05D949A9E66}" type="pres">
      <dgm:prSet presAssocID="{436387DC-E3BD-4E67-B036-0D20E1733886}" presName="textRect" presStyleLbl="revTx" presStyleIdx="0" presStyleCnt="2">
        <dgm:presLayoutVars>
          <dgm:chMax val="1"/>
          <dgm:chPref val="1"/>
        </dgm:presLayoutVars>
      </dgm:prSet>
      <dgm:spPr/>
    </dgm:pt>
    <dgm:pt modelId="{15A9A386-CF3A-478F-9143-750595E7595C}" type="pres">
      <dgm:prSet presAssocID="{9101F807-0E90-4994-8E24-0CC389447D48}" presName="sibTrans" presStyleCnt="0"/>
      <dgm:spPr/>
    </dgm:pt>
    <dgm:pt modelId="{8812B30A-CA13-4762-841E-3A51FBA81BB1}" type="pres">
      <dgm:prSet presAssocID="{542ADB8F-916E-449C-B0EC-4B9D15F71F75}" presName="compNode" presStyleCnt="0"/>
      <dgm:spPr/>
    </dgm:pt>
    <dgm:pt modelId="{B9A439E6-9425-4818-8F1F-36B4605B3F6B}" type="pres">
      <dgm:prSet presAssocID="{542ADB8F-916E-449C-B0EC-4B9D15F71F75}" presName="iconRect" presStyleLbl="node1" presStyleIdx="1" presStyleCnt="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ildren"/>
        </a:ext>
      </dgm:extLst>
    </dgm:pt>
    <dgm:pt modelId="{419EF2B4-833A-46E3-BED9-1728EFDDDCAB}" type="pres">
      <dgm:prSet presAssocID="{542ADB8F-916E-449C-B0EC-4B9D15F71F75}" presName="spaceRect" presStyleCnt="0"/>
      <dgm:spPr/>
    </dgm:pt>
    <dgm:pt modelId="{007CC34D-9D0D-4EBB-B740-CE63875A3BC1}" type="pres">
      <dgm:prSet presAssocID="{542ADB8F-916E-449C-B0EC-4B9D15F71F75}" presName="textRect" presStyleLbl="revTx" presStyleIdx="1" presStyleCnt="2">
        <dgm:presLayoutVars>
          <dgm:chMax val="1"/>
          <dgm:chPref val="1"/>
        </dgm:presLayoutVars>
      </dgm:prSet>
      <dgm:spPr/>
    </dgm:pt>
  </dgm:ptLst>
  <dgm:cxnLst>
    <dgm:cxn modelId="{82CFF22D-57AB-4625-9FB5-804F2F5D2782}" type="presOf" srcId="{542ADB8F-916E-449C-B0EC-4B9D15F71F75}" destId="{007CC34D-9D0D-4EBB-B740-CE63875A3BC1}" srcOrd="0" destOrd="0" presId="urn:microsoft.com/office/officeart/2018/2/layout/IconLabelList"/>
    <dgm:cxn modelId="{8D96C15D-7FD3-439F-88F8-32024DC64B3D}" type="presOf" srcId="{8B9CE3B2-9181-4272-B792-CE7FE88B7D1C}" destId="{BA1544F7-9197-42A4-A95A-1B9F40467805}" srcOrd="0" destOrd="0" presId="urn:microsoft.com/office/officeart/2018/2/layout/IconLabelList"/>
    <dgm:cxn modelId="{8CD4AB67-6891-4ACD-B09F-3A5092426CC3}" srcId="{8B9CE3B2-9181-4272-B792-CE7FE88B7D1C}" destId="{542ADB8F-916E-449C-B0EC-4B9D15F71F75}" srcOrd="1" destOrd="0" parTransId="{724B7FE5-50FA-4D8E-90B2-0A71A39DA1B7}" sibTransId="{712C7B3A-636B-4C0B-A381-B09E038E6044}"/>
    <dgm:cxn modelId="{4C1AE277-5AA7-434C-B27C-ED9CF8DFAC56}" srcId="{8B9CE3B2-9181-4272-B792-CE7FE88B7D1C}" destId="{436387DC-E3BD-4E67-B036-0D20E1733886}" srcOrd="0" destOrd="0" parTransId="{146A41A7-6846-4768-B288-7BD638CD7CA6}" sibTransId="{9101F807-0E90-4994-8E24-0CC389447D48}"/>
    <dgm:cxn modelId="{8F779B7C-2721-4973-B3B8-BC42DEF28543}" type="presOf" srcId="{436387DC-E3BD-4E67-B036-0D20E1733886}" destId="{C8A38B4E-643D-4E14-9E6C-A05D949A9E66}" srcOrd="0" destOrd="0" presId="urn:microsoft.com/office/officeart/2018/2/layout/IconLabelList"/>
    <dgm:cxn modelId="{C4EE2CC2-6344-4B2E-87F2-156A39592EDF}" type="presParOf" srcId="{BA1544F7-9197-42A4-A95A-1B9F40467805}" destId="{8EE7584E-D8BD-418D-B5F3-A0A980F33825}" srcOrd="0" destOrd="0" presId="urn:microsoft.com/office/officeart/2018/2/layout/IconLabelList"/>
    <dgm:cxn modelId="{A93C28D2-708F-4D48-919F-FDB4703BD78B}" type="presParOf" srcId="{8EE7584E-D8BD-418D-B5F3-A0A980F33825}" destId="{F1C26703-6346-4676-AAD1-D951404F3272}" srcOrd="0" destOrd="0" presId="urn:microsoft.com/office/officeart/2018/2/layout/IconLabelList"/>
    <dgm:cxn modelId="{32EEC29E-888A-4C71-999C-B819B3493F26}" type="presParOf" srcId="{8EE7584E-D8BD-418D-B5F3-A0A980F33825}" destId="{B8198E7A-30A7-4CDB-B30C-F23C7D2B4C5C}" srcOrd="1" destOrd="0" presId="urn:microsoft.com/office/officeart/2018/2/layout/IconLabelList"/>
    <dgm:cxn modelId="{DCA5C7F5-93B4-4914-8828-FF2B3EF1B46F}" type="presParOf" srcId="{8EE7584E-D8BD-418D-B5F3-A0A980F33825}" destId="{C8A38B4E-643D-4E14-9E6C-A05D949A9E66}" srcOrd="2" destOrd="0" presId="urn:microsoft.com/office/officeart/2018/2/layout/IconLabelList"/>
    <dgm:cxn modelId="{4B0F6B3E-05E2-48A1-94BE-2D8150E311A2}" type="presParOf" srcId="{BA1544F7-9197-42A4-A95A-1B9F40467805}" destId="{15A9A386-CF3A-478F-9143-750595E7595C}" srcOrd="1" destOrd="0" presId="urn:microsoft.com/office/officeart/2018/2/layout/IconLabelList"/>
    <dgm:cxn modelId="{0141ED21-2ADA-43F8-BFF9-8B1C8D44D843}" type="presParOf" srcId="{BA1544F7-9197-42A4-A95A-1B9F40467805}" destId="{8812B30A-CA13-4762-841E-3A51FBA81BB1}" srcOrd="2" destOrd="0" presId="urn:microsoft.com/office/officeart/2018/2/layout/IconLabelList"/>
    <dgm:cxn modelId="{E62EEEAC-B31A-4C16-9FE2-46763FDB10C0}" type="presParOf" srcId="{8812B30A-CA13-4762-841E-3A51FBA81BB1}" destId="{B9A439E6-9425-4818-8F1F-36B4605B3F6B}" srcOrd="0" destOrd="0" presId="urn:microsoft.com/office/officeart/2018/2/layout/IconLabelList"/>
    <dgm:cxn modelId="{9F8CE119-2E3A-4BBA-B03C-B8DDB5EA2BE1}" type="presParOf" srcId="{8812B30A-CA13-4762-841E-3A51FBA81BB1}" destId="{419EF2B4-833A-46E3-BED9-1728EFDDDCAB}" srcOrd="1" destOrd="0" presId="urn:microsoft.com/office/officeart/2018/2/layout/IconLabelList"/>
    <dgm:cxn modelId="{25C121EE-43A9-4DC8-A5DC-C26C9D4C54FA}" type="presParOf" srcId="{8812B30A-CA13-4762-841E-3A51FBA81BB1}" destId="{007CC34D-9D0D-4EBB-B740-CE63875A3BC1}" srcOrd="2" destOrd="0" presId="urn:microsoft.com/office/officeart/2018/2/layout/Icon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64E2D0B-B7A6-405B-9BFF-EF18D5B9486C}" type="doc">
      <dgm:prSet loTypeId="urn:microsoft.com/office/officeart/2018/5/layout/IconCircleLabelList" loCatId="icon" qsTypeId="urn:microsoft.com/office/officeart/2005/8/quickstyle/simple1" qsCatId="simple" csTypeId="urn:microsoft.com/office/officeart/2018/5/colors/Iconchunking_neutralbg_accent5_2" csCatId="accent5" phldr="1"/>
      <dgm:spPr/>
      <dgm:t>
        <a:bodyPr/>
        <a:lstStyle/>
        <a:p>
          <a:endParaRPr lang="en-US"/>
        </a:p>
      </dgm:t>
    </dgm:pt>
    <dgm:pt modelId="{01CA2F9D-800E-4FE2-AF37-355B54E07286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dirty="0"/>
            <a:t>Symmetric</a:t>
          </a:r>
        </a:p>
      </dgm:t>
    </dgm:pt>
    <dgm:pt modelId="{FE9D5CB9-2D6D-494E-BB12-8C3DF2DDB659}" type="parTrans" cxnId="{1ABC3762-D76F-449D-AC9A-AD922D7268C7}">
      <dgm:prSet/>
      <dgm:spPr/>
      <dgm:t>
        <a:bodyPr/>
        <a:lstStyle/>
        <a:p>
          <a:endParaRPr lang="en-US"/>
        </a:p>
      </dgm:t>
    </dgm:pt>
    <dgm:pt modelId="{72D4A849-E01E-4530-86B8-38003905BD7D}" type="sibTrans" cxnId="{1ABC3762-D76F-449D-AC9A-AD922D7268C7}">
      <dgm:prSet/>
      <dgm:spPr/>
      <dgm:t>
        <a:bodyPr/>
        <a:lstStyle/>
        <a:p>
          <a:endParaRPr lang="en-US"/>
        </a:p>
      </dgm:t>
    </dgm:pt>
    <dgm:pt modelId="{04F7FD4E-6FF0-492C-A1BF-DC553ED5ED24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/>
            <a:t>Skewed</a:t>
          </a:r>
        </a:p>
      </dgm:t>
    </dgm:pt>
    <dgm:pt modelId="{F545A6CE-1787-491E-9FA8-3B7FB7124E1E}" type="parTrans" cxnId="{F9EDA480-C976-4571-9B49-EAA074B11CD7}">
      <dgm:prSet/>
      <dgm:spPr/>
      <dgm:t>
        <a:bodyPr/>
        <a:lstStyle/>
        <a:p>
          <a:endParaRPr lang="en-US"/>
        </a:p>
      </dgm:t>
    </dgm:pt>
    <dgm:pt modelId="{23E55B24-92C5-4E17-8B17-DD74137B4FE9}" type="sibTrans" cxnId="{F9EDA480-C976-4571-9B49-EAA074B11CD7}">
      <dgm:prSet/>
      <dgm:spPr/>
      <dgm:t>
        <a:bodyPr/>
        <a:lstStyle/>
        <a:p>
          <a:endParaRPr lang="en-US"/>
        </a:p>
      </dgm:t>
    </dgm:pt>
    <dgm:pt modelId="{CB70E031-858B-4F34-85B5-1924B02FC24B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/>
            <a:t>Multimodal</a:t>
          </a:r>
        </a:p>
      </dgm:t>
    </dgm:pt>
    <dgm:pt modelId="{C33E3A70-A849-4CFF-820F-5D753531299A}" type="parTrans" cxnId="{33A95C28-6991-4F6C-876F-7EA94E58CDF1}">
      <dgm:prSet/>
      <dgm:spPr/>
      <dgm:t>
        <a:bodyPr/>
        <a:lstStyle/>
        <a:p>
          <a:endParaRPr lang="en-US"/>
        </a:p>
      </dgm:t>
    </dgm:pt>
    <dgm:pt modelId="{BCFA44C2-DBE6-4F80-A901-991DFFFEBC95}" type="sibTrans" cxnId="{33A95C28-6991-4F6C-876F-7EA94E58CDF1}">
      <dgm:prSet/>
      <dgm:spPr/>
      <dgm:t>
        <a:bodyPr/>
        <a:lstStyle/>
        <a:p>
          <a:endParaRPr lang="en-US"/>
        </a:p>
      </dgm:t>
    </dgm:pt>
    <dgm:pt modelId="{73CCDF2B-B882-4C51-94B6-EF2DA54F6AC7}" type="pres">
      <dgm:prSet presAssocID="{E64E2D0B-B7A6-405B-9BFF-EF18D5B9486C}" presName="root" presStyleCnt="0">
        <dgm:presLayoutVars>
          <dgm:dir/>
          <dgm:resizeHandles val="exact"/>
        </dgm:presLayoutVars>
      </dgm:prSet>
      <dgm:spPr/>
    </dgm:pt>
    <dgm:pt modelId="{63A853CE-376F-478E-A8D7-B3708C968040}" type="pres">
      <dgm:prSet presAssocID="{01CA2F9D-800E-4FE2-AF37-355B54E07286}" presName="compNode" presStyleCnt="0"/>
      <dgm:spPr/>
    </dgm:pt>
    <dgm:pt modelId="{A2B97828-4BC0-4A8A-950C-B0296BF8C5A8}" type="pres">
      <dgm:prSet presAssocID="{01CA2F9D-800E-4FE2-AF37-355B54E07286}" presName="iconBgRect" presStyleLbl="bgShp" presStyleIdx="0" presStyleCnt="3"/>
      <dgm:spPr/>
    </dgm:pt>
    <dgm:pt modelId="{71A6011C-5465-46EC-881A-A4F28D08EB66}" type="pres">
      <dgm:prSet presAssocID="{01CA2F9D-800E-4FE2-AF37-355B54E07286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2"/>
              </a:ext>
            </a:extLst>
          </a:blip>
          <a:srcRect/>
          <a:stretch>
            <a:fillRect l="-20000" r="-20000"/>
          </a:stretch>
        </a:blipFill>
        <a:ln>
          <a:noFill/>
        </a:ln>
      </dgm:spPr>
    </dgm:pt>
    <dgm:pt modelId="{43B03401-ACFB-478E-BB75-88711F4A3454}" type="pres">
      <dgm:prSet presAssocID="{01CA2F9D-800E-4FE2-AF37-355B54E07286}" presName="spaceRect" presStyleCnt="0"/>
      <dgm:spPr/>
    </dgm:pt>
    <dgm:pt modelId="{B31EFFD7-5056-4786-BF10-F28A5FCF7122}" type="pres">
      <dgm:prSet presAssocID="{01CA2F9D-800E-4FE2-AF37-355B54E07286}" presName="textRect" presStyleLbl="revTx" presStyleIdx="0" presStyleCnt="3">
        <dgm:presLayoutVars>
          <dgm:chMax val="1"/>
          <dgm:chPref val="1"/>
        </dgm:presLayoutVars>
      </dgm:prSet>
      <dgm:spPr/>
    </dgm:pt>
    <dgm:pt modelId="{2235527D-E8D8-4031-9FEC-23D5F4B45FA1}" type="pres">
      <dgm:prSet presAssocID="{72D4A849-E01E-4530-86B8-38003905BD7D}" presName="sibTrans" presStyleCnt="0"/>
      <dgm:spPr/>
    </dgm:pt>
    <dgm:pt modelId="{F9959466-3DE1-4BEF-BC35-ADE5E1D68EE5}" type="pres">
      <dgm:prSet presAssocID="{04F7FD4E-6FF0-492C-A1BF-DC553ED5ED24}" presName="compNode" presStyleCnt="0"/>
      <dgm:spPr/>
    </dgm:pt>
    <dgm:pt modelId="{C4912FC3-D052-4F69-91A9-BB80D631D035}" type="pres">
      <dgm:prSet presAssocID="{04F7FD4E-6FF0-492C-A1BF-DC553ED5ED24}" presName="iconBgRect" presStyleLbl="bgShp" presStyleIdx="1" presStyleCnt="3"/>
      <dgm:spPr/>
    </dgm:pt>
    <dgm:pt modelId="{529983C3-F097-4079-9D5E-250DABC538E3}" type="pres">
      <dgm:prSet presAssocID="{04F7FD4E-6FF0-492C-A1BF-DC553ED5ED24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ar graph with upward trend"/>
        </a:ext>
      </dgm:extLst>
    </dgm:pt>
    <dgm:pt modelId="{D65C6338-3949-46AA-9448-FC0AE2706315}" type="pres">
      <dgm:prSet presAssocID="{04F7FD4E-6FF0-492C-A1BF-DC553ED5ED24}" presName="spaceRect" presStyleCnt="0"/>
      <dgm:spPr/>
    </dgm:pt>
    <dgm:pt modelId="{615564E8-9E02-46DE-A5AD-7C228058B69E}" type="pres">
      <dgm:prSet presAssocID="{04F7FD4E-6FF0-492C-A1BF-DC553ED5ED24}" presName="textRect" presStyleLbl="revTx" presStyleIdx="1" presStyleCnt="3">
        <dgm:presLayoutVars>
          <dgm:chMax val="1"/>
          <dgm:chPref val="1"/>
        </dgm:presLayoutVars>
      </dgm:prSet>
      <dgm:spPr/>
    </dgm:pt>
    <dgm:pt modelId="{A54D30D3-B46D-4802-8DAB-E2D92B6796CC}" type="pres">
      <dgm:prSet presAssocID="{23E55B24-92C5-4E17-8B17-DD74137B4FE9}" presName="sibTrans" presStyleCnt="0"/>
      <dgm:spPr/>
    </dgm:pt>
    <dgm:pt modelId="{DFB9611C-8A56-4677-BA68-F850ADA0A480}" type="pres">
      <dgm:prSet presAssocID="{CB70E031-858B-4F34-85B5-1924B02FC24B}" presName="compNode" presStyleCnt="0"/>
      <dgm:spPr/>
    </dgm:pt>
    <dgm:pt modelId="{A5DE42AA-DABC-46DB-9711-6B820CADD759}" type="pres">
      <dgm:prSet presAssocID="{CB70E031-858B-4F34-85B5-1924B02FC24B}" presName="iconBgRect" presStyleLbl="bgShp" presStyleIdx="2" presStyleCnt="3"/>
      <dgm:spPr/>
    </dgm:pt>
    <dgm:pt modelId="{A2F9120A-F446-41E6-98D6-338D42D40D32}" type="pres">
      <dgm:prSet presAssocID="{CB70E031-858B-4F34-85B5-1924B02FC24B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rcRect/>
          <a:stretch>
            <a:fillRect l="-45000" r="-45000"/>
          </a:stretch>
        </a:blipFill>
        <a:ln>
          <a:noFill/>
        </a:ln>
      </dgm:spPr>
    </dgm:pt>
    <dgm:pt modelId="{3B787544-8E6B-463F-8D00-2CEAAE4CF6DA}" type="pres">
      <dgm:prSet presAssocID="{CB70E031-858B-4F34-85B5-1924B02FC24B}" presName="spaceRect" presStyleCnt="0"/>
      <dgm:spPr/>
    </dgm:pt>
    <dgm:pt modelId="{46D92F04-BEFF-4AB2-A007-32332F28B175}" type="pres">
      <dgm:prSet presAssocID="{CB70E031-858B-4F34-85B5-1924B02FC24B}" presName="textRect" presStyleLbl="revTx" presStyleIdx="2" presStyleCnt="3">
        <dgm:presLayoutVars>
          <dgm:chMax val="1"/>
          <dgm:chPref val="1"/>
        </dgm:presLayoutVars>
      </dgm:prSet>
      <dgm:spPr/>
    </dgm:pt>
  </dgm:ptLst>
  <dgm:cxnLst>
    <dgm:cxn modelId="{B0506202-147B-4876-80B9-8D74E223AD22}" type="presOf" srcId="{04F7FD4E-6FF0-492C-A1BF-DC553ED5ED24}" destId="{615564E8-9E02-46DE-A5AD-7C228058B69E}" srcOrd="0" destOrd="0" presId="urn:microsoft.com/office/officeart/2018/5/layout/IconCircleLabelList"/>
    <dgm:cxn modelId="{33A95C28-6991-4F6C-876F-7EA94E58CDF1}" srcId="{E64E2D0B-B7A6-405B-9BFF-EF18D5B9486C}" destId="{CB70E031-858B-4F34-85B5-1924B02FC24B}" srcOrd="2" destOrd="0" parTransId="{C33E3A70-A849-4CFF-820F-5D753531299A}" sibTransId="{BCFA44C2-DBE6-4F80-A901-991DFFFEBC95}"/>
    <dgm:cxn modelId="{305C9933-A56A-492A-AED8-C7458FE7366E}" type="presOf" srcId="{CB70E031-858B-4F34-85B5-1924B02FC24B}" destId="{46D92F04-BEFF-4AB2-A007-32332F28B175}" srcOrd="0" destOrd="0" presId="urn:microsoft.com/office/officeart/2018/5/layout/IconCircleLabelList"/>
    <dgm:cxn modelId="{1ABC3762-D76F-449D-AC9A-AD922D7268C7}" srcId="{E64E2D0B-B7A6-405B-9BFF-EF18D5B9486C}" destId="{01CA2F9D-800E-4FE2-AF37-355B54E07286}" srcOrd="0" destOrd="0" parTransId="{FE9D5CB9-2D6D-494E-BB12-8C3DF2DDB659}" sibTransId="{72D4A849-E01E-4530-86B8-38003905BD7D}"/>
    <dgm:cxn modelId="{C6C2A750-6637-471E-B353-56FD8227AEFA}" type="presOf" srcId="{01CA2F9D-800E-4FE2-AF37-355B54E07286}" destId="{B31EFFD7-5056-4786-BF10-F28A5FCF7122}" srcOrd="0" destOrd="0" presId="urn:microsoft.com/office/officeart/2018/5/layout/IconCircleLabelList"/>
    <dgm:cxn modelId="{F9EDA480-C976-4571-9B49-EAA074B11CD7}" srcId="{E64E2D0B-B7A6-405B-9BFF-EF18D5B9486C}" destId="{04F7FD4E-6FF0-492C-A1BF-DC553ED5ED24}" srcOrd="1" destOrd="0" parTransId="{F545A6CE-1787-491E-9FA8-3B7FB7124E1E}" sibTransId="{23E55B24-92C5-4E17-8B17-DD74137B4FE9}"/>
    <dgm:cxn modelId="{3ACE819A-72A7-49DF-9145-E77DB95E97B5}" type="presOf" srcId="{E64E2D0B-B7A6-405B-9BFF-EF18D5B9486C}" destId="{73CCDF2B-B882-4C51-94B6-EF2DA54F6AC7}" srcOrd="0" destOrd="0" presId="urn:microsoft.com/office/officeart/2018/5/layout/IconCircleLabelList"/>
    <dgm:cxn modelId="{BA6ED373-B59A-46C3-9D0A-1B64903C5C30}" type="presParOf" srcId="{73CCDF2B-B882-4C51-94B6-EF2DA54F6AC7}" destId="{63A853CE-376F-478E-A8D7-B3708C968040}" srcOrd="0" destOrd="0" presId="urn:microsoft.com/office/officeart/2018/5/layout/IconCircleLabelList"/>
    <dgm:cxn modelId="{E745AE9E-6EDF-40AD-AF00-B17BC7AC2388}" type="presParOf" srcId="{63A853CE-376F-478E-A8D7-B3708C968040}" destId="{A2B97828-4BC0-4A8A-950C-B0296BF8C5A8}" srcOrd="0" destOrd="0" presId="urn:microsoft.com/office/officeart/2018/5/layout/IconCircleLabelList"/>
    <dgm:cxn modelId="{ACD21CC7-39C2-4258-90D5-1C5DADCBD23D}" type="presParOf" srcId="{63A853CE-376F-478E-A8D7-B3708C968040}" destId="{71A6011C-5465-46EC-881A-A4F28D08EB66}" srcOrd="1" destOrd="0" presId="urn:microsoft.com/office/officeart/2018/5/layout/IconCircleLabelList"/>
    <dgm:cxn modelId="{1C87691C-B8D1-4231-99F0-3AEBDAB08371}" type="presParOf" srcId="{63A853CE-376F-478E-A8D7-B3708C968040}" destId="{43B03401-ACFB-478E-BB75-88711F4A3454}" srcOrd="2" destOrd="0" presId="urn:microsoft.com/office/officeart/2018/5/layout/IconCircleLabelList"/>
    <dgm:cxn modelId="{341A1DE4-05C2-4162-95BC-D8EBB1E9C637}" type="presParOf" srcId="{63A853CE-376F-478E-A8D7-B3708C968040}" destId="{B31EFFD7-5056-4786-BF10-F28A5FCF7122}" srcOrd="3" destOrd="0" presId="urn:microsoft.com/office/officeart/2018/5/layout/IconCircleLabelList"/>
    <dgm:cxn modelId="{6776EEAA-AAA3-44EC-A5FF-1EC3408D9982}" type="presParOf" srcId="{73CCDF2B-B882-4C51-94B6-EF2DA54F6AC7}" destId="{2235527D-E8D8-4031-9FEC-23D5F4B45FA1}" srcOrd="1" destOrd="0" presId="urn:microsoft.com/office/officeart/2018/5/layout/IconCircleLabelList"/>
    <dgm:cxn modelId="{E35DFE9B-5F08-4B06-80F8-6EE821CF6A28}" type="presParOf" srcId="{73CCDF2B-B882-4C51-94B6-EF2DA54F6AC7}" destId="{F9959466-3DE1-4BEF-BC35-ADE5E1D68EE5}" srcOrd="2" destOrd="0" presId="urn:microsoft.com/office/officeart/2018/5/layout/IconCircleLabelList"/>
    <dgm:cxn modelId="{0EF160F0-B6CD-441A-BCFE-295B4A88EF63}" type="presParOf" srcId="{F9959466-3DE1-4BEF-BC35-ADE5E1D68EE5}" destId="{C4912FC3-D052-4F69-91A9-BB80D631D035}" srcOrd="0" destOrd="0" presId="urn:microsoft.com/office/officeart/2018/5/layout/IconCircleLabelList"/>
    <dgm:cxn modelId="{EBF797AB-72DC-4AE0-A4E4-579582F92A64}" type="presParOf" srcId="{F9959466-3DE1-4BEF-BC35-ADE5E1D68EE5}" destId="{529983C3-F097-4079-9D5E-250DABC538E3}" srcOrd="1" destOrd="0" presId="urn:microsoft.com/office/officeart/2018/5/layout/IconCircleLabelList"/>
    <dgm:cxn modelId="{B868F8B5-3825-4DB9-B806-A5799C9CF152}" type="presParOf" srcId="{F9959466-3DE1-4BEF-BC35-ADE5E1D68EE5}" destId="{D65C6338-3949-46AA-9448-FC0AE2706315}" srcOrd="2" destOrd="0" presId="urn:microsoft.com/office/officeart/2018/5/layout/IconCircleLabelList"/>
    <dgm:cxn modelId="{ED17F82A-F2BA-4C6B-8016-5A63E634F966}" type="presParOf" srcId="{F9959466-3DE1-4BEF-BC35-ADE5E1D68EE5}" destId="{615564E8-9E02-46DE-A5AD-7C228058B69E}" srcOrd="3" destOrd="0" presId="urn:microsoft.com/office/officeart/2018/5/layout/IconCircleLabelList"/>
    <dgm:cxn modelId="{6D9EC6EB-AAA2-4AAE-A3CF-CE24521DBD9B}" type="presParOf" srcId="{73CCDF2B-B882-4C51-94B6-EF2DA54F6AC7}" destId="{A54D30D3-B46D-4802-8DAB-E2D92B6796CC}" srcOrd="3" destOrd="0" presId="urn:microsoft.com/office/officeart/2018/5/layout/IconCircleLabelList"/>
    <dgm:cxn modelId="{660EB573-08A3-4F35-9ECA-595B95D6D1FA}" type="presParOf" srcId="{73CCDF2B-B882-4C51-94B6-EF2DA54F6AC7}" destId="{DFB9611C-8A56-4677-BA68-F850ADA0A480}" srcOrd="4" destOrd="0" presId="urn:microsoft.com/office/officeart/2018/5/layout/IconCircleLabelList"/>
    <dgm:cxn modelId="{F94CE2FA-73E8-4C5C-BF63-BB74197C9FF4}" type="presParOf" srcId="{DFB9611C-8A56-4677-BA68-F850ADA0A480}" destId="{A5DE42AA-DABC-46DB-9711-6B820CADD759}" srcOrd="0" destOrd="0" presId="urn:microsoft.com/office/officeart/2018/5/layout/IconCircleLabelList"/>
    <dgm:cxn modelId="{21EE7A76-6901-46C5-8BE1-AA24D06F4626}" type="presParOf" srcId="{DFB9611C-8A56-4677-BA68-F850ADA0A480}" destId="{A2F9120A-F446-41E6-98D6-338D42D40D32}" srcOrd="1" destOrd="0" presId="urn:microsoft.com/office/officeart/2018/5/layout/IconCircleLabelList"/>
    <dgm:cxn modelId="{A9FD2D3A-C1A7-45C8-9C18-D5205737ED75}" type="presParOf" srcId="{DFB9611C-8A56-4677-BA68-F850ADA0A480}" destId="{3B787544-8E6B-463F-8D00-2CEAAE4CF6DA}" srcOrd="2" destOrd="0" presId="urn:microsoft.com/office/officeart/2018/5/layout/IconCircleLabelList"/>
    <dgm:cxn modelId="{5383A625-51D2-463F-82E1-9F00AF70C116}" type="presParOf" srcId="{DFB9611C-8A56-4677-BA68-F850ADA0A480}" destId="{46D92F04-BEFF-4AB2-A007-32332F28B175}" srcOrd="3" destOrd="0" presId="urn:microsoft.com/office/officeart/2018/5/layout/IconCircle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4DD6678-188D-413C-8B19-16D6E497DD32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bg_colorful5" csCatId="colorful" phldr="1"/>
      <dgm:spPr/>
      <dgm:t>
        <a:bodyPr/>
        <a:lstStyle/>
        <a:p>
          <a:endParaRPr lang="en-US"/>
        </a:p>
      </dgm:t>
    </dgm:pt>
    <dgm:pt modelId="{D26F5A8E-68DA-4C13-A405-20FD23FB7C27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Measures of Center</a:t>
          </a:r>
        </a:p>
      </dgm:t>
    </dgm:pt>
    <dgm:pt modelId="{42994280-4D67-4C92-8D48-C463621B1BC5}" type="parTrans" cxnId="{EE07230F-D5FD-413E-8A76-17D454F1956A}">
      <dgm:prSet/>
      <dgm:spPr/>
      <dgm:t>
        <a:bodyPr/>
        <a:lstStyle/>
        <a:p>
          <a:endParaRPr lang="en-US"/>
        </a:p>
      </dgm:t>
    </dgm:pt>
    <dgm:pt modelId="{5BC7B4CA-9E3A-4243-96A4-0D212FA139F9}" type="sibTrans" cxnId="{EE07230F-D5FD-413E-8A76-17D454F1956A}">
      <dgm:prSet/>
      <dgm:spPr/>
      <dgm:t>
        <a:bodyPr/>
        <a:lstStyle/>
        <a:p>
          <a:endParaRPr lang="en-US"/>
        </a:p>
      </dgm:t>
    </dgm:pt>
    <dgm:pt modelId="{4F06E765-22D2-421B-992E-C9C9EEE67712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Measures of Spread</a:t>
          </a:r>
        </a:p>
      </dgm:t>
    </dgm:pt>
    <dgm:pt modelId="{79529034-9BF5-4DFE-84CE-170B72EECBFF}" type="parTrans" cxnId="{EA18D9AA-AADA-427D-91D8-E1D3630083E8}">
      <dgm:prSet/>
      <dgm:spPr/>
      <dgm:t>
        <a:bodyPr/>
        <a:lstStyle/>
        <a:p>
          <a:endParaRPr lang="en-US"/>
        </a:p>
      </dgm:t>
    </dgm:pt>
    <dgm:pt modelId="{0C2F5B08-0768-4AD4-969B-29A20E35B680}" type="sibTrans" cxnId="{EA18D9AA-AADA-427D-91D8-E1D3630083E8}">
      <dgm:prSet/>
      <dgm:spPr/>
      <dgm:t>
        <a:bodyPr/>
        <a:lstStyle/>
        <a:p>
          <a:endParaRPr lang="en-US"/>
        </a:p>
      </dgm:t>
    </dgm:pt>
    <dgm:pt modelId="{EB2C1229-074C-4BEC-B66C-772C1E921ED4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Measures of Position</a:t>
          </a:r>
        </a:p>
      </dgm:t>
    </dgm:pt>
    <dgm:pt modelId="{5478D95E-AEE4-4DE4-834C-07C1886685FE}" type="parTrans" cxnId="{565C3152-7DAA-4349-A4F6-75B3FAC6334F}">
      <dgm:prSet/>
      <dgm:spPr/>
      <dgm:t>
        <a:bodyPr/>
        <a:lstStyle/>
        <a:p>
          <a:endParaRPr lang="en-US"/>
        </a:p>
      </dgm:t>
    </dgm:pt>
    <dgm:pt modelId="{CA1E0846-90C3-4258-9317-69D301A48D0D}" type="sibTrans" cxnId="{565C3152-7DAA-4349-A4F6-75B3FAC6334F}">
      <dgm:prSet/>
      <dgm:spPr/>
      <dgm:t>
        <a:bodyPr/>
        <a:lstStyle/>
        <a:p>
          <a:endParaRPr lang="en-US"/>
        </a:p>
      </dgm:t>
    </dgm:pt>
    <dgm:pt modelId="{B5C13ECF-F983-4A94-883C-BAC8F3E6F1DC}" type="pres">
      <dgm:prSet presAssocID="{94DD6678-188D-413C-8B19-16D6E497DD32}" presName="root" presStyleCnt="0">
        <dgm:presLayoutVars>
          <dgm:dir/>
          <dgm:resizeHandles val="exact"/>
        </dgm:presLayoutVars>
      </dgm:prSet>
      <dgm:spPr/>
    </dgm:pt>
    <dgm:pt modelId="{D2B57BF4-10D1-478F-9149-43CB77A6385B}" type="pres">
      <dgm:prSet presAssocID="{D26F5A8E-68DA-4C13-A405-20FD23FB7C27}" presName="compNode" presStyleCnt="0"/>
      <dgm:spPr/>
    </dgm:pt>
    <dgm:pt modelId="{D61117D7-8115-4591-A141-B807F885AB9B}" type="pres">
      <dgm:prSet presAssocID="{D26F5A8E-68DA-4C13-A405-20FD23FB7C27}" presName="bgRect" presStyleLbl="bgShp" presStyleIdx="0" presStyleCnt="3"/>
      <dgm:spPr/>
    </dgm:pt>
    <dgm:pt modelId="{7E680D75-565B-48B0-A00B-89C0FAEFCFDD}" type="pres">
      <dgm:prSet presAssocID="{D26F5A8E-68DA-4C13-A405-20FD23FB7C27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ullseye"/>
        </a:ext>
      </dgm:extLst>
    </dgm:pt>
    <dgm:pt modelId="{EB3C198C-575D-44FE-A716-DC30775A737C}" type="pres">
      <dgm:prSet presAssocID="{D26F5A8E-68DA-4C13-A405-20FD23FB7C27}" presName="spaceRect" presStyleCnt="0"/>
      <dgm:spPr/>
    </dgm:pt>
    <dgm:pt modelId="{4309DFE0-18A9-46DF-964C-B94E6A57A684}" type="pres">
      <dgm:prSet presAssocID="{D26F5A8E-68DA-4C13-A405-20FD23FB7C27}" presName="parTx" presStyleLbl="revTx" presStyleIdx="0" presStyleCnt="3">
        <dgm:presLayoutVars>
          <dgm:chMax val="0"/>
          <dgm:chPref val="0"/>
        </dgm:presLayoutVars>
      </dgm:prSet>
      <dgm:spPr/>
    </dgm:pt>
    <dgm:pt modelId="{DD7DE2D8-0567-45F2-822F-AFC7C99420BC}" type="pres">
      <dgm:prSet presAssocID="{5BC7B4CA-9E3A-4243-96A4-0D212FA139F9}" presName="sibTrans" presStyleCnt="0"/>
      <dgm:spPr/>
    </dgm:pt>
    <dgm:pt modelId="{66B1FD64-BC54-45D3-B511-748C136F1373}" type="pres">
      <dgm:prSet presAssocID="{4F06E765-22D2-421B-992E-C9C9EEE67712}" presName="compNode" presStyleCnt="0"/>
      <dgm:spPr/>
    </dgm:pt>
    <dgm:pt modelId="{4516D652-E165-4113-BC24-ADF9535E5081}" type="pres">
      <dgm:prSet presAssocID="{4F06E765-22D2-421B-992E-C9C9EEE67712}" presName="bgRect" presStyleLbl="bgShp" presStyleIdx="1" presStyleCnt="3"/>
      <dgm:spPr/>
    </dgm:pt>
    <dgm:pt modelId="{BDD8AC4C-874C-42DC-A940-E55FE1F73A2E}" type="pres">
      <dgm:prSet presAssocID="{4F06E765-22D2-421B-992E-C9C9EEE67712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Voice"/>
        </a:ext>
      </dgm:extLst>
    </dgm:pt>
    <dgm:pt modelId="{F028C9E9-6424-4175-A919-85BFD8FAA7B5}" type="pres">
      <dgm:prSet presAssocID="{4F06E765-22D2-421B-992E-C9C9EEE67712}" presName="spaceRect" presStyleCnt="0"/>
      <dgm:spPr/>
    </dgm:pt>
    <dgm:pt modelId="{CEA74D0F-49DF-41D0-9F92-CB7E2C6A99F0}" type="pres">
      <dgm:prSet presAssocID="{4F06E765-22D2-421B-992E-C9C9EEE67712}" presName="parTx" presStyleLbl="revTx" presStyleIdx="1" presStyleCnt="3">
        <dgm:presLayoutVars>
          <dgm:chMax val="0"/>
          <dgm:chPref val="0"/>
        </dgm:presLayoutVars>
      </dgm:prSet>
      <dgm:spPr/>
    </dgm:pt>
    <dgm:pt modelId="{A0806513-5216-4A2F-BB7C-6FE76D39AEC9}" type="pres">
      <dgm:prSet presAssocID="{0C2F5B08-0768-4AD4-969B-29A20E35B680}" presName="sibTrans" presStyleCnt="0"/>
      <dgm:spPr/>
    </dgm:pt>
    <dgm:pt modelId="{4AB40FF8-0B6F-4274-A153-50EBB6A0FBC2}" type="pres">
      <dgm:prSet presAssocID="{EB2C1229-074C-4BEC-B66C-772C1E921ED4}" presName="compNode" presStyleCnt="0"/>
      <dgm:spPr/>
    </dgm:pt>
    <dgm:pt modelId="{C9EFB759-556C-44FB-BA29-08701AB6B000}" type="pres">
      <dgm:prSet presAssocID="{EB2C1229-074C-4BEC-B66C-772C1E921ED4}" presName="bgRect" presStyleLbl="bgShp" presStyleIdx="2" presStyleCnt="3"/>
      <dgm:spPr/>
    </dgm:pt>
    <dgm:pt modelId="{A27B848F-B0CC-4900-AA67-AD570DD1B40E}" type="pres">
      <dgm:prSet presAssocID="{EB2C1229-074C-4BEC-B66C-772C1E921ED4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Ruler"/>
        </a:ext>
      </dgm:extLst>
    </dgm:pt>
    <dgm:pt modelId="{42E3AFE2-5135-47DC-8957-26E1101B1F0B}" type="pres">
      <dgm:prSet presAssocID="{EB2C1229-074C-4BEC-B66C-772C1E921ED4}" presName="spaceRect" presStyleCnt="0"/>
      <dgm:spPr/>
    </dgm:pt>
    <dgm:pt modelId="{3B54BEDE-1B91-497F-870A-28A2F21F57C9}" type="pres">
      <dgm:prSet presAssocID="{EB2C1229-074C-4BEC-B66C-772C1E921ED4}" presName="parTx" presStyleLbl="revTx" presStyleIdx="2" presStyleCnt="3">
        <dgm:presLayoutVars>
          <dgm:chMax val="0"/>
          <dgm:chPref val="0"/>
        </dgm:presLayoutVars>
      </dgm:prSet>
      <dgm:spPr/>
    </dgm:pt>
  </dgm:ptLst>
  <dgm:cxnLst>
    <dgm:cxn modelId="{EE07230F-D5FD-413E-8A76-17D454F1956A}" srcId="{94DD6678-188D-413C-8B19-16D6E497DD32}" destId="{D26F5A8E-68DA-4C13-A405-20FD23FB7C27}" srcOrd="0" destOrd="0" parTransId="{42994280-4D67-4C92-8D48-C463621B1BC5}" sibTransId="{5BC7B4CA-9E3A-4243-96A4-0D212FA139F9}"/>
    <dgm:cxn modelId="{565C3152-7DAA-4349-A4F6-75B3FAC6334F}" srcId="{94DD6678-188D-413C-8B19-16D6E497DD32}" destId="{EB2C1229-074C-4BEC-B66C-772C1E921ED4}" srcOrd="2" destOrd="0" parTransId="{5478D95E-AEE4-4DE4-834C-07C1886685FE}" sibTransId="{CA1E0846-90C3-4258-9317-69D301A48D0D}"/>
    <dgm:cxn modelId="{375A6552-86F3-45AE-B824-6B9A6D2C0F5C}" type="presOf" srcId="{94DD6678-188D-413C-8B19-16D6E497DD32}" destId="{B5C13ECF-F983-4A94-883C-BAC8F3E6F1DC}" srcOrd="0" destOrd="0" presId="urn:microsoft.com/office/officeart/2018/2/layout/IconVerticalSolidList"/>
    <dgm:cxn modelId="{BB341C86-FCE4-4DB2-912E-E2A5F18C9292}" type="presOf" srcId="{D26F5A8E-68DA-4C13-A405-20FD23FB7C27}" destId="{4309DFE0-18A9-46DF-964C-B94E6A57A684}" srcOrd="0" destOrd="0" presId="urn:microsoft.com/office/officeart/2018/2/layout/IconVerticalSolidList"/>
    <dgm:cxn modelId="{A9EE6296-D38B-42C9-8372-3A56D05EED0E}" type="presOf" srcId="{EB2C1229-074C-4BEC-B66C-772C1E921ED4}" destId="{3B54BEDE-1B91-497F-870A-28A2F21F57C9}" srcOrd="0" destOrd="0" presId="urn:microsoft.com/office/officeart/2018/2/layout/IconVerticalSolidList"/>
    <dgm:cxn modelId="{EA18D9AA-AADA-427D-91D8-E1D3630083E8}" srcId="{94DD6678-188D-413C-8B19-16D6E497DD32}" destId="{4F06E765-22D2-421B-992E-C9C9EEE67712}" srcOrd="1" destOrd="0" parTransId="{79529034-9BF5-4DFE-84CE-170B72EECBFF}" sibTransId="{0C2F5B08-0768-4AD4-969B-29A20E35B680}"/>
    <dgm:cxn modelId="{DE66DDEA-C3B7-4211-9109-3BE84353E706}" type="presOf" srcId="{4F06E765-22D2-421B-992E-C9C9EEE67712}" destId="{CEA74D0F-49DF-41D0-9F92-CB7E2C6A99F0}" srcOrd="0" destOrd="0" presId="urn:microsoft.com/office/officeart/2018/2/layout/IconVerticalSolidList"/>
    <dgm:cxn modelId="{57F8CC4C-F20C-40E6-9F9A-4B92E6A63FF0}" type="presParOf" srcId="{B5C13ECF-F983-4A94-883C-BAC8F3E6F1DC}" destId="{D2B57BF4-10D1-478F-9149-43CB77A6385B}" srcOrd="0" destOrd="0" presId="urn:microsoft.com/office/officeart/2018/2/layout/IconVerticalSolidList"/>
    <dgm:cxn modelId="{5F923840-7765-4475-AC22-12F994E3B88E}" type="presParOf" srcId="{D2B57BF4-10D1-478F-9149-43CB77A6385B}" destId="{D61117D7-8115-4591-A141-B807F885AB9B}" srcOrd="0" destOrd="0" presId="urn:microsoft.com/office/officeart/2018/2/layout/IconVerticalSolidList"/>
    <dgm:cxn modelId="{46655AF3-FE30-418A-88BE-E11D0552BCE7}" type="presParOf" srcId="{D2B57BF4-10D1-478F-9149-43CB77A6385B}" destId="{7E680D75-565B-48B0-A00B-89C0FAEFCFDD}" srcOrd="1" destOrd="0" presId="urn:microsoft.com/office/officeart/2018/2/layout/IconVerticalSolidList"/>
    <dgm:cxn modelId="{9858AC88-7169-4B97-83DB-4B9F06101B97}" type="presParOf" srcId="{D2B57BF4-10D1-478F-9149-43CB77A6385B}" destId="{EB3C198C-575D-44FE-A716-DC30775A737C}" srcOrd="2" destOrd="0" presId="urn:microsoft.com/office/officeart/2018/2/layout/IconVerticalSolidList"/>
    <dgm:cxn modelId="{6B8F2281-A6D4-4CE1-8779-4EA0B4491FB9}" type="presParOf" srcId="{D2B57BF4-10D1-478F-9149-43CB77A6385B}" destId="{4309DFE0-18A9-46DF-964C-B94E6A57A684}" srcOrd="3" destOrd="0" presId="urn:microsoft.com/office/officeart/2018/2/layout/IconVerticalSolidList"/>
    <dgm:cxn modelId="{CE018205-3A99-47F5-B964-7DBCDEE58969}" type="presParOf" srcId="{B5C13ECF-F983-4A94-883C-BAC8F3E6F1DC}" destId="{DD7DE2D8-0567-45F2-822F-AFC7C99420BC}" srcOrd="1" destOrd="0" presId="urn:microsoft.com/office/officeart/2018/2/layout/IconVerticalSolidList"/>
    <dgm:cxn modelId="{F09C91A1-07C3-4119-97E7-A20F48AA74FB}" type="presParOf" srcId="{B5C13ECF-F983-4A94-883C-BAC8F3E6F1DC}" destId="{66B1FD64-BC54-45D3-B511-748C136F1373}" srcOrd="2" destOrd="0" presId="urn:microsoft.com/office/officeart/2018/2/layout/IconVerticalSolidList"/>
    <dgm:cxn modelId="{93D21D15-585F-428C-B238-B7AEDB21614C}" type="presParOf" srcId="{66B1FD64-BC54-45D3-B511-748C136F1373}" destId="{4516D652-E165-4113-BC24-ADF9535E5081}" srcOrd="0" destOrd="0" presId="urn:microsoft.com/office/officeart/2018/2/layout/IconVerticalSolidList"/>
    <dgm:cxn modelId="{B80303C2-06A1-4C46-970A-D82BA301A336}" type="presParOf" srcId="{66B1FD64-BC54-45D3-B511-748C136F1373}" destId="{BDD8AC4C-874C-42DC-A940-E55FE1F73A2E}" srcOrd="1" destOrd="0" presId="urn:microsoft.com/office/officeart/2018/2/layout/IconVerticalSolidList"/>
    <dgm:cxn modelId="{87417FEB-F5BA-4460-A103-15CF66339CB6}" type="presParOf" srcId="{66B1FD64-BC54-45D3-B511-748C136F1373}" destId="{F028C9E9-6424-4175-A919-85BFD8FAA7B5}" srcOrd="2" destOrd="0" presId="urn:microsoft.com/office/officeart/2018/2/layout/IconVerticalSolidList"/>
    <dgm:cxn modelId="{CB6EC1AF-C404-4F6E-BED1-5D1683FB14E2}" type="presParOf" srcId="{66B1FD64-BC54-45D3-B511-748C136F1373}" destId="{CEA74D0F-49DF-41D0-9F92-CB7E2C6A99F0}" srcOrd="3" destOrd="0" presId="urn:microsoft.com/office/officeart/2018/2/layout/IconVerticalSolidList"/>
    <dgm:cxn modelId="{396072F3-EC03-4171-A618-2F8C3544BD7A}" type="presParOf" srcId="{B5C13ECF-F983-4A94-883C-BAC8F3E6F1DC}" destId="{A0806513-5216-4A2F-BB7C-6FE76D39AEC9}" srcOrd="3" destOrd="0" presId="urn:microsoft.com/office/officeart/2018/2/layout/IconVerticalSolidList"/>
    <dgm:cxn modelId="{6CDFCAA1-930C-4347-AE5B-4F22EE9F6880}" type="presParOf" srcId="{B5C13ECF-F983-4A94-883C-BAC8F3E6F1DC}" destId="{4AB40FF8-0B6F-4274-A153-50EBB6A0FBC2}" srcOrd="4" destOrd="0" presId="urn:microsoft.com/office/officeart/2018/2/layout/IconVerticalSolidList"/>
    <dgm:cxn modelId="{177F97CD-D7F9-4593-A3FC-B701E3C5EDD5}" type="presParOf" srcId="{4AB40FF8-0B6F-4274-A153-50EBB6A0FBC2}" destId="{C9EFB759-556C-44FB-BA29-08701AB6B000}" srcOrd="0" destOrd="0" presId="urn:microsoft.com/office/officeart/2018/2/layout/IconVerticalSolidList"/>
    <dgm:cxn modelId="{52A02279-4949-443E-BD53-1E5ACD415714}" type="presParOf" srcId="{4AB40FF8-0B6F-4274-A153-50EBB6A0FBC2}" destId="{A27B848F-B0CC-4900-AA67-AD570DD1B40E}" srcOrd="1" destOrd="0" presId="urn:microsoft.com/office/officeart/2018/2/layout/IconVerticalSolidList"/>
    <dgm:cxn modelId="{89D076BC-AFBA-4FE6-8CA9-9F076098D398}" type="presParOf" srcId="{4AB40FF8-0B6F-4274-A153-50EBB6A0FBC2}" destId="{42E3AFE2-5135-47DC-8957-26E1101B1F0B}" srcOrd="2" destOrd="0" presId="urn:microsoft.com/office/officeart/2018/2/layout/IconVerticalSolidList"/>
    <dgm:cxn modelId="{C914B28D-9C61-4A7E-8181-91DBD9827D41}" type="presParOf" srcId="{4AB40FF8-0B6F-4274-A153-50EBB6A0FBC2}" destId="{3B54BEDE-1B91-497F-870A-28A2F21F57C9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60EE15A-9764-4E4A-9A94-DA26D3E99860}" type="doc">
      <dgm:prSet loTypeId="urn:microsoft.com/office/officeart/2018/5/layout/IconCircleLabel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526ACAC5-2BA8-4DAD-AB0C-8763782EE8D9}">
      <dgm:prSet/>
      <dgm:spPr/>
      <dgm:t>
        <a:bodyPr/>
        <a:lstStyle/>
        <a:p>
          <a:pPr>
            <a:defRPr cap="all"/>
          </a:pPr>
          <a:r>
            <a:rPr lang="en-US"/>
            <a:t>Quantitative x and y</a:t>
          </a:r>
        </a:p>
      </dgm:t>
    </dgm:pt>
    <dgm:pt modelId="{F3C7FF40-BA08-41B3-AE1A-7228593E2EAB}" type="parTrans" cxnId="{8E6CC133-8873-4419-855E-080C75738BB9}">
      <dgm:prSet/>
      <dgm:spPr/>
      <dgm:t>
        <a:bodyPr/>
        <a:lstStyle/>
        <a:p>
          <a:endParaRPr lang="en-US"/>
        </a:p>
      </dgm:t>
    </dgm:pt>
    <dgm:pt modelId="{111B90F7-ABF0-447C-B3ED-BFDE7F06EABE}" type="sibTrans" cxnId="{8E6CC133-8873-4419-855E-080C75738BB9}">
      <dgm:prSet/>
      <dgm:spPr/>
      <dgm:t>
        <a:bodyPr/>
        <a:lstStyle/>
        <a:p>
          <a:endParaRPr lang="en-US"/>
        </a:p>
      </dgm:t>
    </dgm:pt>
    <dgm:pt modelId="{D567E41D-AF1A-490E-BD09-FFD2D01665F0}">
      <dgm:prSet/>
      <dgm:spPr/>
      <dgm:t>
        <a:bodyPr/>
        <a:lstStyle/>
        <a:p>
          <a:pPr>
            <a:defRPr cap="all"/>
          </a:pPr>
          <a:r>
            <a:rPr lang="en-US"/>
            <a:t>A linear relationship (check scatterplot)</a:t>
          </a:r>
        </a:p>
      </dgm:t>
    </dgm:pt>
    <dgm:pt modelId="{49A2C86F-EC4F-4F9E-9F28-F362A3F5B5FE}" type="parTrans" cxnId="{ECDD4E0F-0874-47B6-889A-4DD3A970032A}">
      <dgm:prSet/>
      <dgm:spPr/>
      <dgm:t>
        <a:bodyPr/>
        <a:lstStyle/>
        <a:p>
          <a:endParaRPr lang="en-US"/>
        </a:p>
      </dgm:t>
    </dgm:pt>
    <dgm:pt modelId="{9818A8A7-907C-47E9-A6D4-9A1A6ADAC88F}" type="sibTrans" cxnId="{ECDD4E0F-0874-47B6-889A-4DD3A970032A}">
      <dgm:prSet/>
      <dgm:spPr/>
      <dgm:t>
        <a:bodyPr/>
        <a:lstStyle/>
        <a:p>
          <a:endParaRPr lang="en-US"/>
        </a:p>
      </dgm:t>
    </dgm:pt>
    <dgm:pt modelId="{0088AAC9-F79E-4426-883B-DB6309F72C31}">
      <dgm:prSet/>
      <dgm:spPr/>
      <dgm:t>
        <a:bodyPr/>
        <a:lstStyle/>
        <a:p>
          <a:pPr>
            <a:defRPr cap="all"/>
          </a:pPr>
          <a:r>
            <a:rPr lang="en-US"/>
            <a:t>No significant outliers</a:t>
          </a:r>
        </a:p>
      </dgm:t>
    </dgm:pt>
    <dgm:pt modelId="{515AF627-6500-4BBF-8A65-9468C3321D6B}" type="parTrans" cxnId="{86515539-ECA3-4163-AE63-7FA652647679}">
      <dgm:prSet/>
      <dgm:spPr/>
      <dgm:t>
        <a:bodyPr/>
        <a:lstStyle/>
        <a:p>
          <a:endParaRPr lang="en-US"/>
        </a:p>
      </dgm:t>
    </dgm:pt>
    <dgm:pt modelId="{AE9A3B09-CF82-48A1-A596-1DD590E1457B}" type="sibTrans" cxnId="{86515539-ECA3-4163-AE63-7FA652647679}">
      <dgm:prSet/>
      <dgm:spPr/>
      <dgm:t>
        <a:bodyPr/>
        <a:lstStyle/>
        <a:p>
          <a:endParaRPr lang="en-US"/>
        </a:p>
      </dgm:t>
    </dgm:pt>
    <dgm:pt modelId="{3C059FD2-25FB-4354-8B3E-B2983E0DC6A7}">
      <dgm:prSet/>
      <dgm:spPr/>
      <dgm:t>
        <a:bodyPr/>
        <a:lstStyle/>
        <a:p>
          <a:pPr>
            <a:defRPr cap="all"/>
          </a:pPr>
          <a:r>
            <a:rPr lang="en-US"/>
            <a:t>Variables normally distributed </a:t>
          </a:r>
        </a:p>
      </dgm:t>
    </dgm:pt>
    <dgm:pt modelId="{6B55ECBB-7F7F-44E8-A4AC-CDAB27950CF1}" type="parTrans" cxnId="{C2DF5F16-3F89-4494-9CA2-3CA8466B2FB4}">
      <dgm:prSet/>
      <dgm:spPr/>
      <dgm:t>
        <a:bodyPr/>
        <a:lstStyle/>
        <a:p>
          <a:endParaRPr lang="en-US"/>
        </a:p>
      </dgm:t>
    </dgm:pt>
    <dgm:pt modelId="{A62B8C43-768E-4FF9-8CDB-E490A9BB1EE2}" type="sibTrans" cxnId="{C2DF5F16-3F89-4494-9CA2-3CA8466B2FB4}">
      <dgm:prSet/>
      <dgm:spPr/>
      <dgm:t>
        <a:bodyPr/>
        <a:lstStyle/>
        <a:p>
          <a:endParaRPr lang="en-US"/>
        </a:p>
      </dgm:t>
    </dgm:pt>
    <dgm:pt modelId="{7BDDB412-27FF-46A8-8231-B04FC438E7E5}" type="pres">
      <dgm:prSet presAssocID="{660EE15A-9764-4E4A-9A94-DA26D3E99860}" presName="root" presStyleCnt="0">
        <dgm:presLayoutVars>
          <dgm:dir/>
          <dgm:resizeHandles val="exact"/>
        </dgm:presLayoutVars>
      </dgm:prSet>
      <dgm:spPr/>
    </dgm:pt>
    <dgm:pt modelId="{A5117D82-E8DB-4E3F-A11B-BB54269FFB58}" type="pres">
      <dgm:prSet presAssocID="{526ACAC5-2BA8-4DAD-AB0C-8763782EE8D9}" presName="compNode" presStyleCnt="0"/>
      <dgm:spPr/>
    </dgm:pt>
    <dgm:pt modelId="{AE2A3EF7-AC47-43B0-8C0A-22AE4FA951B1}" type="pres">
      <dgm:prSet presAssocID="{526ACAC5-2BA8-4DAD-AB0C-8763782EE8D9}" presName="iconBgRect" presStyleLbl="bgShp" presStyleIdx="0" presStyleCnt="4"/>
      <dgm:spPr/>
    </dgm:pt>
    <dgm:pt modelId="{AC475C67-071C-44DD-878E-12065F657DD3}" type="pres">
      <dgm:prSet presAssocID="{526ACAC5-2BA8-4DAD-AB0C-8763782EE8D9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tatistics"/>
        </a:ext>
      </dgm:extLst>
    </dgm:pt>
    <dgm:pt modelId="{6EB66462-8A21-4C53-AD5B-E28058871724}" type="pres">
      <dgm:prSet presAssocID="{526ACAC5-2BA8-4DAD-AB0C-8763782EE8D9}" presName="spaceRect" presStyleCnt="0"/>
      <dgm:spPr/>
    </dgm:pt>
    <dgm:pt modelId="{B2A8A80C-B9AE-47F8-BF78-89D3F86DA21C}" type="pres">
      <dgm:prSet presAssocID="{526ACAC5-2BA8-4DAD-AB0C-8763782EE8D9}" presName="textRect" presStyleLbl="revTx" presStyleIdx="0" presStyleCnt="4">
        <dgm:presLayoutVars>
          <dgm:chMax val="1"/>
          <dgm:chPref val="1"/>
        </dgm:presLayoutVars>
      </dgm:prSet>
      <dgm:spPr/>
    </dgm:pt>
    <dgm:pt modelId="{D72C0438-6EB2-4596-9201-05E0C0C8D26A}" type="pres">
      <dgm:prSet presAssocID="{111B90F7-ABF0-447C-B3ED-BFDE7F06EABE}" presName="sibTrans" presStyleCnt="0"/>
      <dgm:spPr/>
    </dgm:pt>
    <dgm:pt modelId="{55B9BBC0-36F9-40D2-BDBB-27A8BB614121}" type="pres">
      <dgm:prSet presAssocID="{D567E41D-AF1A-490E-BD09-FFD2D01665F0}" presName="compNode" presStyleCnt="0"/>
      <dgm:spPr/>
    </dgm:pt>
    <dgm:pt modelId="{EEF9C6C1-52AC-42A7-B081-A40CA0AD6B15}" type="pres">
      <dgm:prSet presAssocID="{D567E41D-AF1A-490E-BD09-FFD2D01665F0}" presName="iconBgRect" presStyleLbl="bgShp" presStyleIdx="1" presStyleCnt="4"/>
      <dgm:spPr/>
    </dgm:pt>
    <dgm:pt modelId="{23F3FC3F-F785-4CF2-9B6F-43847D1F8A02}" type="pres">
      <dgm:prSet presAssocID="{D567E41D-AF1A-490E-BD09-FFD2D01665F0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rcRect/>
          <a:stretch>
            <a:fillRect l="-5000" r="-5000"/>
          </a:stretch>
        </a:blipFill>
        <a:ln>
          <a:noFill/>
        </a:ln>
      </dgm:spPr>
    </dgm:pt>
    <dgm:pt modelId="{6DA0B269-860A-4283-B82C-389F83574C97}" type="pres">
      <dgm:prSet presAssocID="{D567E41D-AF1A-490E-BD09-FFD2D01665F0}" presName="spaceRect" presStyleCnt="0"/>
      <dgm:spPr/>
    </dgm:pt>
    <dgm:pt modelId="{A1F53291-8BB1-4463-A9AC-B66160FD41E8}" type="pres">
      <dgm:prSet presAssocID="{D567E41D-AF1A-490E-BD09-FFD2D01665F0}" presName="textRect" presStyleLbl="revTx" presStyleIdx="1" presStyleCnt="4">
        <dgm:presLayoutVars>
          <dgm:chMax val="1"/>
          <dgm:chPref val="1"/>
        </dgm:presLayoutVars>
      </dgm:prSet>
      <dgm:spPr/>
    </dgm:pt>
    <dgm:pt modelId="{5CD54E5A-5A53-4945-9FBD-C480369ABF03}" type="pres">
      <dgm:prSet presAssocID="{9818A8A7-907C-47E9-A6D4-9A1A6ADAC88F}" presName="sibTrans" presStyleCnt="0"/>
      <dgm:spPr/>
    </dgm:pt>
    <dgm:pt modelId="{7E7832A0-5734-4F1F-A23D-228E0B62992E}" type="pres">
      <dgm:prSet presAssocID="{0088AAC9-F79E-4426-883B-DB6309F72C31}" presName="compNode" presStyleCnt="0"/>
      <dgm:spPr/>
    </dgm:pt>
    <dgm:pt modelId="{EDAAD13A-8B78-4DD4-B28C-66C55E831E19}" type="pres">
      <dgm:prSet presAssocID="{0088AAC9-F79E-4426-883B-DB6309F72C31}" presName="iconBgRect" presStyleLbl="bgShp" presStyleIdx="2" presStyleCnt="4"/>
      <dgm:spPr/>
    </dgm:pt>
    <dgm:pt modelId="{1531B7E5-4964-48E8-B5E8-6375E7109024}" type="pres">
      <dgm:prSet presAssocID="{0088AAC9-F79E-4426-883B-DB6309F72C31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agnifying glass"/>
        </a:ext>
      </dgm:extLst>
    </dgm:pt>
    <dgm:pt modelId="{1A7A22EB-F8AD-4582-BCD4-6769355781FC}" type="pres">
      <dgm:prSet presAssocID="{0088AAC9-F79E-4426-883B-DB6309F72C31}" presName="spaceRect" presStyleCnt="0"/>
      <dgm:spPr/>
    </dgm:pt>
    <dgm:pt modelId="{DF9D9713-0FD1-48E6-A64B-132FE36B72AB}" type="pres">
      <dgm:prSet presAssocID="{0088AAC9-F79E-4426-883B-DB6309F72C31}" presName="textRect" presStyleLbl="revTx" presStyleIdx="2" presStyleCnt="4">
        <dgm:presLayoutVars>
          <dgm:chMax val="1"/>
          <dgm:chPref val="1"/>
        </dgm:presLayoutVars>
      </dgm:prSet>
      <dgm:spPr/>
    </dgm:pt>
    <dgm:pt modelId="{39337C7F-3993-43A2-9486-05B1AA2DA639}" type="pres">
      <dgm:prSet presAssocID="{AE9A3B09-CF82-48A1-A596-1DD590E1457B}" presName="sibTrans" presStyleCnt="0"/>
      <dgm:spPr/>
    </dgm:pt>
    <dgm:pt modelId="{304B430B-E3AB-41F3-9A1B-4FAEFF07EE59}" type="pres">
      <dgm:prSet presAssocID="{3C059FD2-25FB-4354-8B3E-B2983E0DC6A7}" presName="compNode" presStyleCnt="0"/>
      <dgm:spPr/>
    </dgm:pt>
    <dgm:pt modelId="{E0A98D99-AC59-4766-8AE3-1D7FD0D70EA5}" type="pres">
      <dgm:prSet presAssocID="{3C059FD2-25FB-4354-8B3E-B2983E0DC6A7}" presName="iconBgRect" presStyleLbl="bgShp" presStyleIdx="3" presStyleCnt="4"/>
      <dgm:spPr/>
    </dgm:pt>
    <dgm:pt modelId="{C87B875D-AEC1-427C-8870-2FB7D19F5434}" type="pres">
      <dgm:prSet presAssocID="{3C059FD2-25FB-4354-8B3E-B2983E0DC6A7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8"/>
              </a:ext>
            </a:extLst>
          </a:blip>
          <a:srcRect/>
          <a:stretch>
            <a:fillRect l="-20000" r="-20000"/>
          </a:stretch>
        </a:blipFill>
        <a:ln>
          <a:noFill/>
        </a:ln>
      </dgm:spPr>
    </dgm:pt>
    <dgm:pt modelId="{625937F3-78A6-44F6-99EC-5A945590BA80}" type="pres">
      <dgm:prSet presAssocID="{3C059FD2-25FB-4354-8B3E-B2983E0DC6A7}" presName="spaceRect" presStyleCnt="0"/>
      <dgm:spPr/>
    </dgm:pt>
    <dgm:pt modelId="{7B1E1029-1859-4276-8B78-81ACFBA42A54}" type="pres">
      <dgm:prSet presAssocID="{3C059FD2-25FB-4354-8B3E-B2983E0DC6A7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ECDD4E0F-0874-47B6-889A-4DD3A970032A}" srcId="{660EE15A-9764-4E4A-9A94-DA26D3E99860}" destId="{D567E41D-AF1A-490E-BD09-FFD2D01665F0}" srcOrd="1" destOrd="0" parTransId="{49A2C86F-EC4F-4F9E-9F28-F362A3F5B5FE}" sibTransId="{9818A8A7-907C-47E9-A6D4-9A1A6ADAC88F}"/>
    <dgm:cxn modelId="{C2DF5F16-3F89-4494-9CA2-3CA8466B2FB4}" srcId="{660EE15A-9764-4E4A-9A94-DA26D3E99860}" destId="{3C059FD2-25FB-4354-8B3E-B2983E0DC6A7}" srcOrd="3" destOrd="0" parTransId="{6B55ECBB-7F7F-44E8-A4AC-CDAB27950CF1}" sibTransId="{A62B8C43-768E-4FF9-8CDB-E490A9BB1EE2}"/>
    <dgm:cxn modelId="{8E6CC133-8873-4419-855E-080C75738BB9}" srcId="{660EE15A-9764-4E4A-9A94-DA26D3E99860}" destId="{526ACAC5-2BA8-4DAD-AB0C-8763782EE8D9}" srcOrd="0" destOrd="0" parTransId="{F3C7FF40-BA08-41B3-AE1A-7228593E2EAB}" sibTransId="{111B90F7-ABF0-447C-B3ED-BFDE7F06EABE}"/>
    <dgm:cxn modelId="{86515539-ECA3-4163-AE63-7FA652647679}" srcId="{660EE15A-9764-4E4A-9A94-DA26D3E99860}" destId="{0088AAC9-F79E-4426-883B-DB6309F72C31}" srcOrd="2" destOrd="0" parTransId="{515AF627-6500-4BBF-8A65-9468C3321D6B}" sibTransId="{AE9A3B09-CF82-48A1-A596-1DD590E1457B}"/>
    <dgm:cxn modelId="{DC5F0F4A-ED91-4D5A-9089-897050F0299B}" type="presOf" srcId="{660EE15A-9764-4E4A-9A94-DA26D3E99860}" destId="{7BDDB412-27FF-46A8-8231-B04FC438E7E5}" srcOrd="0" destOrd="0" presId="urn:microsoft.com/office/officeart/2018/5/layout/IconCircleLabelList"/>
    <dgm:cxn modelId="{9F254C4B-4430-4E8C-9583-D7B51182F906}" type="presOf" srcId="{D567E41D-AF1A-490E-BD09-FFD2D01665F0}" destId="{A1F53291-8BB1-4463-A9AC-B66160FD41E8}" srcOrd="0" destOrd="0" presId="urn:microsoft.com/office/officeart/2018/5/layout/IconCircleLabelList"/>
    <dgm:cxn modelId="{A6AF149B-5B0B-4CDB-B6F3-E819467E25E5}" type="presOf" srcId="{0088AAC9-F79E-4426-883B-DB6309F72C31}" destId="{DF9D9713-0FD1-48E6-A64B-132FE36B72AB}" srcOrd="0" destOrd="0" presId="urn:microsoft.com/office/officeart/2018/5/layout/IconCircleLabelList"/>
    <dgm:cxn modelId="{EF5CEDD4-040F-4F3D-8108-2C0B9286A4B7}" type="presOf" srcId="{526ACAC5-2BA8-4DAD-AB0C-8763782EE8D9}" destId="{B2A8A80C-B9AE-47F8-BF78-89D3F86DA21C}" srcOrd="0" destOrd="0" presId="urn:microsoft.com/office/officeart/2018/5/layout/IconCircleLabelList"/>
    <dgm:cxn modelId="{5C1017FB-2541-4AAD-A03D-A678BEE85EA3}" type="presOf" srcId="{3C059FD2-25FB-4354-8B3E-B2983E0DC6A7}" destId="{7B1E1029-1859-4276-8B78-81ACFBA42A54}" srcOrd="0" destOrd="0" presId="urn:microsoft.com/office/officeart/2018/5/layout/IconCircleLabelList"/>
    <dgm:cxn modelId="{B6F1C306-5450-4C2D-A0AB-207605C7E58F}" type="presParOf" srcId="{7BDDB412-27FF-46A8-8231-B04FC438E7E5}" destId="{A5117D82-E8DB-4E3F-A11B-BB54269FFB58}" srcOrd="0" destOrd="0" presId="urn:microsoft.com/office/officeart/2018/5/layout/IconCircleLabelList"/>
    <dgm:cxn modelId="{EF5C882F-60A1-4654-B8DA-9F464DA68DCF}" type="presParOf" srcId="{A5117D82-E8DB-4E3F-A11B-BB54269FFB58}" destId="{AE2A3EF7-AC47-43B0-8C0A-22AE4FA951B1}" srcOrd="0" destOrd="0" presId="urn:microsoft.com/office/officeart/2018/5/layout/IconCircleLabelList"/>
    <dgm:cxn modelId="{D862452F-497C-425E-8AF7-70A47D26D980}" type="presParOf" srcId="{A5117D82-E8DB-4E3F-A11B-BB54269FFB58}" destId="{AC475C67-071C-44DD-878E-12065F657DD3}" srcOrd="1" destOrd="0" presId="urn:microsoft.com/office/officeart/2018/5/layout/IconCircleLabelList"/>
    <dgm:cxn modelId="{835BDA25-200C-401D-9297-D526D31333C6}" type="presParOf" srcId="{A5117D82-E8DB-4E3F-A11B-BB54269FFB58}" destId="{6EB66462-8A21-4C53-AD5B-E28058871724}" srcOrd="2" destOrd="0" presId="urn:microsoft.com/office/officeart/2018/5/layout/IconCircleLabelList"/>
    <dgm:cxn modelId="{AC3CB059-AAF2-4CB6-AA9A-84D905DF2FB2}" type="presParOf" srcId="{A5117D82-E8DB-4E3F-A11B-BB54269FFB58}" destId="{B2A8A80C-B9AE-47F8-BF78-89D3F86DA21C}" srcOrd="3" destOrd="0" presId="urn:microsoft.com/office/officeart/2018/5/layout/IconCircleLabelList"/>
    <dgm:cxn modelId="{E26334F6-ADD5-4EC7-A335-D3625B3C6542}" type="presParOf" srcId="{7BDDB412-27FF-46A8-8231-B04FC438E7E5}" destId="{D72C0438-6EB2-4596-9201-05E0C0C8D26A}" srcOrd="1" destOrd="0" presId="urn:microsoft.com/office/officeart/2018/5/layout/IconCircleLabelList"/>
    <dgm:cxn modelId="{6D3B9592-E5A6-43B5-A0C6-12FDFB0A96C4}" type="presParOf" srcId="{7BDDB412-27FF-46A8-8231-B04FC438E7E5}" destId="{55B9BBC0-36F9-40D2-BDBB-27A8BB614121}" srcOrd="2" destOrd="0" presId="urn:microsoft.com/office/officeart/2018/5/layout/IconCircleLabelList"/>
    <dgm:cxn modelId="{F5E8107B-6423-4921-8B14-BA13291A9C8E}" type="presParOf" srcId="{55B9BBC0-36F9-40D2-BDBB-27A8BB614121}" destId="{EEF9C6C1-52AC-42A7-B081-A40CA0AD6B15}" srcOrd="0" destOrd="0" presId="urn:microsoft.com/office/officeart/2018/5/layout/IconCircleLabelList"/>
    <dgm:cxn modelId="{793ADA94-4780-421E-A581-8CA6A9AA8F93}" type="presParOf" srcId="{55B9BBC0-36F9-40D2-BDBB-27A8BB614121}" destId="{23F3FC3F-F785-4CF2-9B6F-43847D1F8A02}" srcOrd="1" destOrd="0" presId="urn:microsoft.com/office/officeart/2018/5/layout/IconCircleLabelList"/>
    <dgm:cxn modelId="{84F03C27-6E59-429F-A02C-99379CD228B4}" type="presParOf" srcId="{55B9BBC0-36F9-40D2-BDBB-27A8BB614121}" destId="{6DA0B269-860A-4283-B82C-389F83574C97}" srcOrd="2" destOrd="0" presId="urn:microsoft.com/office/officeart/2018/5/layout/IconCircleLabelList"/>
    <dgm:cxn modelId="{3700E69B-8E4D-4904-890B-A822A360EF2E}" type="presParOf" srcId="{55B9BBC0-36F9-40D2-BDBB-27A8BB614121}" destId="{A1F53291-8BB1-4463-A9AC-B66160FD41E8}" srcOrd="3" destOrd="0" presId="urn:microsoft.com/office/officeart/2018/5/layout/IconCircleLabelList"/>
    <dgm:cxn modelId="{77B515E8-63A4-448C-AE65-B605B84FE46C}" type="presParOf" srcId="{7BDDB412-27FF-46A8-8231-B04FC438E7E5}" destId="{5CD54E5A-5A53-4945-9FBD-C480369ABF03}" srcOrd="3" destOrd="0" presId="urn:microsoft.com/office/officeart/2018/5/layout/IconCircleLabelList"/>
    <dgm:cxn modelId="{71DA950F-38F8-4E06-98E8-D557FBFAF3C2}" type="presParOf" srcId="{7BDDB412-27FF-46A8-8231-B04FC438E7E5}" destId="{7E7832A0-5734-4F1F-A23D-228E0B62992E}" srcOrd="4" destOrd="0" presId="urn:microsoft.com/office/officeart/2018/5/layout/IconCircleLabelList"/>
    <dgm:cxn modelId="{7DB5961F-BFC1-4880-8F2B-9C0DC519EDC4}" type="presParOf" srcId="{7E7832A0-5734-4F1F-A23D-228E0B62992E}" destId="{EDAAD13A-8B78-4DD4-B28C-66C55E831E19}" srcOrd="0" destOrd="0" presId="urn:microsoft.com/office/officeart/2018/5/layout/IconCircleLabelList"/>
    <dgm:cxn modelId="{648BB780-ACD4-4B48-AA16-256B39F5F387}" type="presParOf" srcId="{7E7832A0-5734-4F1F-A23D-228E0B62992E}" destId="{1531B7E5-4964-48E8-B5E8-6375E7109024}" srcOrd="1" destOrd="0" presId="urn:microsoft.com/office/officeart/2018/5/layout/IconCircleLabelList"/>
    <dgm:cxn modelId="{C0025723-7867-449F-875A-04C04C1457AA}" type="presParOf" srcId="{7E7832A0-5734-4F1F-A23D-228E0B62992E}" destId="{1A7A22EB-F8AD-4582-BCD4-6769355781FC}" srcOrd="2" destOrd="0" presId="urn:microsoft.com/office/officeart/2018/5/layout/IconCircleLabelList"/>
    <dgm:cxn modelId="{4BBF2316-19E7-4847-A013-C68BAA1C000D}" type="presParOf" srcId="{7E7832A0-5734-4F1F-A23D-228E0B62992E}" destId="{DF9D9713-0FD1-48E6-A64B-132FE36B72AB}" srcOrd="3" destOrd="0" presId="urn:microsoft.com/office/officeart/2018/5/layout/IconCircleLabelList"/>
    <dgm:cxn modelId="{F3AF5F3D-964F-4C36-8A32-A5160DFCAAF1}" type="presParOf" srcId="{7BDDB412-27FF-46A8-8231-B04FC438E7E5}" destId="{39337C7F-3993-43A2-9486-05B1AA2DA639}" srcOrd="5" destOrd="0" presId="urn:microsoft.com/office/officeart/2018/5/layout/IconCircleLabelList"/>
    <dgm:cxn modelId="{B9D67B29-6AAA-4E20-974A-8175D922D1AA}" type="presParOf" srcId="{7BDDB412-27FF-46A8-8231-B04FC438E7E5}" destId="{304B430B-E3AB-41F3-9A1B-4FAEFF07EE59}" srcOrd="6" destOrd="0" presId="urn:microsoft.com/office/officeart/2018/5/layout/IconCircleLabelList"/>
    <dgm:cxn modelId="{217151BF-7D26-41F7-8F56-7CAAD427C66D}" type="presParOf" srcId="{304B430B-E3AB-41F3-9A1B-4FAEFF07EE59}" destId="{E0A98D99-AC59-4766-8AE3-1D7FD0D70EA5}" srcOrd="0" destOrd="0" presId="urn:microsoft.com/office/officeart/2018/5/layout/IconCircleLabelList"/>
    <dgm:cxn modelId="{6B7560F2-5B8E-4F4D-9C6F-F9D0E57F935C}" type="presParOf" srcId="{304B430B-E3AB-41F3-9A1B-4FAEFF07EE59}" destId="{C87B875D-AEC1-427C-8870-2FB7D19F5434}" srcOrd="1" destOrd="0" presId="urn:microsoft.com/office/officeart/2018/5/layout/IconCircleLabelList"/>
    <dgm:cxn modelId="{292A3247-87E5-4519-B412-BEAB87582FA4}" type="presParOf" srcId="{304B430B-E3AB-41F3-9A1B-4FAEFF07EE59}" destId="{625937F3-78A6-44F6-99EC-5A945590BA80}" srcOrd="2" destOrd="0" presId="urn:microsoft.com/office/officeart/2018/5/layout/IconCircleLabelList"/>
    <dgm:cxn modelId="{09CBBD20-E4F3-41D0-8DD3-0BAFBED1A8A0}" type="presParOf" srcId="{304B430B-E3AB-41F3-9A1B-4FAEFF07EE59}" destId="{7B1E1029-1859-4276-8B78-81ACFBA42A54}" srcOrd="3" destOrd="0" presId="urn:microsoft.com/office/officeart/2018/5/layout/IconCircle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AD39B93-3459-43FA-9939-8D6E1E737328}" type="doc">
      <dgm:prSet loTypeId="urn:microsoft.com/office/officeart/2018/2/layout/IconLabel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80A9979C-C0A0-45F7-9247-6BA3EAF1F4FD}">
      <dgm:prSet/>
      <dgm:spPr/>
      <dgm:t>
        <a:bodyPr/>
        <a:lstStyle/>
        <a:p>
          <a:r>
            <a:rPr lang="en-US"/>
            <a:t>Which customer segments have the highest response rates?</a:t>
          </a:r>
        </a:p>
      </dgm:t>
    </dgm:pt>
    <dgm:pt modelId="{D38C00E6-8CFC-470B-B98A-CF80D805EA9F}" type="parTrans" cxnId="{D46BA9EE-BC2B-4898-874E-AC58D26D3B39}">
      <dgm:prSet/>
      <dgm:spPr/>
      <dgm:t>
        <a:bodyPr/>
        <a:lstStyle/>
        <a:p>
          <a:endParaRPr lang="en-US"/>
        </a:p>
      </dgm:t>
    </dgm:pt>
    <dgm:pt modelId="{8EB413C4-0655-4268-84ED-F48B29631244}" type="sibTrans" cxnId="{D46BA9EE-BC2B-4898-874E-AC58D26D3B39}">
      <dgm:prSet/>
      <dgm:spPr/>
      <dgm:t>
        <a:bodyPr/>
        <a:lstStyle/>
        <a:p>
          <a:endParaRPr lang="en-US"/>
        </a:p>
      </dgm:t>
    </dgm:pt>
    <dgm:pt modelId="{58AE49D0-0E88-4D81-BC71-EDFE0FA52EC5}">
      <dgm:prSet/>
      <dgm:spPr/>
      <dgm:t>
        <a:bodyPr/>
        <a:lstStyle/>
        <a:p>
          <a:r>
            <a:rPr lang="en-US"/>
            <a:t>Which marketing channel generates the most leads?</a:t>
          </a:r>
        </a:p>
      </dgm:t>
    </dgm:pt>
    <dgm:pt modelId="{DE268DB2-0EE9-444D-AEA4-4422D7F9C78E}" type="parTrans" cxnId="{C718683C-7A57-4E6F-BC70-CD58DE41B2ED}">
      <dgm:prSet/>
      <dgm:spPr/>
      <dgm:t>
        <a:bodyPr/>
        <a:lstStyle/>
        <a:p>
          <a:endParaRPr lang="en-US"/>
        </a:p>
      </dgm:t>
    </dgm:pt>
    <dgm:pt modelId="{56358CE5-389C-48F9-9A44-86654C2E4A02}" type="sibTrans" cxnId="{C718683C-7A57-4E6F-BC70-CD58DE41B2ED}">
      <dgm:prSet/>
      <dgm:spPr/>
      <dgm:t>
        <a:bodyPr/>
        <a:lstStyle/>
        <a:p>
          <a:endParaRPr lang="en-US"/>
        </a:p>
      </dgm:t>
    </dgm:pt>
    <dgm:pt modelId="{B2FDD5DC-1C78-4823-9DDD-B6095456AC48}" type="pres">
      <dgm:prSet presAssocID="{EAD39B93-3459-43FA-9939-8D6E1E737328}" presName="root" presStyleCnt="0">
        <dgm:presLayoutVars>
          <dgm:dir/>
          <dgm:resizeHandles val="exact"/>
        </dgm:presLayoutVars>
      </dgm:prSet>
      <dgm:spPr/>
    </dgm:pt>
    <dgm:pt modelId="{3DA4ECFE-231C-4AF0-9BE9-468B4D1C0D45}" type="pres">
      <dgm:prSet presAssocID="{80A9979C-C0A0-45F7-9247-6BA3EAF1F4FD}" presName="compNode" presStyleCnt="0"/>
      <dgm:spPr/>
    </dgm:pt>
    <dgm:pt modelId="{3D06B64C-0873-42B7-B9EB-D2FF7431FFF9}" type="pres">
      <dgm:prSet presAssocID="{80A9979C-C0A0-45F7-9247-6BA3EAF1F4FD}" presName="iconRect" presStyleLbl="nod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LaptopSecure"/>
        </a:ext>
      </dgm:extLst>
    </dgm:pt>
    <dgm:pt modelId="{F36B9D7B-7D8B-4D55-B541-9C0E51BC7AAA}" type="pres">
      <dgm:prSet presAssocID="{80A9979C-C0A0-45F7-9247-6BA3EAF1F4FD}" presName="spaceRect" presStyleCnt="0"/>
      <dgm:spPr/>
    </dgm:pt>
    <dgm:pt modelId="{C7FAB7A9-AF72-4114-8A78-E2D802311CE7}" type="pres">
      <dgm:prSet presAssocID="{80A9979C-C0A0-45F7-9247-6BA3EAF1F4FD}" presName="textRect" presStyleLbl="revTx" presStyleIdx="0" presStyleCnt="2">
        <dgm:presLayoutVars>
          <dgm:chMax val="1"/>
          <dgm:chPref val="1"/>
        </dgm:presLayoutVars>
      </dgm:prSet>
      <dgm:spPr/>
    </dgm:pt>
    <dgm:pt modelId="{41271A10-3FE8-41F2-ACC8-CCE56286C649}" type="pres">
      <dgm:prSet presAssocID="{8EB413C4-0655-4268-84ED-F48B29631244}" presName="sibTrans" presStyleCnt="0"/>
      <dgm:spPr/>
    </dgm:pt>
    <dgm:pt modelId="{D505ECFB-1DA7-4E97-A7A3-8F592FDB3AE8}" type="pres">
      <dgm:prSet presAssocID="{58AE49D0-0E88-4D81-BC71-EDFE0FA52EC5}" presName="compNode" presStyleCnt="0"/>
      <dgm:spPr/>
    </dgm:pt>
    <dgm:pt modelId="{4492F107-819C-445B-BA68-C895A8E7CD1C}" type="pres">
      <dgm:prSet presAssocID="{58AE49D0-0E88-4D81-BC71-EDFE0FA52EC5}" presName="iconRect" presStyleLbl="node1" presStyleIdx="1" presStyleCnt="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NetworkTower"/>
        </a:ext>
      </dgm:extLst>
    </dgm:pt>
    <dgm:pt modelId="{27B5CEC7-94A7-4BDE-BCA4-E679D872327B}" type="pres">
      <dgm:prSet presAssocID="{58AE49D0-0E88-4D81-BC71-EDFE0FA52EC5}" presName="spaceRect" presStyleCnt="0"/>
      <dgm:spPr/>
    </dgm:pt>
    <dgm:pt modelId="{2872AF6E-C8C3-4989-A087-FEAE88FCADA6}" type="pres">
      <dgm:prSet presAssocID="{58AE49D0-0E88-4D81-BC71-EDFE0FA52EC5}" presName="textRect" presStyleLbl="revTx" presStyleIdx="1" presStyleCnt="2">
        <dgm:presLayoutVars>
          <dgm:chMax val="1"/>
          <dgm:chPref val="1"/>
        </dgm:presLayoutVars>
      </dgm:prSet>
      <dgm:spPr/>
    </dgm:pt>
  </dgm:ptLst>
  <dgm:cxnLst>
    <dgm:cxn modelId="{C718683C-7A57-4E6F-BC70-CD58DE41B2ED}" srcId="{EAD39B93-3459-43FA-9939-8D6E1E737328}" destId="{58AE49D0-0E88-4D81-BC71-EDFE0FA52EC5}" srcOrd="1" destOrd="0" parTransId="{DE268DB2-0EE9-444D-AEA4-4422D7F9C78E}" sibTransId="{56358CE5-389C-48F9-9A44-86654C2E4A02}"/>
    <dgm:cxn modelId="{6202E63D-6036-401D-B8BB-3E9D621365D1}" type="presOf" srcId="{80A9979C-C0A0-45F7-9247-6BA3EAF1F4FD}" destId="{C7FAB7A9-AF72-4114-8A78-E2D802311CE7}" srcOrd="0" destOrd="0" presId="urn:microsoft.com/office/officeart/2018/2/layout/IconLabelList"/>
    <dgm:cxn modelId="{F8FF905D-1D0E-4759-9F2C-59984C912337}" type="presOf" srcId="{EAD39B93-3459-43FA-9939-8D6E1E737328}" destId="{B2FDD5DC-1C78-4823-9DDD-B6095456AC48}" srcOrd="0" destOrd="0" presId="urn:microsoft.com/office/officeart/2018/2/layout/IconLabelList"/>
    <dgm:cxn modelId="{A0AD6EB4-EB92-4347-B566-C02B8F4A9D7A}" type="presOf" srcId="{58AE49D0-0E88-4D81-BC71-EDFE0FA52EC5}" destId="{2872AF6E-C8C3-4989-A087-FEAE88FCADA6}" srcOrd="0" destOrd="0" presId="urn:microsoft.com/office/officeart/2018/2/layout/IconLabelList"/>
    <dgm:cxn modelId="{D46BA9EE-BC2B-4898-874E-AC58D26D3B39}" srcId="{EAD39B93-3459-43FA-9939-8D6E1E737328}" destId="{80A9979C-C0A0-45F7-9247-6BA3EAF1F4FD}" srcOrd="0" destOrd="0" parTransId="{D38C00E6-8CFC-470B-B98A-CF80D805EA9F}" sibTransId="{8EB413C4-0655-4268-84ED-F48B29631244}"/>
    <dgm:cxn modelId="{74A227A2-9943-4741-93B0-7CD63729DE2C}" type="presParOf" srcId="{B2FDD5DC-1C78-4823-9DDD-B6095456AC48}" destId="{3DA4ECFE-231C-4AF0-9BE9-468B4D1C0D45}" srcOrd="0" destOrd="0" presId="urn:microsoft.com/office/officeart/2018/2/layout/IconLabelList"/>
    <dgm:cxn modelId="{57643800-1904-4163-83D8-84D6316B1C7A}" type="presParOf" srcId="{3DA4ECFE-231C-4AF0-9BE9-468B4D1C0D45}" destId="{3D06B64C-0873-42B7-B9EB-D2FF7431FFF9}" srcOrd="0" destOrd="0" presId="urn:microsoft.com/office/officeart/2018/2/layout/IconLabelList"/>
    <dgm:cxn modelId="{AA5252E5-1CC0-4F59-B8A9-7846F8C46EA9}" type="presParOf" srcId="{3DA4ECFE-231C-4AF0-9BE9-468B4D1C0D45}" destId="{F36B9D7B-7D8B-4D55-B541-9C0E51BC7AAA}" srcOrd="1" destOrd="0" presId="urn:microsoft.com/office/officeart/2018/2/layout/IconLabelList"/>
    <dgm:cxn modelId="{6D3947E6-C3F0-4D88-BCF0-3ABDB921A5A8}" type="presParOf" srcId="{3DA4ECFE-231C-4AF0-9BE9-468B4D1C0D45}" destId="{C7FAB7A9-AF72-4114-8A78-E2D802311CE7}" srcOrd="2" destOrd="0" presId="urn:microsoft.com/office/officeart/2018/2/layout/IconLabelList"/>
    <dgm:cxn modelId="{45F3D45F-58AF-4B22-A8E6-A078C66AAF4C}" type="presParOf" srcId="{B2FDD5DC-1C78-4823-9DDD-B6095456AC48}" destId="{41271A10-3FE8-41F2-ACC8-CCE56286C649}" srcOrd="1" destOrd="0" presId="urn:microsoft.com/office/officeart/2018/2/layout/IconLabelList"/>
    <dgm:cxn modelId="{D5DA6C74-0917-43BA-ACEA-4F3922FF07DF}" type="presParOf" srcId="{B2FDD5DC-1C78-4823-9DDD-B6095456AC48}" destId="{D505ECFB-1DA7-4E97-A7A3-8F592FDB3AE8}" srcOrd="2" destOrd="0" presId="urn:microsoft.com/office/officeart/2018/2/layout/IconLabelList"/>
    <dgm:cxn modelId="{5872FFBC-5567-4F61-8900-6C57F23AC8AE}" type="presParOf" srcId="{D505ECFB-1DA7-4E97-A7A3-8F592FDB3AE8}" destId="{4492F107-819C-445B-BA68-C895A8E7CD1C}" srcOrd="0" destOrd="0" presId="urn:microsoft.com/office/officeart/2018/2/layout/IconLabelList"/>
    <dgm:cxn modelId="{E015B783-A5F7-41B2-B24B-B9FBE09E7C7C}" type="presParOf" srcId="{D505ECFB-1DA7-4E97-A7A3-8F592FDB3AE8}" destId="{27B5CEC7-94A7-4BDE-BCA4-E679D872327B}" srcOrd="1" destOrd="0" presId="urn:microsoft.com/office/officeart/2018/2/layout/IconLabelList"/>
    <dgm:cxn modelId="{A699D91B-43DA-4CDD-A43C-2092E7239805}" type="presParOf" srcId="{D505ECFB-1DA7-4E97-A7A3-8F592FDB3AE8}" destId="{2872AF6E-C8C3-4989-A087-FEAE88FCADA6}" srcOrd="2" destOrd="0" presId="urn:microsoft.com/office/officeart/2018/2/layout/Icon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EAD39B93-3459-43FA-9939-8D6E1E737328}" type="doc">
      <dgm:prSet loTypeId="urn:microsoft.com/office/officeart/2018/2/layout/IconLabel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80A9979C-C0A0-45F7-9247-6BA3EAF1F4FD}">
      <dgm:prSet/>
      <dgm:spPr/>
      <dgm:t>
        <a:bodyPr/>
        <a:lstStyle/>
        <a:p>
          <a:r>
            <a:rPr lang="en-US" dirty="0"/>
            <a:t>What is the best combination of marketing channel and product to get the highest number of sales?</a:t>
          </a:r>
        </a:p>
      </dgm:t>
    </dgm:pt>
    <dgm:pt modelId="{D38C00E6-8CFC-470B-B98A-CF80D805EA9F}" type="parTrans" cxnId="{D46BA9EE-BC2B-4898-874E-AC58D26D3B39}">
      <dgm:prSet/>
      <dgm:spPr/>
      <dgm:t>
        <a:bodyPr/>
        <a:lstStyle/>
        <a:p>
          <a:endParaRPr lang="en-US"/>
        </a:p>
      </dgm:t>
    </dgm:pt>
    <dgm:pt modelId="{8EB413C4-0655-4268-84ED-F48B29631244}" type="sibTrans" cxnId="{D46BA9EE-BC2B-4898-874E-AC58D26D3B39}">
      <dgm:prSet/>
      <dgm:spPr/>
      <dgm:t>
        <a:bodyPr/>
        <a:lstStyle/>
        <a:p>
          <a:endParaRPr lang="en-US"/>
        </a:p>
      </dgm:t>
    </dgm:pt>
    <dgm:pt modelId="{58AE49D0-0E88-4D81-BC71-EDFE0FA52EC5}">
      <dgm:prSet/>
      <dgm:spPr/>
      <dgm:t>
        <a:bodyPr/>
        <a:lstStyle/>
        <a:p>
          <a:r>
            <a:rPr lang="en-US" dirty="0"/>
            <a:t>Which combination of variables lends to higher turnover?</a:t>
          </a:r>
        </a:p>
      </dgm:t>
    </dgm:pt>
    <dgm:pt modelId="{DE268DB2-0EE9-444D-AEA4-4422D7F9C78E}" type="parTrans" cxnId="{C718683C-7A57-4E6F-BC70-CD58DE41B2ED}">
      <dgm:prSet/>
      <dgm:spPr/>
      <dgm:t>
        <a:bodyPr/>
        <a:lstStyle/>
        <a:p>
          <a:endParaRPr lang="en-US"/>
        </a:p>
      </dgm:t>
    </dgm:pt>
    <dgm:pt modelId="{56358CE5-389C-48F9-9A44-86654C2E4A02}" type="sibTrans" cxnId="{C718683C-7A57-4E6F-BC70-CD58DE41B2ED}">
      <dgm:prSet/>
      <dgm:spPr/>
      <dgm:t>
        <a:bodyPr/>
        <a:lstStyle/>
        <a:p>
          <a:endParaRPr lang="en-US"/>
        </a:p>
      </dgm:t>
    </dgm:pt>
    <dgm:pt modelId="{B2FDD5DC-1C78-4823-9DDD-B6095456AC48}" type="pres">
      <dgm:prSet presAssocID="{EAD39B93-3459-43FA-9939-8D6E1E737328}" presName="root" presStyleCnt="0">
        <dgm:presLayoutVars>
          <dgm:dir/>
          <dgm:resizeHandles val="exact"/>
        </dgm:presLayoutVars>
      </dgm:prSet>
      <dgm:spPr/>
    </dgm:pt>
    <dgm:pt modelId="{3DA4ECFE-231C-4AF0-9BE9-468B4D1C0D45}" type="pres">
      <dgm:prSet presAssocID="{80A9979C-C0A0-45F7-9247-6BA3EAF1F4FD}" presName="compNode" presStyleCnt="0"/>
      <dgm:spPr/>
    </dgm:pt>
    <dgm:pt modelId="{3D06B64C-0873-42B7-B9EB-D2FF7431FFF9}" type="pres">
      <dgm:prSet presAssocID="{80A9979C-C0A0-45F7-9247-6BA3EAF1F4FD}" presName="iconRect" presStyleLbl="nod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LaptopSecure"/>
        </a:ext>
      </dgm:extLst>
    </dgm:pt>
    <dgm:pt modelId="{F36B9D7B-7D8B-4D55-B541-9C0E51BC7AAA}" type="pres">
      <dgm:prSet presAssocID="{80A9979C-C0A0-45F7-9247-6BA3EAF1F4FD}" presName="spaceRect" presStyleCnt="0"/>
      <dgm:spPr/>
    </dgm:pt>
    <dgm:pt modelId="{C7FAB7A9-AF72-4114-8A78-E2D802311CE7}" type="pres">
      <dgm:prSet presAssocID="{80A9979C-C0A0-45F7-9247-6BA3EAF1F4FD}" presName="textRect" presStyleLbl="revTx" presStyleIdx="0" presStyleCnt="2">
        <dgm:presLayoutVars>
          <dgm:chMax val="1"/>
          <dgm:chPref val="1"/>
        </dgm:presLayoutVars>
      </dgm:prSet>
      <dgm:spPr/>
    </dgm:pt>
    <dgm:pt modelId="{41271A10-3FE8-41F2-ACC8-CCE56286C649}" type="pres">
      <dgm:prSet presAssocID="{8EB413C4-0655-4268-84ED-F48B29631244}" presName="sibTrans" presStyleCnt="0"/>
      <dgm:spPr/>
    </dgm:pt>
    <dgm:pt modelId="{D505ECFB-1DA7-4E97-A7A3-8F592FDB3AE8}" type="pres">
      <dgm:prSet presAssocID="{58AE49D0-0E88-4D81-BC71-EDFE0FA52EC5}" presName="compNode" presStyleCnt="0"/>
      <dgm:spPr/>
    </dgm:pt>
    <dgm:pt modelId="{4492F107-819C-445B-BA68-C895A8E7CD1C}" type="pres">
      <dgm:prSet presAssocID="{58AE49D0-0E88-4D81-BC71-EDFE0FA52EC5}" presName="iconRect" presStyleLbl="node1" presStyleIdx="1" presStyleCnt="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NetworkTower"/>
        </a:ext>
      </dgm:extLst>
    </dgm:pt>
    <dgm:pt modelId="{27B5CEC7-94A7-4BDE-BCA4-E679D872327B}" type="pres">
      <dgm:prSet presAssocID="{58AE49D0-0E88-4D81-BC71-EDFE0FA52EC5}" presName="spaceRect" presStyleCnt="0"/>
      <dgm:spPr/>
    </dgm:pt>
    <dgm:pt modelId="{2872AF6E-C8C3-4989-A087-FEAE88FCADA6}" type="pres">
      <dgm:prSet presAssocID="{58AE49D0-0E88-4D81-BC71-EDFE0FA52EC5}" presName="textRect" presStyleLbl="revTx" presStyleIdx="1" presStyleCnt="2">
        <dgm:presLayoutVars>
          <dgm:chMax val="1"/>
          <dgm:chPref val="1"/>
        </dgm:presLayoutVars>
      </dgm:prSet>
      <dgm:spPr/>
    </dgm:pt>
  </dgm:ptLst>
  <dgm:cxnLst>
    <dgm:cxn modelId="{C718683C-7A57-4E6F-BC70-CD58DE41B2ED}" srcId="{EAD39B93-3459-43FA-9939-8D6E1E737328}" destId="{58AE49D0-0E88-4D81-BC71-EDFE0FA52EC5}" srcOrd="1" destOrd="0" parTransId="{DE268DB2-0EE9-444D-AEA4-4422D7F9C78E}" sibTransId="{56358CE5-389C-48F9-9A44-86654C2E4A02}"/>
    <dgm:cxn modelId="{6202E63D-6036-401D-B8BB-3E9D621365D1}" type="presOf" srcId="{80A9979C-C0A0-45F7-9247-6BA3EAF1F4FD}" destId="{C7FAB7A9-AF72-4114-8A78-E2D802311CE7}" srcOrd="0" destOrd="0" presId="urn:microsoft.com/office/officeart/2018/2/layout/IconLabelList"/>
    <dgm:cxn modelId="{F8FF905D-1D0E-4759-9F2C-59984C912337}" type="presOf" srcId="{EAD39B93-3459-43FA-9939-8D6E1E737328}" destId="{B2FDD5DC-1C78-4823-9DDD-B6095456AC48}" srcOrd="0" destOrd="0" presId="urn:microsoft.com/office/officeart/2018/2/layout/IconLabelList"/>
    <dgm:cxn modelId="{A0AD6EB4-EB92-4347-B566-C02B8F4A9D7A}" type="presOf" srcId="{58AE49D0-0E88-4D81-BC71-EDFE0FA52EC5}" destId="{2872AF6E-C8C3-4989-A087-FEAE88FCADA6}" srcOrd="0" destOrd="0" presId="urn:microsoft.com/office/officeart/2018/2/layout/IconLabelList"/>
    <dgm:cxn modelId="{D46BA9EE-BC2B-4898-874E-AC58D26D3B39}" srcId="{EAD39B93-3459-43FA-9939-8D6E1E737328}" destId="{80A9979C-C0A0-45F7-9247-6BA3EAF1F4FD}" srcOrd="0" destOrd="0" parTransId="{D38C00E6-8CFC-470B-B98A-CF80D805EA9F}" sibTransId="{8EB413C4-0655-4268-84ED-F48B29631244}"/>
    <dgm:cxn modelId="{74A227A2-9943-4741-93B0-7CD63729DE2C}" type="presParOf" srcId="{B2FDD5DC-1C78-4823-9DDD-B6095456AC48}" destId="{3DA4ECFE-231C-4AF0-9BE9-468B4D1C0D45}" srcOrd="0" destOrd="0" presId="urn:microsoft.com/office/officeart/2018/2/layout/IconLabelList"/>
    <dgm:cxn modelId="{57643800-1904-4163-83D8-84D6316B1C7A}" type="presParOf" srcId="{3DA4ECFE-231C-4AF0-9BE9-468B4D1C0D45}" destId="{3D06B64C-0873-42B7-B9EB-D2FF7431FFF9}" srcOrd="0" destOrd="0" presId="urn:microsoft.com/office/officeart/2018/2/layout/IconLabelList"/>
    <dgm:cxn modelId="{AA5252E5-1CC0-4F59-B8A9-7846F8C46EA9}" type="presParOf" srcId="{3DA4ECFE-231C-4AF0-9BE9-468B4D1C0D45}" destId="{F36B9D7B-7D8B-4D55-B541-9C0E51BC7AAA}" srcOrd="1" destOrd="0" presId="urn:microsoft.com/office/officeart/2018/2/layout/IconLabelList"/>
    <dgm:cxn modelId="{6D3947E6-C3F0-4D88-BCF0-3ABDB921A5A8}" type="presParOf" srcId="{3DA4ECFE-231C-4AF0-9BE9-468B4D1C0D45}" destId="{C7FAB7A9-AF72-4114-8A78-E2D802311CE7}" srcOrd="2" destOrd="0" presId="urn:microsoft.com/office/officeart/2018/2/layout/IconLabelList"/>
    <dgm:cxn modelId="{45F3D45F-58AF-4B22-A8E6-A078C66AAF4C}" type="presParOf" srcId="{B2FDD5DC-1C78-4823-9DDD-B6095456AC48}" destId="{41271A10-3FE8-41F2-ACC8-CCE56286C649}" srcOrd="1" destOrd="0" presId="urn:microsoft.com/office/officeart/2018/2/layout/IconLabelList"/>
    <dgm:cxn modelId="{D5DA6C74-0917-43BA-ACEA-4F3922FF07DF}" type="presParOf" srcId="{B2FDD5DC-1C78-4823-9DDD-B6095456AC48}" destId="{D505ECFB-1DA7-4E97-A7A3-8F592FDB3AE8}" srcOrd="2" destOrd="0" presId="urn:microsoft.com/office/officeart/2018/2/layout/IconLabelList"/>
    <dgm:cxn modelId="{5872FFBC-5567-4F61-8900-6C57F23AC8AE}" type="presParOf" srcId="{D505ECFB-1DA7-4E97-A7A3-8F592FDB3AE8}" destId="{4492F107-819C-445B-BA68-C895A8E7CD1C}" srcOrd="0" destOrd="0" presId="urn:microsoft.com/office/officeart/2018/2/layout/IconLabelList"/>
    <dgm:cxn modelId="{E015B783-A5F7-41B2-B24B-B9FBE09E7C7C}" type="presParOf" srcId="{D505ECFB-1DA7-4E97-A7A3-8F592FDB3AE8}" destId="{27B5CEC7-94A7-4BDE-BCA4-E679D872327B}" srcOrd="1" destOrd="0" presId="urn:microsoft.com/office/officeart/2018/2/layout/IconLabelList"/>
    <dgm:cxn modelId="{A699D91B-43DA-4CDD-A43C-2092E7239805}" type="presParOf" srcId="{D505ECFB-1DA7-4E97-A7A3-8F592FDB3AE8}" destId="{2872AF6E-C8C3-4989-A087-FEAE88FCADA6}" srcOrd="2" destOrd="0" presId="urn:microsoft.com/office/officeart/2018/2/layout/Icon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EAD39B93-3459-43FA-9939-8D6E1E737328}" type="doc">
      <dgm:prSet loTypeId="urn:microsoft.com/office/officeart/2018/2/layout/IconLabel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80A9979C-C0A0-45F7-9247-6BA3EAF1F4FD}">
      <dgm:prSet/>
      <dgm:spPr/>
      <dgm:t>
        <a:bodyPr/>
        <a:lstStyle/>
        <a:p>
          <a:r>
            <a:rPr lang="en-US" dirty="0"/>
            <a:t>Which customers renew more contracts?</a:t>
          </a:r>
        </a:p>
      </dgm:t>
    </dgm:pt>
    <dgm:pt modelId="{D38C00E6-8CFC-470B-B98A-CF80D805EA9F}" type="parTrans" cxnId="{D46BA9EE-BC2B-4898-874E-AC58D26D3B39}">
      <dgm:prSet/>
      <dgm:spPr/>
      <dgm:t>
        <a:bodyPr/>
        <a:lstStyle/>
        <a:p>
          <a:endParaRPr lang="en-US"/>
        </a:p>
      </dgm:t>
    </dgm:pt>
    <dgm:pt modelId="{8EB413C4-0655-4268-84ED-F48B29631244}" type="sibTrans" cxnId="{D46BA9EE-BC2B-4898-874E-AC58D26D3B39}">
      <dgm:prSet/>
      <dgm:spPr/>
      <dgm:t>
        <a:bodyPr/>
        <a:lstStyle/>
        <a:p>
          <a:endParaRPr lang="en-US"/>
        </a:p>
      </dgm:t>
    </dgm:pt>
    <dgm:pt modelId="{58AE49D0-0E88-4D81-BC71-EDFE0FA52EC5}">
      <dgm:prSet/>
      <dgm:spPr/>
      <dgm:t>
        <a:bodyPr/>
        <a:lstStyle/>
        <a:p>
          <a:r>
            <a:rPr lang="en-US" dirty="0"/>
            <a:t>Do all marketing channels generate an equal number of leads?</a:t>
          </a:r>
        </a:p>
      </dgm:t>
    </dgm:pt>
    <dgm:pt modelId="{DE268DB2-0EE9-444D-AEA4-4422D7F9C78E}" type="parTrans" cxnId="{C718683C-7A57-4E6F-BC70-CD58DE41B2ED}">
      <dgm:prSet/>
      <dgm:spPr/>
      <dgm:t>
        <a:bodyPr/>
        <a:lstStyle/>
        <a:p>
          <a:endParaRPr lang="en-US"/>
        </a:p>
      </dgm:t>
    </dgm:pt>
    <dgm:pt modelId="{56358CE5-389C-48F9-9A44-86654C2E4A02}" type="sibTrans" cxnId="{C718683C-7A57-4E6F-BC70-CD58DE41B2ED}">
      <dgm:prSet/>
      <dgm:spPr/>
      <dgm:t>
        <a:bodyPr/>
        <a:lstStyle/>
        <a:p>
          <a:endParaRPr lang="en-US"/>
        </a:p>
      </dgm:t>
    </dgm:pt>
    <dgm:pt modelId="{B2FDD5DC-1C78-4823-9DDD-B6095456AC48}" type="pres">
      <dgm:prSet presAssocID="{EAD39B93-3459-43FA-9939-8D6E1E737328}" presName="root" presStyleCnt="0">
        <dgm:presLayoutVars>
          <dgm:dir/>
          <dgm:resizeHandles val="exact"/>
        </dgm:presLayoutVars>
      </dgm:prSet>
      <dgm:spPr/>
    </dgm:pt>
    <dgm:pt modelId="{3DA4ECFE-231C-4AF0-9BE9-468B4D1C0D45}" type="pres">
      <dgm:prSet presAssocID="{80A9979C-C0A0-45F7-9247-6BA3EAF1F4FD}" presName="compNode" presStyleCnt="0"/>
      <dgm:spPr/>
    </dgm:pt>
    <dgm:pt modelId="{3D06B64C-0873-42B7-B9EB-D2FF7431FFF9}" type="pres">
      <dgm:prSet presAssocID="{80A9979C-C0A0-45F7-9247-6BA3EAF1F4FD}" presName="iconRect" presStyleLbl="nod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LaptopSecure"/>
        </a:ext>
      </dgm:extLst>
    </dgm:pt>
    <dgm:pt modelId="{F36B9D7B-7D8B-4D55-B541-9C0E51BC7AAA}" type="pres">
      <dgm:prSet presAssocID="{80A9979C-C0A0-45F7-9247-6BA3EAF1F4FD}" presName="spaceRect" presStyleCnt="0"/>
      <dgm:spPr/>
    </dgm:pt>
    <dgm:pt modelId="{C7FAB7A9-AF72-4114-8A78-E2D802311CE7}" type="pres">
      <dgm:prSet presAssocID="{80A9979C-C0A0-45F7-9247-6BA3EAF1F4FD}" presName="textRect" presStyleLbl="revTx" presStyleIdx="0" presStyleCnt="2">
        <dgm:presLayoutVars>
          <dgm:chMax val="1"/>
          <dgm:chPref val="1"/>
        </dgm:presLayoutVars>
      </dgm:prSet>
      <dgm:spPr/>
    </dgm:pt>
    <dgm:pt modelId="{41271A10-3FE8-41F2-ACC8-CCE56286C649}" type="pres">
      <dgm:prSet presAssocID="{8EB413C4-0655-4268-84ED-F48B29631244}" presName="sibTrans" presStyleCnt="0"/>
      <dgm:spPr/>
    </dgm:pt>
    <dgm:pt modelId="{D505ECFB-1DA7-4E97-A7A3-8F592FDB3AE8}" type="pres">
      <dgm:prSet presAssocID="{58AE49D0-0E88-4D81-BC71-EDFE0FA52EC5}" presName="compNode" presStyleCnt="0"/>
      <dgm:spPr/>
    </dgm:pt>
    <dgm:pt modelId="{4492F107-819C-445B-BA68-C895A8E7CD1C}" type="pres">
      <dgm:prSet presAssocID="{58AE49D0-0E88-4D81-BC71-EDFE0FA52EC5}" presName="iconRect" presStyleLbl="node1" presStyleIdx="1" presStyleCnt="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NetworkTower"/>
        </a:ext>
      </dgm:extLst>
    </dgm:pt>
    <dgm:pt modelId="{27B5CEC7-94A7-4BDE-BCA4-E679D872327B}" type="pres">
      <dgm:prSet presAssocID="{58AE49D0-0E88-4D81-BC71-EDFE0FA52EC5}" presName="spaceRect" presStyleCnt="0"/>
      <dgm:spPr/>
    </dgm:pt>
    <dgm:pt modelId="{2872AF6E-C8C3-4989-A087-FEAE88FCADA6}" type="pres">
      <dgm:prSet presAssocID="{58AE49D0-0E88-4D81-BC71-EDFE0FA52EC5}" presName="textRect" presStyleLbl="revTx" presStyleIdx="1" presStyleCnt="2">
        <dgm:presLayoutVars>
          <dgm:chMax val="1"/>
          <dgm:chPref val="1"/>
        </dgm:presLayoutVars>
      </dgm:prSet>
      <dgm:spPr/>
    </dgm:pt>
  </dgm:ptLst>
  <dgm:cxnLst>
    <dgm:cxn modelId="{C718683C-7A57-4E6F-BC70-CD58DE41B2ED}" srcId="{EAD39B93-3459-43FA-9939-8D6E1E737328}" destId="{58AE49D0-0E88-4D81-BC71-EDFE0FA52EC5}" srcOrd="1" destOrd="0" parTransId="{DE268DB2-0EE9-444D-AEA4-4422D7F9C78E}" sibTransId="{56358CE5-389C-48F9-9A44-86654C2E4A02}"/>
    <dgm:cxn modelId="{6202E63D-6036-401D-B8BB-3E9D621365D1}" type="presOf" srcId="{80A9979C-C0A0-45F7-9247-6BA3EAF1F4FD}" destId="{C7FAB7A9-AF72-4114-8A78-E2D802311CE7}" srcOrd="0" destOrd="0" presId="urn:microsoft.com/office/officeart/2018/2/layout/IconLabelList"/>
    <dgm:cxn modelId="{F8FF905D-1D0E-4759-9F2C-59984C912337}" type="presOf" srcId="{EAD39B93-3459-43FA-9939-8D6E1E737328}" destId="{B2FDD5DC-1C78-4823-9DDD-B6095456AC48}" srcOrd="0" destOrd="0" presId="urn:microsoft.com/office/officeart/2018/2/layout/IconLabelList"/>
    <dgm:cxn modelId="{A0AD6EB4-EB92-4347-B566-C02B8F4A9D7A}" type="presOf" srcId="{58AE49D0-0E88-4D81-BC71-EDFE0FA52EC5}" destId="{2872AF6E-C8C3-4989-A087-FEAE88FCADA6}" srcOrd="0" destOrd="0" presId="urn:microsoft.com/office/officeart/2018/2/layout/IconLabelList"/>
    <dgm:cxn modelId="{D46BA9EE-BC2B-4898-874E-AC58D26D3B39}" srcId="{EAD39B93-3459-43FA-9939-8D6E1E737328}" destId="{80A9979C-C0A0-45F7-9247-6BA3EAF1F4FD}" srcOrd="0" destOrd="0" parTransId="{D38C00E6-8CFC-470B-B98A-CF80D805EA9F}" sibTransId="{8EB413C4-0655-4268-84ED-F48B29631244}"/>
    <dgm:cxn modelId="{74A227A2-9943-4741-93B0-7CD63729DE2C}" type="presParOf" srcId="{B2FDD5DC-1C78-4823-9DDD-B6095456AC48}" destId="{3DA4ECFE-231C-4AF0-9BE9-468B4D1C0D45}" srcOrd="0" destOrd="0" presId="urn:microsoft.com/office/officeart/2018/2/layout/IconLabelList"/>
    <dgm:cxn modelId="{57643800-1904-4163-83D8-84D6316B1C7A}" type="presParOf" srcId="{3DA4ECFE-231C-4AF0-9BE9-468B4D1C0D45}" destId="{3D06B64C-0873-42B7-B9EB-D2FF7431FFF9}" srcOrd="0" destOrd="0" presId="urn:microsoft.com/office/officeart/2018/2/layout/IconLabelList"/>
    <dgm:cxn modelId="{AA5252E5-1CC0-4F59-B8A9-7846F8C46EA9}" type="presParOf" srcId="{3DA4ECFE-231C-4AF0-9BE9-468B4D1C0D45}" destId="{F36B9D7B-7D8B-4D55-B541-9C0E51BC7AAA}" srcOrd="1" destOrd="0" presId="urn:microsoft.com/office/officeart/2018/2/layout/IconLabelList"/>
    <dgm:cxn modelId="{6D3947E6-C3F0-4D88-BCF0-3ABDB921A5A8}" type="presParOf" srcId="{3DA4ECFE-231C-4AF0-9BE9-468B4D1C0D45}" destId="{C7FAB7A9-AF72-4114-8A78-E2D802311CE7}" srcOrd="2" destOrd="0" presId="urn:microsoft.com/office/officeart/2018/2/layout/IconLabelList"/>
    <dgm:cxn modelId="{45F3D45F-58AF-4B22-A8E6-A078C66AAF4C}" type="presParOf" srcId="{B2FDD5DC-1C78-4823-9DDD-B6095456AC48}" destId="{41271A10-3FE8-41F2-ACC8-CCE56286C649}" srcOrd="1" destOrd="0" presId="urn:microsoft.com/office/officeart/2018/2/layout/IconLabelList"/>
    <dgm:cxn modelId="{D5DA6C74-0917-43BA-ACEA-4F3922FF07DF}" type="presParOf" srcId="{B2FDD5DC-1C78-4823-9DDD-B6095456AC48}" destId="{D505ECFB-1DA7-4E97-A7A3-8F592FDB3AE8}" srcOrd="2" destOrd="0" presId="urn:microsoft.com/office/officeart/2018/2/layout/IconLabelList"/>
    <dgm:cxn modelId="{5872FFBC-5567-4F61-8900-6C57F23AC8AE}" type="presParOf" srcId="{D505ECFB-1DA7-4E97-A7A3-8F592FDB3AE8}" destId="{4492F107-819C-445B-BA68-C895A8E7CD1C}" srcOrd="0" destOrd="0" presId="urn:microsoft.com/office/officeart/2018/2/layout/IconLabelList"/>
    <dgm:cxn modelId="{E015B783-A5F7-41B2-B24B-B9FBE09E7C7C}" type="presParOf" srcId="{D505ECFB-1DA7-4E97-A7A3-8F592FDB3AE8}" destId="{27B5CEC7-94A7-4BDE-BCA4-E679D872327B}" srcOrd="1" destOrd="0" presId="urn:microsoft.com/office/officeart/2018/2/layout/IconLabelList"/>
    <dgm:cxn modelId="{A699D91B-43DA-4CDD-A43C-2092E7239805}" type="presParOf" srcId="{D505ECFB-1DA7-4E97-A7A3-8F592FDB3AE8}" destId="{2872AF6E-C8C3-4989-A087-FEAE88FCADA6}" srcOrd="2" destOrd="0" presId="urn:microsoft.com/office/officeart/2018/2/layout/Icon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EAD39B93-3459-43FA-9939-8D6E1E737328}" type="doc">
      <dgm:prSet loTypeId="urn:microsoft.com/office/officeart/2018/2/layout/IconLabel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80A9979C-C0A0-45F7-9247-6BA3EAF1F4FD}">
      <dgm:prSet/>
      <dgm:spPr/>
      <dgm:t>
        <a:bodyPr/>
        <a:lstStyle/>
        <a:p>
          <a:r>
            <a:rPr lang="en-US" dirty="0"/>
            <a:t>Out of all of our customer segments, which are most likely to buy specific products?</a:t>
          </a:r>
        </a:p>
      </dgm:t>
    </dgm:pt>
    <dgm:pt modelId="{D38C00E6-8CFC-470B-B98A-CF80D805EA9F}" type="parTrans" cxnId="{D46BA9EE-BC2B-4898-874E-AC58D26D3B39}">
      <dgm:prSet/>
      <dgm:spPr/>
      <dgm:t>
        <a:bodyPr/>
        <a:lstStyle/>
        <a:p>
          <a:endParaRPr lang="en-US"/>
        </a:p>
      </dgm:t>
    </dgm:pt>
    <dgm:pt modelId="{8EB413C4-0655-4268-84ED-F48B29631244}" type="sibTrans" cxnId="{D46BA9EE-BC2B-4898-874E-AC58D26D3B39}">
      <dgm:prSet/>
      <dgm:spPr/>
      <dgm:t>
        <a:bodyPr/>
        <a:lstStyle/>
        <a:p>
          <a:endParaRPr lang="en-US"/>
        </a:p>
      </dgm:t>
    </dgm:pt>
    <dgm:pt modelId="{58AE49D0-0E88-4D81-BC71-EDFE0FA52EC5}">
      <dgm:prSet/>
      <dgm:spPr/>
      <dgm:t>
        <a:bodyPr/>
        <a:lstStyle/>
        <a:p>
          <a:r>
            <a:rPr lang="en-US" dirty="0"/>
            <a:t>What groups of people are more likely to be admitted into the hospital within 60 days?</a:t>
          </a:r>
        </a:p>
      </dgm:t>
    </dgm:pt>
    <dgm:pt modelId="{DE268DB2-0EE9-444D-AEA4-4422D7F9C78E}" type="parTrans" cxnId="{C718683C-7A57-4E6F-BC70-CD58DE41B2ED}">
      <dgm:prSet/>
      <dgm:spPr/>
      <dgm:t>
        <a:bodyPr/>
        <a:lstStyle/>
        <a:p>
          <a:endParaRPr lang="en-US"/>
        </a:p>
      </dgm:t>
    </dgm:pt>
    <dgm:pt modelId="{56358CE5-389C-48F9-9A44-86654C2E4A02}" type="sibTrans" cxnId="{C718683C-7A57-4E6F-BC70-CD58DE41B2ED}">
      <dgm:prSet/>
      <dgm:spPr/>
      <dgm:t>
        <a:bodyPr/>
        <a:lstStyle/>
        <a:p>
          <a:endParaRPr lang="en-US"/>
        </a:p>
      </dgm:t>
    </dgm:pt>
    <dgm:pt modelId="{B2FDD5DC-1C78-4823-9DDD-B6095456AC48}" type="pres">
      <dgm:prSet presAssocID="{EAD39B93-3459-43FA-9939-8D6E1E737328}" presName="root" presStyleCnt="0">
        <dgm:presLayoutVars>
          <dgm:dir/>
          <dgm:resizeHandles val="exact"/>
        </dgm:presLayoutVars>
      </dgm:prSet>
      <dgm:spPr/>
    </dgm:pt>
    <dgm:pt modelId="{3DA4ECFE-231C-4AF0-9BE9-468B4D1C0D45}" type="pres">
      <dgm:prSet presAssocID="{80A9979C-C0A0-45F7-9247-6BA3EAF1F4FD}" presName="compNode" presStyleCnt="0"/>
      <dgm:spPr/>
    </dgm:pt>
    <dgm:pt modelId="{3D06B64C-0873-42B7-B9EB-D2FF7431FFF9}" type="pres">
      <dgm:prSet presAssocID="{80A9979C-C0A0-45F7-9247-6BA3EAF1F4FD}" presName="iconRect" presStyleLbl="node1" presStyleIdx="0" presStyleCnt="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LaptopSecure"/>
        </a:ext>
      </dgm:extLst>
    </dgm:pt>
    <dgm:pt modelId="{F36B9D7B-7D8B-4D55-B541-9C0E51BC7AAA}" type="pres">
      <dgm:prSet presAssocID="{80A9979C-C0A0-45F7-9247-6BA3EAF1F4FD}" presName="spaceRect" presStyleCnt="0"/>
      <dgm:spPr/>
    </dgm:pt>
    <dgm:pt modelId="{C7FAB7A9-AF72-4114-8A78-E2D802311CE7}" type="pres">
      <dgm:prSet presAssocID="{80A9979C-C0A0-45F7-9247-6BA3EAF1F4FD}" presName="textRect" presStyleLbl="revTx" presStyleIdx="0" presStyleCnt="2">
        <dgm:presLayoutVars>
          <dgm:chMax val="1"/>
          <dgm:chPref val="1"/>
        </dgm:presLayoutVars>
      </dgm:prSet>
      <dgm:spPr/>
    </dgm:pt>
    <dgm:pt modelId="{41271A10-3FE8-41F2-ACC8-CCE56286C649}" type="pres">
      <dgm:prSet presAssocID="{8EB413C4-0655-4268-84ED-F48B29631244}" presName="sibTrans" presStyleCnt="0"/>
      <dgm:spPr/>
    </dgm:pt>
    <dgm:pt modelId="{D505ECFB-1DA7-4E97-A7A3-8F592FDB3AE8}" type="pres">
      <dgm:prSet presAssocID="{58AE49D0-0E88-4D81-BC71-EDFE0FA52EC5}" presName="compNode" presStyleCnt="0"/>
      <dgm:spPr/>
    </dgm:pt>
    <dgm:pt modelId="{4492F107-819C-445B-BA68-C895A8E7CD1C}" type="pres">
      <dgm:prSet presAssocID="{58AE49D0-0E88-4D81-BC71-EDFE0FA52EC5}" presName="iconRect" presStyleLbl="node1" presStyleIdx="1" presStyleCnt="2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NetworkTower"/>
        </a:ext>
      </dgm:extLst>
    </dgm:pt>
    <dgm:pt modelId="{27B5CEC7-94A7-4BDE-BCA4-E679D872327B}" type="pres">
      <dgm:prSet presAssocID="{58AE49D0-0E88-4D81-BC71-EDFE0FA52EC5}" presName="spaceRect" presStyleCnt="0"/>
      <dgm:spPr/>
    </dgm:pt>
    <dgm:pt modelId="{2872AF6E-C8C3-4989-A087-FEAE88FCADA6}" type="pres">
      <dgm:prSet presAssocID="{58AE49D0-0E88-4D81-BC71-EDFE0FA52EC5}" presName="textRect" presStyleLbl="revTx" presStyleIdx="1" presStyleCnt="2">
        <dgm:presLayoutVars>
          <dgm:chMax val="1"/>
          <dgm:chPref val="1"/>
        </dgm:presLayoutVars>
      </dgm:prSet>
      <dgm:spPr/>
    </dgm:pt>
  </dgm:ptLst>
  <dgm:cxnLst>
    <dgm:cxn modelId="{C718683C-7A57-4E6F-BC70-CD58DE41B2ED}" srcId="{EAD39B93-3459-43FA-9939-8D6E1E737328}" destId="{58AE49D0-0E88-4D81-BC71-EDFE0FA52EC5}" srcOrd="1" destOrd="0" parTransId="{DE268DB2-0EE9-444D-AEA4-4422D7F9C78E}" sibTransId="{56358CE5-389C-48F9-9A44-86654C2E4A02}"/>
    <dgm:cxn modelId="{6202E63D-6036-401D-B8BB-3E9D621365D1}" type="presOf" srcId="{80A9979C-C0A0-45F7-9247-6BA3EAF1F4FD}" destId="{C7FAB7A9-AF72-4114-8A78-E2D802311CE7}" srcOrd="0" destOrd="0" presId="urn:microsoft.com/office/officeart/2018/2/layout/IconLabelList"/>
    <dgm:cxn modelId="{F8FF905D-1D0E-4759-9F2C-59984C912337}" type="presOf" srcId="{EAD39B93-3459-43FA-9939-8D6E1E737328}" destId="{B2FDD5DC-1C78-4823-9DDD-B6095456AC48}" srcOrd="0" destOrd="0" presId="urn:microsoft.com/office/officeart/2018/2/layout/IconLabelList"/>
    <dgm:cxn modelId="{A0AD6EB4-EB92-4347-B566-C02B8F4A9D7A}" type="presOf" srcId="{58AE49D0-0E88-4D81-BC71-EDFE0FA52EC5}" destId="{2872AF6E-C8C3-4989-A087-FEAE88FCADA6}" srcOrd="0" destOrd="0" presId="urn:microsoft.com/office/officeart/2018/2/layout/IconLabelList"/>
    <dgm:cxn modelId="{D46BA9EE-BC2B-4898-874E-AC58D26D3B39}" srcId="{EAD39B93-3459-43FA-9939-8D6E1E737328}" destId="{80A9979C-C0A0-45F7-9247-6BA3EAF1F4FD}" srcOrd="0" destOrd="0" parTransId="{D38C00E6-8CFC-470B-B98A-CF80D805EA9F}" sibTransId="{8EB413C4-0655-4268-84ED-F48B29631244}"/>
    <dgm:cxn modelId="{74A227A2-9943-4741-93B0-7CD63729DE2C}" type="presParOf" srcId="{B2FDD5DC-1C78-4823-9DDD-B6095456AC48}" destId="{3DA4ECFE-231C-4AF0-9BE9-468B4D1C0D45}" srcOrd="0" destOrd="0" presId="urn:microsoft.com/office/officeart/2018/2/layout/IconLabelList"/>
    <dgm:cxn modelId="{57643800-1904-4163-83D8-84D6316B1C7A}" type="presParOf" srcId="{3DA4ECFE-231C-4AF0-9BE9-468B4D1C0D45}" destId="{3D06B64C-0873-42B7-B9EB-D2FF7431FFF9}" srcOrd="0" destOrd="0" presId="urn:microsoft.com/office/officeart/2018/2/layout/IconLabelList"/>
    <dgm:cxn modelId="{AA5252E5-1CC0-4F59-B8A9-7846F8C46EA9}" type="presParOf" srcId="{3DA4ECFE-231C-4AF0-9BE9-468B4D1C0D45}" destId="{F36B9D7B-7D8B-4D55-B541-9C0E51BC7AAA}" srcOrd="1" destOrd="0" presId="urn:microsoft.com/office/officeart/2018/2/layout/IconLabelList"/>
    <dgm:cxn modelId="{6D3947E6-C3F0-4D88-BCF0-3ABDB921A5A8}" type="presParOf" srcId="{3DA4ECFE-231C-4AF0-9BE9-468B4D1C0D45}" destId="{C7FAB7A9-AF72-4114-8A78-E2D802311CE7}" srcOrd="2" destOrd="0" presId="urn:microsoft.com/office/officeart/2018/2/layout/IconLabelList"/>
    <dgm:cxn modelId="{45F3D45F-58AF-4B22-A8E6-A078C66AAF4C}" type="presParOf" srcId="{B2FDD5DC-1C78-4823-9DDD-B6095456AC48}" destId="{41271A10-3FE8-41F2-ACC8-CCE56286C649}" srcOrd="1" destOrd="0" presId="urn:microsoft.com/office/officeart/2018/2/layout/IconLabelList"/>
    <dgm:cxn modelId="{D5DA6C74-0917-43BA-ACEA-4F3922FF07DF}" type="presParOf" srcId="{B2FDD5DC-1C78-4823-9DDD-B6095456AC48}" destId="{D505ECFB-1DA7-4E97-A7A3-8F592FDB3AE8}" srcOrd="2" destOrd="0" presId="urn:microsoft.com/office/officeart/2018/2/layout/IconLabelList"/>
    <dgm:cxn modelId="{5872FFBC-5567-4F61-8900-6C57F23AC8AE}" type="presParOf" srcId="{D505ECFB-1DA7-4E97-A7A3-8F592FDB3AE8}" destId="{4492F107-819C-445B-BA68-C895A8E7CD1C}" srcOrd="0" destOrd="0" presId="urn:microsoft.com/office/officeart/2018/2/layout/IconLabelList"/>
    <dgm:cxn modelId="{E015B783-A5F7-41B2-B24B-B9FBE09E7C7C}" type="presParOf" srcId="{D505ECFB-1DA7-4E97-A7A3-8F592FDB3AE8}" destId="{27B5CEC7-94A7-4BDE-BCA4-E679D872327B}" srcOrd="1" destOrd="0" presId="urn:microsoft.com/office/officeart/2018/2/layout/IconLabelList"/>
    <dgm:cxn modelId="{A699D91B-43DA-4CDD-A43C-2092E7239805}" type="presParOf" srcId="{D505ECFB-1DA7-4E97-A7A3-8F592FDB3AE8}" destId="{2872AF6E-C8C3-4989-A087-FEAE88FCADA6}" srcOrd="2" destOrd="0" presId="urn:microsoft.com/office/officeart/2018/2/layout/Icon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1C26703-6346-4676-AAD1-D951404F3272}">
      <dsp:nvSpPr>
        <dsp:cNvPr id="0" name=""/>
        <dsp:cNvSpPr/>
      </dsp:nvSpPr>
      <dsp:spPr>
        <a:xfrm>
          <a:off x="1940238" y="242440"/>
          <a:ext cx="1944000" cy="194400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8A38B4E-643D-4E14-9E6C-A05D949A9E66}">
      <dsp:nvSpPr>
        <dsp:cNvPr id="0" name=""/>
        <dsp:cNvSpPr/>
      </dsp:nvSpPr>
      <dsp:spPr>
        <a:xfrm>
          <a:off x="752238" y="2656801"/>
          <a:ext cx="432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5000" kern="1200" dirty="0"/>
            <a:t>Samples </a:t>
          </a:r>
        </a:p>
      </dsp:txBody>
      <dsp:txXfrm>
        <a:off x="752238" y="2656801"/>
        <a:ext cx="4320000" cy="720000"/>
      </dsp:txXfrm>
    </dsp:sp>
    <dsp:sp modelId="{B9A439E6-9425-4818-8F1F-36B4605B3F6B}">
      <dsp:nvSpPr>
        <dsp:cNvPr id="0" name=""/>
        <dsp:cNvSpPr/>
      </dsp:nvSpPr>
      <dsp:spPr>
        <a:xfrm>
          <a:off x="7016238" y="242440"/>
          <a:ext cx="1944000" cy="1944000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07CC34D-9D0D-4EBB-B740-CE63875A3BC1}">
      <dsp:nvSpPr>
        <dsp:cNvPr id="0" name=""/>
        <dsp:cNvSpPr/>
      </dsp:nvSpPr>
      <dsp:spPr>
        <a:xfrm>
          <a:off x="5828238" y="2656801"/>
          <a:ext cx="432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5000" kern="1200"/>
            <a:t>Populations</a:t>
          </a:r>
        </a:p>
      </dsp:txBody>
      <dsp:txXfrm>
        <a:off x="5828238" y="2656801"/>
        <a:ext cx="4320000" cy="7200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2B97828-4BC0-4A8A-950C-B0296BF8C5A8}">
      <dsp:nvSpPr>
        <dsp:cNvPr id="0" name=""/>
        <dsp:cNvSpPr/>
      </dsp:nvSpPr>
      <dsp:spPr>
        <a:xfrm>
          <a:off x="704988" y="167120"/>
          <a:ext cx="1955812" cy="1955812"/>
        </a:xfrm>
        <a:prstGeom prst="ellipse">
          <a:avLst/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1A6011C-5465-46EC-881A-A4F28D08EB66}">
      <dsp:nvSpPr>
        <dsp:cNvPr id="0" name=""/>
        <dsp:cNvSpPr/>
      </dsp:nvSpPr>
      <dsp:spPr>
        <a:xfrm>
          <a:off x="1121801" y="583933"/>
          <a:ext cx="1122187" cy="1122187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2"/>
              </a:ext>
            </a:extLst>
          </a:blip>
          <a:srcRect/>
          <a:stretch>
            <a:fillRect l="-20000" r="-20000"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31EFFD7-5056-4786-BF10-F28A5FCF7122}">
      <dsp:nvSpPr>
        <dsp:cNvPr id="0" name=""/>
        <dsp:cNvSpPr/>
      </dsp:nvSpPr>
      <dsp:spPr>
        <a:xfrm>
          <a:off x="79769" y="2732121"/>
          <a:ext cx="32062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778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4000" kern="1200" dirty="0"/>
            <a:t>Symmetric</a:t>
          </a:r>
        </a:p>
      </dsp:txBody>
      <dsp:txXfrm>
        <a:off x="79769" y="2732121"/>
        <a:ext cx="3206250" cy="720000"/>
      </dsp:txXfrm>
    </dsp:sp>
    <dsp:sp modelId="{C4912FC3-D052-4F69-91A9-BB80D631D035}">
      <dsp:nvSpPr>
        <dsp:cNvPr id="0" name=""/>
        <dsp:cNvSpPr/>
      </dsp:nvSpPr>
      <dsp:spPr>
        <a:xfrm>
          <a:off x="4472332" y="167120"/>
          <a:ext cx="1955812" cy="1955812"/>
        </a:xfrm>
        <a:prstGeom prst="ellipse">
          <a:avLst/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29983C3-F097-4079-9D5E-250DABC538E3}">
      <dsp:nvSpPr>
        <dsp:cNvPr id="0" name=""/>
        <dsp:cNvSpPr/>
      </dsp:nvSpPr>
      <dsp:spPr>
        <a:xfrm>
          <a:off x="4889144" y="583933"/>
          <a:ext cx="1122187" cy="1122187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15564E8-9E02-46DE-A5AD-7C228058B69E}">
      <dsp:nvSpPr>
        <dsp:cNvPr id="0" name=""/>
        <dsp:cNvSpPr/>
      </dsp:nvSpPr>
      <dsp:spPr>
        <a:xfrm>
          <a:off x="3847113" y="2732121"/>
          <a:ext cx="32062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778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4000" kern="1200"/>
            <a:t>Skewed</a:t>
          </a:r>
        </a:p>
      </dsp:txBody>
      <dsp:txXfrm>
        <a:off x="3847113" y="2732121"/>
        <a:ext cx="3206250" cy="720000"/>
      </dsp:txXfrm>
    </dsp:sp>
    <dsp:sp modelId="{A5DE42AA-DABC-46DB-9711-6B820CADD759}">
      <dsp:nvSpPr>
        <dsp:cNvPr id="0" name=""/>
        <dsp:cNvSpPr/>
      </dsp:nvSpPr>
      <dsp:spPr>
        <a:xfrm>
          <a:off x="8239676" y="167120"/>
          <a:ext cx="1955812" cy="1955812"/>
        </a:xfrm>
        <a:prstGeom prst="ellipse">
          <a:avLst/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2F9120A-F446-41E6-98D6-338D42D40D32}">
      <dsp:nvSpPr>
        <dsp:cNvPr id="0" name=""/>
        <dsp:cNvSpPr/>
      </dsp:nvSpPr>
      <dsp:spPr>
        <a:xfrm>
          <a:off x="8656488" y="583933"/>
          <a:ext cx="1122187" cy="1122187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rcRect/>
          <a:stretch>
            <a:fillRect l="-45000" r="-45000"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6D92F04-BEFF-4AB2-A007-32332F28B175}">
      <dsp:nvSpPr>
        <dsp:cNvPr id="0" name=""/>
        <dsp:cNvSpPr/>
      </dsp:nvSpPr>
      <dsp:spPr>
        <a:xfrm>
          <a:off x="7614457" y="2732121"/>
          <a:ext cx="32062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778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4000" kern="1200"/>
            <a:t>Multimodal</a:t>
          </a:r>
        </a:p>
      </dsp:txBody>
      <dsp:txXfrm>
        <a:off x="7614457" y="2732121"/>
        <a:ext cx="3206250" cy="72000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61117D7-8115-4591-A141-B807F885AB9B}">
      <dsp:nvSpPr>
        <dsp:cNvPr id="0" name=""/>
        <dsp:cNvSpPr/>
      </dsp:nvSpPr>
      <dsp:spPr>
        <a:xfrm>
          <a:off x="0" y="462"/>
          <a:ext cx="10058399" cy="1081473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E680D75-565B-48B0-A00B-89C0FAEFCFDD}">
      <dsp:nvSpPr>
        <dsp:cNvPr id="0" name=""/>
        <dsp:cNvSpPr/>
      </dsp:nvSpPr>
      <dsp:spPr>
        <a:xfrm>
          <a:off x="327145" y="243793"/>
          <a:ext cx="594810" cy="59481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309DFE0-18A9-46DF-964C-B94E6A57A684}">
      <dsp:nvSpPr>
        <dsp:cNvPr id="0" name=""/>
        <dsp:cNvSpPr/>
      </dsp:nvSpPr>
      <dsp:spPr>
        <a:xfrm>
          <a:off x="1249101" y="462"/>
          <a:ext cx="8809298" cy="108147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456" tIns="114456" rIns="114456" bIns="114456" numCol="1" spcCol="1270" anchor="ctr" anchorCtr="0">
          <a:noAutofit/>
        </a:bodyPr>
        <a:lstStyle/>
        <a:p>
          <a:pPr marL="0" lvl="0" indent="0" algn="l" defTabSz="11112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/>
            <a:t>Measures of Center</a:t>
          </a:r>
        </a:p>
      </dsp:txBody>
      <dsp:txXfrm>
        <a:off x="1249101" y="462"/>
        <a:ext cx="8809298" cy="1081473"/>
      </dsp:txXfrm>
    </dsp:sp>
    <dsp:sp modelId="{4516D652-E165-4113-BC24-ADF9535E5081}">
      <dsp:nvSpPr>
        <dsp:cNvPr id="0" name=""/>
        <dsp:cNvSpPr/>
      </dsp:nvSpPr>
      <dsp:spPr>
        <a:xfrm>
          <a:off x="0" y="1352303"/>
          <a:ext cx="10058399" cy="1081473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DD8AC4C-874C-42DC-A940-E55FE1F73A2E}">
      <dsp:nvSpPr>
        <dsp:cNvPr id="0" name=""/>
        <dsp:cNvSpPr/>
      </dsp:nvSpPr>
      <dsp:spPr>
        <a:xfrm>
          <a:off x="327145" y="1595634"/>
          <a:ext cx="594810" cy="594810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EA74D0F-49DF-41D0-9F92-CB7E2C6A99F0}">
      <dsp:nvSpPr>
        <dsp:cNvPr id="0" name=""/>
        <dsp:cNvSpPr/>
      </dsp:nvSpPr>
      <dsp:spPr>
        <a:xfrm>
          <a:off x="1249101" y="1352303"/>
          <a:ext cx="8809298" cy="108147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456" tIns="114456" rIns="114456" bIns="114456" numCol="1" spcCol="1270" anchor="ctr" anchorCtr="0">
          <a:noAutofit/>
        </a:bodyPr>
        <a:lstStyle/>
        <a:p>
          <a:pPr marL="0" lvl="0" indent="0" algn="l" defTabSz="11112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/>
            <a:t>Measures of Spread</a:t>
          </a:r>
        </a:p>
      </dsp:txBody>
      <dsp:txXfrm>
        <a:off x="1249101" y="1352303"/>
        <a:ext cx="8809298" cy="1081473"/>
      </dsp:txXfrm>
    </dsp:sp>
    <dsp:sp modelId="{C9EFB759-556C-44FB-BA29-08701AB6B000}">
      <dsp:nvSpPr>
        <dsp:cNvPr id="0" name=""/>
        <dsp:cNvSpPr/>
      </dsp:nvSpPr>
      <dsp:spPr>
        <a:xfrm>
          <a:off x="0" y="2704144"/>
          <a:ext cx="10058399" cy="1081473"/>
        </a:xfrm>
        <a:prstGeom prst="roundRect">
          <a:avLst>
            <a:gd name="adj" fmla="val 1000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27B848F-B0CC-4900-AA67-AD570DD1B40E}">
      <dsp:nvSpPr>
        <dsp:cNvPr id="0" name=""/>
        <dsp:cNvSpPr/>
      </dsp:nvSpPr>
      <dsp:spPr>
        <a:xfrm>
          <a:off x="327145" y="2947476"/>
          <a:ext cx="594810" cy="594810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B54BEDE-1B91-497F-870A-28A2F21F57C9}">
      <dsp:nvSpPr>
        <dsp:cNvPr id="0" name=""/>
        <dsp:cNvSpPr/>
      </dsp:nvSpPr>
      <dsp:spPr>
        <a:xfrm>
          <a:off x="1249101" y="2704144"/>
          <a:ext cx="8809298" cy="108147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456" tIns="114456" rIns="114456" bIns="114456" numCol="1" spcCol="1270" anchor="ctr" anchorCtr="0">
          <a:noAutofit/>
        </a:bodyPr>
        <a:lstStyle/>
        <a:p>
          <a:pPr marL="0" lvl="0" indent="0" algn="l" defTabSz="11112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/>
            <a:t>Measures of Position</a:t>
          </a:r>
        </a:p>
      </dsp:txBody>
      <dsp:txXfrm>
        <a:off x="1249101" y="2704144"/>
        <a:ext cx="8809298" cy="108147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E2A3EF7-AC47-43B0-8C0A-22AE4FA951B1}">
      <dsp:nvSpPr>
        <dsp:cNvPr id="0" name=""/>
        <dsp:cNvSpPr/>
      </dsp:nvSpPr>
      <dsp:spPr>
        <a:xfrm>
          <a:off x="600792" y="528370"/>
          <a:ext cx="1449891" cy="1449891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C475C67-071C-44DD-878E-12065F657DD3}">
      <dsp:nvSpPr>
        <dsp:cNvPr id="0" name=""/>
        <dsp:cNvSpPr/>
      </dsp:nvSpPr>
      <dsp:spPr>
        <a:xfrm>
          <a:off x="909785" y="837363"/>
          <a:ext cx="831905" cy="831905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2A8A80C-B9AE-47F8-BF78-89D3F86DA21C}">
      <dsp:nvSpPr>
        <dsp:cNvPr id="0" name=""/>
        <dsp:cNvSpPr/>
      </dsp:nvSpPr>
      <dsp:spPr>
        <a:xfrm>
          <a:off x="137302" y="2429867"/>
          <a:ext cx="2376871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900" kern="1200"/>
            <a:t>Quantitative x and y</a:t>
          </a:r>
        </a:p>
      </dsp:txBody>
      <dsp:txXfrm>
        <a:off x="137302" y="2429867"/>
        <a:ext cx="2376871" cy="720000"/>
      </dsp:txXfrm>
    </dsp:sp>
    <dsp:sp modelId="{EEF9C6C1-52AC-42A7-B081-A40CA0AD6B15}">
      <dsp:nvSpPr>
        <dsp:cNvPr id="0" name=""/>
        <dsp:cNvSpPr/>
      </dsp:nvSpPr>
      <dsp:spPr>
        <a:xfrm>
          <a:off x="3393616" y="528370"/>
          <a:ext cx="1449891" cy="1449891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3F3FC3F-F785-4CF2-9B6F-43847D1F8A02}">
      <dsp:nvSpPr>
        <dsp:cNvPr id="0" name=""/>
        <dsp:cNvSpPr/>
      </dsp:nvSpPr>
      <dsp:spPr>
        <a:xfrm>
          <a:off x="3702610" y="837363"/>
          <a:ext cx="831905" cy="831905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rcRect/>
          <a:stretch>
            <a:fillRect l="-5000" r="-5000"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1F53291-8BB1-4463-A9AC-B66160FD41E8}">
      <dsp:nvSpPr>
        <dsp:cNvPr id="0" name=""/>
        <dsp:cNvSpPr/>
      </dsp:nvSpPr>
      <dsp:spPr>
        <a:xfrm>
          <a:off x="2930126" y="2429867"/>
          <a:ext cx="2376871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900" kern="1200"/>
            <a:t>A linear relationship (check scatterplot)</a:t>
          </a:r>
        </a:p>
      </dsp:txBody>
      <dsp:txXfrm>
        <a:off x="2930126" y="2429867"/>
        <a:ext cx="2376871" cy="720000"/>
      </dsp:txXfrm>
    </dsp:sp>
    <dsp:sp modelId="{EDAAD13A-8B78-4DD4-B28C-66C55E831E19}">
      <dsp:nvSpPr>
        <dsp:cNvPr id="0" name=""/>
        <dsp:cNvSpPr/>
      </dsp:nvSpPr>
      <dsp:spPr>
        <a:xfrm>
          <a:off x="6186441" y="528370"/>
          <a:ext cx="1449891" cy="1449891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531B7E5-4964-48E8-B5E8-6375E7109024}">
      <dsp:nvSpPr>
        <dsp:cNvPr id="0" name=""/>
        <dsp:cNvSpPr/>
      </dsp:nvSpPr>
      <dsp:spPr>
        <a:xfrm>
          <a:off x="6495434" y="837363"/>
          <a:ext cx="831905" cy="831905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F9D9713-0FD1-48E6-A64B-132FE36B72AB}">
      <dsp:nvSpPr>
        <dsp:cNvPr id="0" name=""/>
        <dsp:cNvSpPr/>
      </dsp:nvSpPr>
      <dsp:spPr>
        <a:xfrm>
          <a:off x="5722951" y="2429867"/>
          <a:ext cx="2376871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900" kern="1200"/>
            <a:t>No significant outliers</a:t>
          </a:r>
        </a:p>
      </dsp:txBody>
      <dsp:txXfrm>
        <a:off x="5722951" y="2429867"/>
        <a:ext cx="2376871" cy="720000"/>
      </dsp:txXfrm>
    </dsp:sp>
    <dsp:sp modelId="{E0A98D99-AC59-4766-8AE3-1D7FD0D70EA5}">
      <dsp:nvSpPr>
        <dsp:cNvPr id="0" name=""/>
        <dsp:cNvSpPr/>
      </dsp:nvSpPr>
      <dsp:spPr>
        <a:xfrm>
          <a:off x="8979265" y="528370"/>
          <a:ext cx="1449891" cy="1449891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87B875D-AEC1-427C-8870-2FB7D19F5434}">
      <dsp:nvSpPr>
        <dsp:cNvPr id="0" name=""/>
        <dsp:cNvSpPr/>
      </dsp:nvSpPr>
      <dsp:spPr>
        <a:xfrm>
          <a:off x="9288259" y="837363"/>
          <a:ext cx="831905" cy="831905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8"/>
              </a:ext>
            </a:extLst>
          </a:blip>
          <a:srcRect/>
          <a:stretch>
            <a:fillRect l="-20000" r="-20000"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B1E1029-1859-4276-8B78-81ACFBA42A54}">
      <dsp:nvSpPr>
        <dsp:cNvPr id="0" name=""/>
        <dsp:cNvSpPr/>
      </dsp:nvSpPr>
      <dsp:spPr>
        <a:xfrm>
          <a:off x="8515775" y="2429867"/>
          <a:ext cx="2376871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1900" kern="1200"/>
            <a:t>Variables normally distributed </a:t>
          </a:r>
        </a:p>
      </dsp:txBody>
      <dsp:txXfrm>
        <a:off x="8515775" y="2429867"/>
        <a:ext cx="2376871" cy="72000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D06B64C-0873-42B7-B9EB-D2FF7431FFF9}">
      <dsp:nvSpPr>
        <dsp:cNvPr id="0" name=""/>
        <dsp:cNvSpPr/>
      </dsp:nvSpPr>
      <dsp:spPr>
        <a:xfrm>
          <a:off x="2004974" y="271984"/>
          <a:ext cx="1944000" cy="194400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7FAB7A9-AF72-4114-8A78-E2D802311CE7}">
      <dsp:nvSpPr>
        <dsp:cNvPr id="0" name=""/>
        <dsp:cNvSpPr/>
      </dsp:nvSpPr>
      <dsp:spPr>
        <a:xfrm>
          <a:off x="816974" y="2686253"/>
          <a:ext cx="432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/>
            <a:t>Which customer segments have the highest response rates?</a:t>
          </a:r>
        </a:p>
      </dsp:txBody>
      <dsp:txXfrm>
        <a:off x="816974" y="2686253"/>
        <a:ext cx="4320000" cy="720000"/>
      </dsp:txXfrm>
    </dsp:sp>
    <dsp:sp modelId="{4492F107-819C-445B-BA68-C895A8E7CD1C}">
      <dsp:nvSpPr>
        <dsp:cNvPr id="0" name=""/>
        <dsp:cNvSpPr/>
      </dsp:nvSpPr>
      <dsp:spPr>
        <a:xfrm>
          <a:off x="7080975" y="271984"/>
          <a:ext cx="1944000" cy="1944000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872AF6E-C8C3-4989-A087-FEAE88FCADA6}">
      <dsp:nvSpPr>
        <dsp:cNvPr id="0" name=""/>
        <dsp:cNvSpPr/>
      </dsp:nvSpPr>
      <dsp:spPr>
        <a:xfrm>
          <a:off x="5892975" y="2686253"/>
          <a:ext cx="432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/>
            <a:t>Which marketing channel generates the most leads?</a:t>
          </a:r>
        </a:p>
      </dsp:txBody>
      <dsp:txXfrm>
        <a:off x="5892975" y="2686253"/>
        <a:ext cx="4320000" cy="72000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D06B64C-0873-42B7-B9EB-D2FF7431FFF9}">
      <dsp:nvSpPr>
        <dsp:cNvPr id="0" name=""/>
        <dsp:cNvSpPr/>
      </dsp:nvSpPr>
      <dsp:spPr>
        <a:xfrm>
          <a:off x="2004974" y="271984"/>
          <a:ext cx="1944000" cy="194400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7FAB7A9-AF72-4114-8A78-E2D802311CE7}">
      <dsp:nvSpPr>
        <dsp:cNvPr id="0" name=""/>
        <dsp:cNvSpPr/>
      </dsp:nvSpPr>
      <dsp:spPr>
        <a:xfrm>
          <a:off x="816974" y="2686253"/>
          <a:ext cx="432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What is the best combination of marketing channel and product to get the highest number of sales?</a:t>
          </a:r>
        </a:p>
      </dsp:txBody>
      <dsp:txXfrm>
        <a:off x="816974" y="2686253"/>
        <a:ext cx="4320000" cy="720000"/>
      </dsp:txXfrm>
    </dsp:sp>
    <dsp:sp modelId="{4492F107-819C-445B-BA68-C895A8E7CD1C}">
      <dsp:nvSpPr>
        <dsp:cNvPr id="0" name=""/>
        <dsp:cNvSpPr/>
      </dsp:nvSpPr>
      <dsp:spPr>
        <a:xfrm>
          <a:off x="7080975" y="271984"/>
          <a:ext cx="1944000" cy="1944000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872AF6E-C8C3-4989-A087-FEAE88FCADA6}">
      <dsp:nvSpPr>
        <dsp:cNvPr id="0" name=""/>
        <dsp:cNvSpPr/>
      </dsp:nvSpPr>
      <dsp:spPr>
        <a:xfrm>
          <a:off x="5892975" y="2686253"/>
          <a:ext cx="432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Which combination of variables lends to higher turnover?</a:t>
          </a:r>
        </a:p>
      </dsp:txBody>
      <dsp:txXfrm>
        <a:off x="5892975" y="2686253"/>
        <a:ext cx="4320000" cy="72000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D06B64C-0873-42B7-B9EB-D2FF7431FFF9}">
      <dsp:nvSpPr>
        <dsp:cNvPr id="0" name=""/>
        <dsp:cNvSpPr/>
      </dsp:nvSpPr>
      <dsp:spPr>
        <a:xfrm>
          <a:off x="2004974" y="271984"/>
          <a:ext cx="1944000" cy="194400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7FAB7A9-AF72-4114-8A78-E2D802311CE7}">
      <dsp:nvSpPr>
        <dsp:cNvPr id="0" name=""/>
        <dsp:cNvSpPr/>
      </dsp:nvSpPr>
      <dsp:spPr>
        <a:xfrm>
          <a:off x="816974" y="2686253"/>
          <a:ext cx="432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/>
            <a:t>Which customers renew more contracts?</a:t>
          </a:r>
        </a:p>
      </dsp:txBody>
      <dsp:txXfrm>
        <a:off x="816974" y="2686253"/>
        <a:ext cx="4320000" cy="720000"/>
      </dsp:txXfrm>
    </dsp:sp>
    <dsp:sp modelId="{4492F107-819C-445B-BA68-C895A8E7CD1C}">
      <dsp:nvSpPr>
        <dsp:cNvPr id="0" name=""/>
        <dsp:cNvSpPr/>
      </dsp:nvSpPr>
      <dsp:spPr>
        <a:xfrm>
          <a:off x="7080975" y="271984"/>
          <a:ext cx="1944000" cy="1944000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872AF6E-C8C3-4989-A087-FEAE88FCADA6}">
      <dsp:nvSpPr>
        <dsp:cNvPr id="0" name=""/>
        <dsp:cNvSpPr/>
      </dsp:nvSpPr>
      <dsp:spPr>
        <a:xfrm>
          <a:off x="5892975" y="2686253"/>
          <a:ext cx="432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/>
            <a:t>Do all marketing channels generate an equal number of leads?</a:t>
          </a:r>
        </a:p>
      </dsp:txBody>
      <dsp:txXfrm>
        <a:off x="5892975" y="2686253"/>
        <a:ext cx="4320000" cy="72000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D06B64C-0873-42B7-B9EB-D2FF7431FFF9}">
      <dsp:nvSpPr>
        <dsp:cNvPr id="0" name=""/>
        <dsp:cNvSpPr/>
      </dsp:nvSpPr>
      <dsp:spPr>
        <a:xfrm>
          <a:off x="2004974" y="271984"/>
          <a:ext cx="1944000" cy="194400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7FAB7A9-AF72-4114-8A78-E2D802311CE7}">
      <dsp:nvSpPr>
        <dsp:cNvPr id="0" name=""/>
        <dsp:cNvSpPr/>
      </dsp:nvSpPr>
      <dsp:spPr>
        <a:xfrm>
          <a:off x="816974" y="2686253"/>
          <a:ext cx="432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Out of all of our customer segments, which are most likely to buy specific products?</a:t>
          </a:r>
        </a:p>
      </dsp:txBody>
      <dsp:txXfrm>
        <a:off x="816974" y="2686253"/>
        <a:ext cx="4320000" cy="720000"/>
      </dsp:txXfrm>
    </dsp:sp>
    <dsp:sp modelId="{4492F107-819C-445B-BA68-C895A8E7CD1C}">
      <dsp:nvSpPr>
        <dsp:cNvPr id="0" name=""/>
        <dsp:cNvSpPr/>
      </dsp:nvSpPr>
      <dsp:spPr>
        <a:xfrm>
          <a:off x="7080975" y="271984"/>
          <a:ext cx="1944000" cy="1944000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872AF6E-C8C3-4989-A087-FEAE88FCADA6}">
      <dsp:nvSpPr>
        <dsp:cNvPr id="0" name=""/>
        <dsp:cNvSpPr/>
      </dsp:nvSpPr>
      <dsp:spPr>
        <a:xfrm>
          <a:off x="5892975" y="2686253"/>
          <a:ext cx="432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What groups of people are more likely to be admitted into the hospital within 60 days?</a:t>
          </a:r>
        </a:p>
      </dsp:txBody>
      <dsp:txXfrm>
        <a:off x="5892975" y="2686253"/>
        <a:ext cx="4320000" cy="7200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LabelList">
  <dgm:title val="Icon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2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50"/>
          <dgm:constr type="h" for="des" forName="compNode" op="equ"/>
          <dgm:constr type="h" for="des" forName="textRect" op="equ"/>
        </dgm:constrLst>
      </dgm:if>
      <dgm:if name="Name5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6"/>
          <dgm:constr type="h" for="des" forName="compNode" op="equ"/>
          <dgm:constr type="h" for="des" forName="textRect" op="equ"/>
        </dgm:constrLst>
      </dgm:if>
      <dgm:else name="Name6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7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4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h" for="ch" forName="spaceRect" refType="h" fact="0.15"/>
          <dgm:constr type="w" for="ch" forName="spaceRect" refType="w"/>
          <dgm:constr type="l" for="ch" forName="spaceRect"/>
          <dgm:constr type="t" for="ch" forName="spaceRect" refType="b" refFor="ch" refForName="icon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8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8/5/layout/IconCircleLabelList">
  <dgm:title val="Icon Circle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18/5/layout/IconCircleLabelList">
  <dgm:title val="Icon Circle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18/2/layout/IconLabelList">
  <dgm:title val="Icon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2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50"/>
          <dgm:constr type="h" for="des" forName="compNode" op="equ"/>
          <dgm:constr type="h" for="des" forName="textRect" op="equ"/>
        </dgm:constrLst>
      </dgm:if>
      <dgm:if name="Name5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6"/>
          <dgm:constr type="h" for="des" forName="compNode" op="equ"/>
          <dgm:constr type="h" for="des" forName="textRect" op="equ"/>
        </dgm:constrLst>
      </dgm:if>
      <dgm:else name="Name6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7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4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h" for="ch" forName="spaceRect" refType="h" fact="0.15"/>
          <dgm:constr type="w" for="ch" forName="spaceRect" refType="w"/>
          <dgm:constr type="l" for="ch" forName="spaceRect"/>
          <dgm:constr type="t" for="ch" forName="spaceRect" refType="b" refFor="ch" refForName="icon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8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18/2/layout/IconLabelList">
  <dgm:title val="Icon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2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50"/>
          <dgm:constr type="h" for="des" forName="compNode" op="equ"/>
          <dgm:constr type="h" for="des" forName="textRect" op="equ"/>
        </dgm:constrLst>
      </dgm:if>
      <dgm:if name="Name5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6"/>
          <dgm:constr type="h" for="des" forName="compNode" op="equ"/>
          <dgm:constr type="h" for="des" forName="textRect" op="equ"/>
        </dgm:constrLst>
      </dgm:if>
      <dgm:else name="Name6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7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4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h" for="ch" forName="spaceRect" refType="h" fact="0.15"/>
          <dgm:constr type="w" for="ch" forName="spaceRect" refType="w"/>
          <dgm:constr type="l" for="ch" forName="spaceRect"/>
          <dgm:constr type="t" for="ch" forName="spaceRect" refType="b" refFor="ch" refForName="icon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8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18/2/layout/IconLabelList">
  <dgm:title val="Icon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2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50"/>
          <dgm:constr type="h" for="des" forName="compNode" op="equ"/>
          <dgm:constr type="h" for="des" forName="textRect" op="equ"/>
        </dgm:constrLst>
      </dgm:if>
      <dgm:if name="Name5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6"/>
          <dgm:constr type="h" for="des" forName="compNode" op="equ"/>
          <dgm:constr type="h" for="des" forName="textRect" op="equ"/>
        </dgm:constrLst>
      </dgm:if>
      <dgm:else name="Name6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7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4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h" for="ch" forName="spaceRect" refType="h" fact="0.15"/>
          <dgm:constr type="w" for="ch" forName="spaceRect" refType="w"/>
          <dgm:constr type="l" for="ch" forName="spaceRect"/>
          <dgm:constr type="t" for="ch" forName="spaceRect" refType="b" refFor="ch" refForName="icon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8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18/2/layout/IconLabelList">
  <dgm:title val="Icon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2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50"/>
          <dgm:constr type="h" for="des" forName="compNode" op="equ"/>
          <dgm:constr type="h" for="des" forName="textRect" op="equ"/>
        </dgm:constrLst>
      </dgm:if>
      <dgm:if name="Name5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6"/>
          <dgm:constr type="h" for="des" forName="compNode" op="equ"/>
          <dgm:constr type="h" for="des" forName="textRect" op="equ"/>
        </dgm:constrLst>
      </dgm:if>
      <dgm:else name="Name6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7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4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h" for="ch" forName="spaceRect" refType="h" fact="0.15"/>
          <dgm:constr type="w" for="ch" forName="spaceRect" refType="w"/>
          <dgm:constr type="l" for="ch" forName="spaceRect"/>
          <dgm:constr type="t" for="ch" forName="spaceRect" refType="b" refFor="ch" refForName="icon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8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18-12-03T01:00:31.773"/>
    </inkml:context>
    <inkml:brush xml:id="br0">
      <inkml:brushProperty name="width" value="0.05" units="cm"/>
      <inkml:brushProperty name="height" value="0.05" units="cm"/>
      <inkml:brushProperty name="ignorePressure" value="1"/>
    </inkml:brush>
  </inkml:definitions>
  <inkml:trace contextRef="#ctx0" brushRef="#br0">0 0,'0'0,"0"0,0 0,0 0,0 0,0 0,0 0,0 0,0 0,0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18-12-03T01:00:32.758"/>
    </inkml:context>
    <inkml:brush xml:id="br0">
      <inkml:brushProperty name="width" value="0.05" units="cm"/>
      <inkml:brushProperty name="height" value="0.05" units="cm"/>
      <inkml:brushProperty name="ignorePressure" value="1"/>
    </inkml:brush>
  </inkml:definitions>
  <inkml:trace contextRef="#ctx0" brushRef="#br0">1 0,'0'0,"0"0,0 0,0 0,0 0,0 0,0 0,0 0,0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18-12-19T22:44:46.999"/>
    </inkml:context>
    <inkml:brush xml:id="br0">
      <inkml:brushProperty name="width" value="0.3" units="cm"/>
      <inkml:brushProperty name="height" value="0.6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1 147,'2'-5,"1"0,0 0,0 0,0 1,1-1,0 1,-1 0,2 0,-1 0,0 1,1-1,-1 1,1 0,0 1,0-1,0 1,1 0,-1 0,1 0,20-6,0 1,0 2,10-1,-30 5,108-11,1 5,0 5,36 6,16 0,421-2,-580-1,1 0,-1 0,0 0,1 1,-1 0,0 1,0 0,0 0,0 1,-1 0,0 0,5 4,0-1,0 0,0-1,1 0,5 1,-3-3,-1-1,1-1,0 0,0-1,-1-1,1 0,0-1,0 0,4-2,34-8,46-14,-85 22,74-19,1 4,1 5,70-2,274 8,-308 7,214 17,-70-1,153-12,324 17,-621-10,610 46,17-35,463-24,-1173 0,-1-2,39-9,-37 5,0 2,33 0,1873 5,-895 4,4493-3,-5471-3,53-10,48-3,1009 9,-635 10,365-3,-888 2,1 0,-1 2,4 2,59 8,105-6,48-9,128 3,-323 3,39 9,-48-7,0-1,35-1,212-6,-257 1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B9B827-2975-4180-8F53-F78BF8427347}" type="datetimeFigureOut">
              <a:rPr lang="en-US" smtClean="0"/>
              <a:t>7/25/2019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B0F49E-4247-4C99-A549-5965F6E164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58900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depictdatastudio.com/how-to-sketch-doodle-and-draw-data-visualization-drafts-by-hand/" TargetMode="External"/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BB85CE0-01D2-4B77-8017-2175D47932E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7672998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g471f56b7e4_0_99:notes"/>
          <p:cNvSpPr txBox="1">
            <a:spLocks noGrp="1"/>
          </p:cNvSpPr>
          <p:nvPr>
            <p:ph type="body" idx="1"/>
          </p:nvPr>
        </p:nvSpPr>
        <p:spPr>
          <a:xfrm>
            <a:off x="685800" y="4424085"/>
            <a:ext cx="5486400" cy="419123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8" name="Google Shape;188;g471f56b7e4_0_9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25438" y="698500"/>
            <a:ext cx="6207125" cy="34925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422040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g471f56b7e4_0_99:notes"/>
          <p:cNvSpPr txBox="1">
            <a:spLocks noGrp="1"/>
          </p:cNvSpPr>
          <p:nvPr>
            <p:ph type="body" idx="1"/>
          </p:nvPr>
        </p:nvSpPr>
        <p:spPr>
          <a:xfrm>
            <a:off x="685800" y="4424085"/>
            <a:ext cx="5486400" cy="419123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8" name="Google Shape;188;g471f56b7e4_0_9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25438" y="698500"/>
            <a:ext cx="6207125" cy="34925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51299277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g471f56b7e4_0_99:notes"/>
          <p:cNvSpPr txBox="1">
            <a:spLocks noGrp="1"/>
          </p:cNvSpPr>
          <p:nvPr>
            <p:ph type="body" idx="1"/>
          </p:nvPr>
        </p:nvSpPr>
        <p:spPr>
          <a:xfrm>
            <a:off x="685800" y="4424085"/>
            <a:ext cx="5486400" cy="419123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8" name="Google Shape;188;g471f56b7e4_0_9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25438" y="698500"/>
            <a:ext cx="6207125" cy="34925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1184076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g471f56b7e4_0_99:notes"/>
          <p:cNvSpPr txBox="1">
            <a:spLocks noGrp="1"/>
          </p:cNvSpPr>
          <p:nvPr>
            <p:ph type="body" idx="1"/>
          </p:nvPr>
        </p:nvSpPr>
        <p:spPr>
          <a:xfrm>
            <a:off x="685800" y="4424085"/>
            <a:ext cx="5486400" cy="419123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8" name="Google Shape;188;g471f56b7e4_0_9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25438" y="698500"/>
            <a:ext cx="6207125" cy="34925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06674952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g471f56b7e4_0_99:notes"/>
          <p:cNvSpPr txBox="1">
            <a:spLocks noGrp="1"/>
          </p:cNvSpPr>
          <p:nvPr>
            <p:ph type="body" idx="1"/>
          </p:nvPr>
        </p:nvSpPr>
        <p:spPr>
          <a:xfrm>
            <a:off x="685800" y="4424085"/>
            <a:ext cx="5486400" cy="419123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8" name="Google Shape;188;g471f56b7e4_0_9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25438" y="698500"/>
            <a:ext cx="6207125" cy="34925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3801881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g471f56b7e4_0_99:notes"/>
          <p:cNvSpPr txBox="1">
            <a:spLocks noGrp="1"/>
          </p:cNvSpPr>
          <p:nvPr>
            <p:ph type="body" idx="1"/>
          </p:nvPr>
        </p:nvSpPr>
        <p:spPr>
          <a:xfrm>
            <a:off x="685800" y="4424085"/>
            <a:ext cx="5486400" cy="419123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8" name="Google Shape;188;g471f56b7e4_0_9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25438" y="698500"/>
            <a:ext cx="6207125" cy="34925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9610771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g471f56b7e4_0_99:notes"/>
          <p:cNvSpPr txBox="1">
            <a:spLocks noGrp="1"/>
          </p:cNvSpPr>
          <p:nvPr>
            <p:ph type="body" idx="1"/>
          </p:nvPr>
        </p:nvSpPr>
        <p:spPr>
          <a:xfrm>
            <a:off x="685800" y="4424085"/>
            <a:ext cx="5486400" cy="419123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8" name="Google Shape;188;g471f56b7e4_0_9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25438" y="698500"/>
            <a:ext cx="6207125" cy="34925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1709118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After they do this exercise, feel free to pull up the following website with very similar data and various ways to depict it: </a:t>
            </a:r>
            <a:r>
              <a:rPr lang="en-US" dirty="0">
                <a:hlinkClick r:id="rId3"/>
              </a:rPr>
              <a:t>https://depictdatastudio.com/how-to-sketch-doodle-and-draw-data-visualization-drafts-by-hand/</a:t>
            </a:r>
            <a:endParaRPr lang="en-US" dirty="0"/>
          </a:p>
          <a:p>
            <a:endParaRPr lang="en-US" dirty="0"/>
          </a:p>
          <a:p>
            <a:r>
              <a:rPr lang="en-US" dirty="0"/>
              <a:t>After this, take a break.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B85CE0-01D2-4B77-8017-2175D47932E8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9254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g471f56b7e4_0_0:notes"/>
          <p:cNvSpPr txBox="1">
            <a:spLocks noGrp="1"/>
          </p:cNvSpPr>
          <p:nvPr>
            <p:ph type="body" idx="1"/>
          </p:nvPr>
        </p:nvSpPr>
        <p:spPr>
          <a:xfrm>
            <a:off x="685800" y="4424085"/>
            <a:ext cx="5486400" cy="419123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" name="Google Shape;121;g471f56b7e4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25438" y="698500"/>
            <a:ext cx="6207125" cy="34925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562322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g47514d890c_0_3:notes"/>
          <p:cNvSpPr txBox="1">
            <a:spLocks noGrp="1"/>
          </p:cNvSpPr>
          <p:nvPr>
            <p:ph type="body" idx="1"/>
          </p:nvPr>
        </p:nvSpPr>
        <p:spPr>
          <a:xfrm>
            <a:off x="685800" y="4424085"/>
            <a:ext cx="5486400" cy="419123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" name="Google Shape;140;g47514d890c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25438" y="698500"/>
            <a:ext cx="6207125" cy="34925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g47514d890c_0_3:notes"/>
          <p:cNvSpPr txBox="1">
            <a:spLocks noGrp="1"/>
          </p:cNvSpPr>
          <p:nvPr>
            <p:ph type="body" idx="1"/>
          </p:nvPr>
        </p:nvSpPr>
        <p:spPr>
          <a:xfrm>
            <a:off x="685800" y="4424085"/>
            <a:ext cx="5486400" cy="419123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" name="Google Shape;140;g47514d890c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25438" y="698500"/>
            <a:ext cx="6207125" cy="34925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779725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g471f56b7e4_0_99:notes"/>
          <p:cNvSpPr txBox="1">
            <a:spLocks noGrp="1"/>
          </p:cNvSpPr>
          <p:nvPr>
            <p:ph type="body" idx="1"/>
          </p:nvPr>
        </p:nvSpPr>
        <p:spPr>
          <a:xfrm>
            <a:off x="685800" y="4424085"/>
            <a:ext cx="5486400" cy="419123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8" name="Google Shape;188;g471f56b7e4_0_9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25438" y="698500"/>
            <a:ext cx="6207125" cy="34925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294452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g471f56b7e4_0_99:notes"/>
          <p:cNvSpPr txBox="1">
            <a:spLocks noGrp="1"/>
          </p:cNvSpPr>
          <p:nvPr>
            <p:ph type="body" idx="1"/>
          </p:nvPr>
        </p:nvSpPr>
        <p:spPr>
          <a:xfrm>
            <a:off x="685800" y="4424085"/>
            <a:ext cx="5486400" cy="419123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8" name="Google Shape;188;g471f56b7e4_0_9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25438" y="698500"/>
            <a:ext cx="6207125" cy="34925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165533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g471f56b7e4_0_99:notes"/>
          <p:cNvSpPr txBox="1">
            <a:spLocks noGrp="1"/>
          </p:cNvSpPr>
          <p:nvPr>
            <p:ph type="body" idx="1"/>
          </p:nvPr>
        </p:nvSpPr>
        <p:spPr>
          <a:xfrm>
            <a:off x="685800" y="4424085"/>
            <a:ext cx="5486400" cy="419123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8" name="Google Shape;188;g471f56b7e4_0_9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25438" y="698500"/>
            <a:ext cx="6207125" cy="34925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285877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g471f56b7e4_0_99:notes"/>
          <p:cNvSpPr txBox="1">
            <a:spLocks noGrp="1"/>
          </p:cNvSpPr>
          <p:nvPr>
            <p:ph type="body" idx="1"/>
          </p:nvPr>
        </p:nvSpPr>
        <p:spPr>
          <a:xfrm>
            <a:off x="685800" y="4424085"/>
            <a:ext cx="5486400" cy="419123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8" name="Google Shape;188;g471f56b7e4_0_9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25438" y="698500"/>
            <a:ext cx="6207125" cy="34925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904234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044989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5374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14075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1_Picture with Caption"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22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8" name="Google Shape;138;p22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9" name="Google Shape;139;p22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40" name="Google Shape;140;p2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1" name="Google Shape;141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2" name="Google Shape;142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388962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46534" y="3085765"/>
            <a:ext cx="11262866" cy="3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1191" y="1020431"/>
            <a:ext cx="10993549" cy="1475013"/>
          </a:xfrm>
          <a:effectLst/>
        </p:spPr>
        <p:txBody>
          <a:bodyPr anchor="b">
            <a:normAutofit/>
          </a:bodyPr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1194" y="2495445"/>
            <a:ext cx="10993546" cy="590321"/>
          </a:xfrm>
        </p:spPr>
        <p:txBody>
          <a:bodyPr anchor="t">
            <a:normAutofit/>
          </a:bodyPr>
          <a:lstStyle>
            <a:lvl1pPr marL="0" indent="0" algn="l">
              <a:buNone/>
              <a:defRPr sz="1600" cap="all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05951" y="5956137"/>
            <a:ext cx="284480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9865725E-2B14-404F-A4A8-CC9A5F3EB8EC}" type="datetimeFigureOut">
              <a:rPr lang="en-US" smtClean="0"/>
              <a:t>7/25/2019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81192" y="5951811"/>
            <a:ext cx="691721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1644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18F61813-258D-4EA5-AF0F-985047FB5F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1632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1192" y="2180496"/>
            <a:ext cx="11029615" cy="367830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5725E-2B14-404F-A4A8-CC9A5F3EB8EC}" type="datetimeFigureOut">
              <a:rPr lang="en-US" smtClean="0"/>
              <a:t>7/25/2019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52508" cy="365125"/>
          </a:xfrm>
        </p:spPr>
        <p:txBody>
          <a:bodyPr/>
          <a:lstStyle/>
          <a:p>
            <a:fld id="{18F61813-258D-4EA5-AF0F-985047FB5F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68798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7817" y="5141974"/>
            <a:ext cx="11290860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3043910"/>
            <a:ext cx="11029615" cy="1497507"/>
          </a:xfrm>
        </p:spPr>
        <p:txBody>
          <a:bodyPr anchor="b">
            <a:normAutofit/>
          </a:bodyPr>
          <a:lstStyle>
            <a:lvl1pPr algn="l">
              <a:defRPr sz="3600" b="0" cap="all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4541417"/>
            <a:ext cx="11029615" cy="600556"/>
          </a:xfrm>
        </p:spPr>
        <p:txBody>
          <a:bodyPr anchor="t">
            <a:normAutofit/>
          </a:bodyPr>
          <a:lstStyle>
            <a:lvl1pPr marL="0" indent="0" algn="l">
              <a:buNone/>
              <a:defRPr sz="1800" cap="all">
                <a:solidFill>
                  <a:schemeClr val="accent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9865725E-2B14-404F-A4A8-CC9A5F3EB8EC}" type="datetimeFigureOut">
              <a:rPr lang="en-US" smtClean="0"/>
              <a:t>7/25/2019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18F61813-258D-4EA5-AF0F-985047FB5F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03509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1193" y="2228003"/>
            <a:ext cx="5422390" cy="363304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8417" y="2228003"/>
            <a:ext cx="5422392" cy="363304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5725E-2B14-404F-A4A8-CC9A5F3EB8EC}" type="datetimeFigureOut">
              <a:rPr lang="en-US" smtClean="0"/>
              <a:t>7/25/2019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61813-258D-4EA5-AF0F-985047FB5F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12251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7219" y="2250892"/>
            <a:ext cx="5087075" cy="536005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194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3735" y="2250892"/>
            <a:ext cx="5087073" cy="553373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709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5725E-2B14-404F-A4A8-CC9A5F3EB8EC}" type="datetimeFigureOut">
              <a:rPr lang="en-US" smtClean="0"/>
              <a:t>7/25/2019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61813-258D-4EA5-AF0F-985047FB5F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899355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40683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75894" y="729658"/>
            <a:ext cx="11029616" cy="98833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5725E-2B14-404F-A4A8-CC9A5F3EB8EC}" type="datetimeFigureOut">
              <a:rPr lang="en-US" smtClean="0"/>
              <a:t>7/25/2019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61813-258D-4EA5-AF0F-985047FB5F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457553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5725E-2B14-404F-A4A8-CC9A5F3EB8EC}" type="datetimeFigureOut">
              <a:rPr lang="en-US" smtClean="0"/>
              <a:t>7/25/2019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61813-258D-4EA5-AF0F-985047FB5F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93277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698944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spect="1"/>
          </p:cNvSpPr>
          <p:nvPr/>
        </p:nvSpPr>
        <p:spPr>
          <a:xfrm>
            <a:off x="447817" y="5141973"/>
            <a:ext cx="11298200" cy="127470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5262296"/>
            <a:ext cx="4909445" cy="689514"/>
          </a:xfrm>
        </p:spPr>
        <p:txBody>
          <a:bodyPr anchor="ctr"/>
          <a:lstStyle>
            <a:lvl1pPr algn="l">
              <a:defRPr sz="2000" b="0"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7816" y="601200"/>
            <a:ext cx="11292840" cy="4204800"/>
          </a:xfrm>
        </p:spPr>
        <p:txBody>
          <a:bodyPr anchor="ctr">
            <a:norm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400">
                <a:solidFill>
                  <a:schemeClr val="tx2"/>
                </a:solidFill>
              </a:defRPr>
            </a:lvl5pPr>
            <a:lvl6pPr>
              <a:defRPr sz="1400">
                <a:solidFill>
                  <a:schemeClr val="tx2"/>
                </a:solidFill>
              </a:defRPr>
            </a:lvl6pPr>
            <a:lvl7pPr>
              <a:defRPr sz="1400">
                <a:solidFill>
                  <a:schemeClr val="tx2"/>
                </a:solidFill>
              </a:defRPr>
            </a:lvl7pPr>
            <a:lvl8pPr>
              <a:defRPr sz="1400">
                <a:solidFill>
                  <a:schemeClr val="tx2"/>
                </a:solidFill>
              </a:defRPr>
            </a:lvl8pPr>
            <a:lvl9pPr>
              <a:defRPr sz="1400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40823" y="5262296"/>
            <a:ext cx="5869987" cy="689515"/>
          </a:xfrm>
        </p:spPr>
        <p:txBody>
          <a:bodyPr anchor="ctr">
            <a:normAutofit/>
          </a:bodyPr>
          <a:lstStyle>
            <a:lvl1pPr marL="0" indent="0" algn="r">
              <a:buNone/>
              <a:defRPr sz="1100">
                <a:solidFill>
                  <a:schemeClr val="bg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9865725E-2B14-404F-A4A8-CC9A5F3EB8EC}" type="datetimeFigureOut">
              <a:rPr lang="en-US" smtClean="0"/>
              <a:t>7/25/2019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18F61813-258D-4EA5-AF0F-985047FB5F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05302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4693389"/>
            <a:ext cx="11029616" cy="566738"/>
          </a:xfrm>
        </p:spPr>
        <p:txBody>
          <a:bodyPr anchor="b">
            <a:normAutofit/>
          </a:bodyPr>
          <a:lstStyle>
            <a:lvl1pPr algn="l">
              <a:defRPr sz="2400" b="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47817" y="599725"/>
            <a:ext cx="11290859" cy="355725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1192" y="5260127"/>
            <a:ext cx="11029617" cy="598671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5725E-2B14-404F-A4A8-CC9A5F3EB8EC}" type="datetimeFigureOut">
              <a:rPr lang="en-US" smtClean="0"/>
              <a:t>7/25/2019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61813-258D-4EA5-AF0F-985047FB5F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734364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5725E-2B14-404F-A4A8-CC9A5F3EB8EC}" type="datetimeFigureOut">
              <a:rPr lang="en-US" smtClean="0"/>
              <a:t>7/25/2019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F61813-258D-4EA5-AF0F-985047FB5F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962615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8839201" y="599725"/>
            <a:ext cx="2906817" cy="581695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1" y="675726"/>
            <a:ext cx="2004164" cy="518307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4923" y="675726"/>
            <a:ext cx="7896279" cy="5183073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93673" y="5956137"/>
            <a:ext cx="1328141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9865725E-2B14-404F-A4A8-CC9A5F3EB8EC}" type="datetimeFigureOut">
              <a:rPr lang="en-US" smtClean="0"/>
              <a:t>7/25/2019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74923" y="5951811"/>
            <a:ext cx="7896279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46615" y="5956137"/>
            <a:ext cx="1164195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18F61813-258D-4EA5-AF0F-985047FB5F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39045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507567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8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13916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6015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34569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90331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2920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611651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38163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  <p:sldLayoutId id="2147483751" r:id="rId12"/>
  </p:sldLayoutIdLst>
  <p:hf sldNum="0"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1192" y="705124"/>
            <a:ext cx="11029616" cy="118955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2336003"/>
            <a:ext cx="11029616" cy="35227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05951" y="5956137"/>
            <a:ext cx="2844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9865725E-2B14-404F-A4A8-CC9A5F3EB8EC}" type="datetimeFigureOut">
              <a:rPr lang="en-US" smtClean="0"/>
              <a:t>7/25/2019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81192" y="5951811"/>
            <a:ext cx="69172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>
                <a:solidFill>
                  <a:schemeClr val="accent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58300" y="5956137"/>
            <a:ext cx="10525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18F61813-258D-4EA5-AF0F-985047FB5FFD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4679476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3" r:id="rId1"/>
    <p:sldLayoutId id="2147483754" r:id="rId2"/>
    <p:sldLayoutId id="2147483755" r:id="rId3"/>
    <p:sldLayoutId id="2147483756" r:id="rId4"/>
    <p:sldLayoutId id="2147483757" r:id="rId5"/>
    <p:sldLayoutId id="2147483758" r:id="rId6"/>
    <p:sldLayoutId id="2147483759" r:id="rId7"/>
    <p:sldLayoutId id="2147483760" r:id="rId8"/>
    <p:sldLayoutId id="2147483761" r:id="rId9"/>
    <p:sldLayoutId id="2147483762" r:id="rId10"/>
    <p:sldLayoutId id="2147483763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2800" b="0" kern="1200" cap="all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06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800" kern="1200">
          <a:solidFill>
            <a:schemeClr val="tx2"/>
          </a:solidFill>
          <a:latin typeface="+mn-lt"/>
          <a:ea typeface="+mn-ea"/>
          <a:cs typeface="+mn-cs"/>
        </a:defRPr>
      </a:lvl1pPr>
      <a:lvl2pPr marL="630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600" kern="1200">
          <a:solidFill>
            <a:schemeClr val="tx2"/>
          </a:solidFill>
          <a:latin typeface="+mn-lt"/>
          <a:ea typeface="+mn-ea"/>
          <a:cs typeface="+mn-cs"/>
        </a:defRPr>
      </a:lvl2pPr>
      <a:lvl3pPr marL="90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400" kern="1200">
          <a:solidFill>
            <a:schemeClr val="tx2"/>
          </a:solidFill>
          <a:latin typeface="+mn-lt"/>
          <a:ea typeface="+mn-ea"/>
          <a:cs typeface="+mn-cs"/>
        </a:defRPr>
      </a:lvl3pPr>
      <a:lvl4pPr marL="124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4pPr>
      <a:lvl5pPr marL="160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5pPr>
      <a:lvl6pPr marL="19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2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5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nfoworld.com/article/3120513/find-hidden-insights-in-your-data-ask-why-and-why-again.html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4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1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Jim_Rempe" TargetMode="External"/><Relationship Id="rId2" Type="http://schemas.openxmlformats.org/officeDocument/2006/relationships/image" Target="../media/image104.JP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creativecommons.org/licenses/by-sa/3.0/" TargetMode="Externa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justaplatform.com/rico-diks-three-time-european-pool-champion/" TargetMode="External"/><Relationship Id="rId2" Type="http://schemas.openxmlformats.org/officeDocument/2006/relationships/image" Target="../media/image105.jpg"/><Relationship Id="rId1" Type="http://schemas.openxmlformats.org/officeDocument/2006/relationships/slideLayout" Target="../slideLayouts/slideLayout1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9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2.x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hyperlink" Target="https://faculty.elgin.edu/dkernler/statistics/ch07/7-1.html" TargetMode="External"/><Relationship Id="rId2" Type="http://schemas.openxmlformats.org/officeDocument/2006/relationships/image" Target="../media/image106.gif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creativecommons.org/licenses/by-nc-sa/3.0/" TargetMode="Externa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creativecommons.org/licenses/by-nc-sa/3.0/" TargetMode="External"/><Relationship Id="rId4" Type="http://schemas.openxmlformats.org/officeDocument/2006/relationships/hyperlink" Target="https://faculty.elgin.edu/dkernler/statistics/ch07/7-1.html" TargetMode="External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hyperlink" Target="https://faculty.elgin.edu/dkernler/statistics/ch07/7-1.html" TargetMode="External"/><Relationship Id="rId2" Type="http://schemas.openxmlformats.org/officeDocument/2006/relationships/image" Target="../media/image106.gif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creativecommons.org/licenses/by-nc-sa/3.0/" TargetMode="External"/><Relationship Id="rId4" Type="http://schemas.openxmlformats.org/officeDocument/2006/relationships/image" Target="../media/image91.png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hyperlink" Target="https://faculty.elgin.edu/dkernler/statistics/ch07/7-1.html" TargetMode="External"/><Relationship Id="rId2" Type="http://schemas.openxmlformats.org/officeDocument/2006/relationships/image" Target="../media/image106.gif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creativecommons.org/licenses/by-nc-sa/3.0/" TargetMode="External"/><Relationship Id="rId4" Type="http://schemas.openxmlformats.org/officeDocument/2006/relationships/image" Target="../media/image91.png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7.xml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7" Type="http://schemas.openxmlformats.org/officeDocument/2006/relationships/image" Target="../media/image341.png"/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2.xml"/><Relationship Id="rId4" Type="http://schemas.openxmlformats.org/officeDocument/2006/relationships/customXml" Target="../ink/ink3.x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2.xml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hyperlink" Target="http://mattiamc.deviantart.com/art/ChalkBoard-Texture-MC2015-506107812" TargetMode="External"/><Relationship Id="rId2" Type="http://schemas.openxmlformats.org/officeDocument/2006/relationships/image" Target="../media/image88.jpg"/><Relationship Id="rId1" Type="http://schemas.openxmlformats.org/officeDocument/2006/relationships/slideLayout" Target="../slideLayouts/slideLayout7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7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7.xml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7.xml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hyperlink" Target="https://faculty.elgin.edu/dkernler/statistics/ch07/7-1.html" TargetMode="External"/><Relationship Id="rId2" Type="http://schemas.openxmlformats.org/officeDocument/2006/relationships/image" Target="../media/image106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hyperlink" Target="https://faculty.elgin.edu/dkernler/statistics/ch07/7-1.html" TargetMode="External"/><Relationship Id="rId2" Type="http://schemas.openxmlformats.org/officeDocument/2006/relationships/image" Target="../media/image106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1.png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hyperlink" Target="https://faculty.elgin.edu/dkernler/statistics/ch07/7-1.html" TargetMode="External"/><Relationship Id="rId2" Type="http://schemas.openxmlformats.org/officeDocument/2006/relationships/image" Target="../media/image106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1.png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hyperlink" Target="https://faculty.elgin.edu/dkernler/statistics/ch07/7-1.html" TargetMode="External"/><Relationship Id="rId2" Type="http://schemas.openxmlformats.org/officeDocument/2006/relationships/image" Target="../media/image106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1.png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hyperlink" Target="https://faculty.elgin.edu/dkernler/statistics/ch07/7-1.html" TargetMode="External"/><Relationship Id="rId2" Type="http://schemas.openxmlformats.org/officeDocument/2006/relationships/image" Target="../media/image106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1.png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hyperlink" Target="https://faculty.elgin.edu/dkernler/statistics/ch07/7-1.html" TargetMode="External"/><Relationship Id="rId2" Type="http://schemas.openxmlformats.org/officeDocument/2006/relationships/image" Target="../media/image106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1.png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7.xml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7.xml"/></Relationships>
</file>

<file path=ppt/slides/_rels/slide1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7.xml"/></Relationships>
</file>

<file path=ppt/slides/_rels/slide1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7.xml"/></Relationships>
</file>

<file path=ppt/slides/_rels/slide1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goodreads.com/work/quotes/522245" TargetMode="External"/><Relationship Id="rId1" Type="http://schemas.openxmlformats.org/officeDocument/2006/relationships/slideLayout" Target="../slideLayouts/slideLayout19.xml"/></Relationships>
</file>

<file path=ppt/slides/_rels/slide1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png"/><Relationship Id="rId1" Type="http://schemas.openxmlformats.org/officeDocument/2006/relationships/slideLayout" Target="../slideLayouts/slideLayout19.xml"/></Relationships>
</file>

<file path=ppt/slides/_rels/slide1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19.xml"/></Relationships>
</file>

<file path=ppt/slides/_rels/slide1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4.xml"/></Relationships>
</file>

<file path=ppt/slides/_rels/slide1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4.xml"/></Relationships>
</file>

<file path=ppt/slides/_rels/slide1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4.xml"/></Relationships>
</file>

<file path=ppt/slides/_rels/slide1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jpeg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14.xml"/></Relationships>
</file>

<file path=ppt/slides/_rels/slide1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62.xml.rels><?xml version="1.0" encoding="UTF-8" standalone="yes"?>
<Relationships xmlns="http://schemas.openxmlformats.org/package/2006/relationships"><Relationship Id="rId3" Type="http://schemas.openxmlformats.org/officeDocument/2006/relationships/hyperlink" Target="https://public.tableau.com/profile/shine.pulikathara#!/vizhome/TheWeeklyNews-IronVizChampion/WeeklyNews" TargetMode="External"/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19.xml"/></Relationships>
</file>

<file path=ppt/slides/_rels/slide1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jpeg"/><Relationship Id="rId2" Type="http://schemas.openxmlformats.org/officeDocument/2006/relationships/slideLayout" Target="../slideLayouts/slideLayout14.xml"/><Relationship Id="rId1" Type="http://schemas.openxmlformats.org/officeDocument/2006/relationships/video" Target="https://www.youtube.com/embed/JIMUzJzqaA8?feature=oembed" TargetMode="External"/></Relationships>
</file>

<file path=ppt/slides/_rels/slide1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14.xml"/></Relationships>
</file>

<file path=ppt/slides/_rels/slide1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14.xml"/></Relationships>
</file>

<file path=ppt/slides/_rels/slide1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7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7.xml"/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12.xml"/></Relationships>
</file>

<file path=ppt/slides/_rels/slide168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8.xml"/><Relationship Id="rId2" Type="http://schemas.openxmlformats.org/officeDocument/2006/relationships/image" Target="../media/image123.jpeg"/><Relationship Id="rId1" Type="http://schemas.openxmlformats.org/officeDocument/2006/relationships/slideLayout" Target="../slideLayouts/slideLayout2.xml"/></Relationships>
</file>

<file path=ppt/slides/_rels/slide1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svg"/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2.xml"/><Relationship Id="rId4" Type="http://schemas.openxmlformats.org/officeDocument/2006/relationships/comments" Target="../comments/comment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3.xml"/></Relationships>
</file>

<file path=ppt/slides/_rels/slide1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svg"/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2.xml"/><Relationship Id="rId4" Type="http://schemas.openxmlformats.org/officeDocument/2006/relationships/comments" Target="../comments/comment10.xml"/></Relationships>
</file>

<file path=ppt/slides/_rels/slide1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svg"/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2.xml"/><Relationship Id="rId4" Type="http://schemas.openxmlformats.org/officeDocument/2006/relationships/comments" Target="../comments/comment11.xml"/></Relationships>
</file>

<file path=ppt/slides/_rels/slide1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svg"/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2.xml"/><Relationship Id="rId4" Type="http://schemas.openxmlformats.org/officeDocument/2006/relationships/comments" Target="../comments/comment12.xml"/></Relationships>
</file>

<file path=ppt/slides/_rels/slide1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svg"/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2.xml"/><Relationship Id="rId4" Type="http://schemas.openxmlformats.org/officeDocument/2006/relationships/comments" Target="../comments/comment13.xml"/></Relationships>
</file>

<file path=ppt/slides/_rels/slide174.xml.rels><?xml version="1.0" encoding="UTF-8" standalone="yes"?>
<Relationships xmlns="http://schemas.openxmlformats.org/package/2006/relationships"><Relationship Id="rId3" Type="http://schemas.openxmlformats.org/officeDocument/2006/relationships/hyperlink" Target="https://2012books.lardbucket.org/books/beginning-statistics/s09-continuous-random-variables.html" TargetMode="External"/><Relationship Id="rId2" Type="http://schemas.openxmlformats.org/officeDocument/2006/relationships/image" Target="../media/image126.jp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creativecommons.org/licenses/by-nc-sa/3.0/" TargetMode="External"/></Relationships>
</file>

<file path=ppt/slides/_rels/slide175.xml.rels><?xml version="1.0" encoding="UTF-8" standalone="yes"?>
<Relationships xmlns="http://schemas.openxmlformats.org/package/2006/relationships"><Relationship Id="rId3" Type="http://schemas.openxmlformats.org/officeDocument/2006/relationships/hyperlink" Target="https://2012books.lardbucket.org/books/beginning-statistics/s09-continuous-random-variables.html" TargetMode="External"/><Relationship Id="rId2" Type="http://schemas.openxmlformats.org/officeDocument/2006/relationships/image" Target="../media/image126.jp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creativecommons.org/licenses/by-nc-sa/3.0/" TargetMode="External"/></Relationships>
</file>

<file path=ppt/slides/_rels/slide176.xml.rels><?xml version="1.0" encoding="UTF-8" standalone="yes"?>
<Relationships xmlns="http://schemas.openxmlformats.org/package/2006/relationships"><Relationship Id="rId3" Type="http://schemas.openxmlformats.org/officeDocument/2006/relationships/hyperlink" Target="https://2012books.lardbucket.org/books/beginning-statistics/s09-continuous-random-variables.html" TargetMode="External"/><Relationship Id="rId2" Type="http://schemas.openxmlformats.org/officeDocument/2006/relationships/image" Target="../media/image126.jp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creativecommons.org/licenses/by-nc-sa/3.0/" TargetMode="External"/></Relationships>
</file>

<file path=ppt/slides/_rels/slide177.xml.rels><?xml version="1.0" encoding="UTF-8" standalone="yes"?>
<Relationships xmlns="http://schemas.openxmlformats.org/package/2006/relationships"><Relationship Id="rId3" Type="http://schemas.openxmlformats.org/officeDocument/2006/relationships/hyperlink" Target="https://2012books.lardbucket.org/books/beginning-statistics/s09-continuous-random-variables.html" TargetMode="External"/><Relationship Id="rId2" Type="http://schemas.openxmlformats.org/officeDocument/2006/relationships/image" Target="../media/image126.jp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creativecommons.org/licenses/by-nc-sa/3.0/" TargetMode="External"/></Relationships>
</file>

<file path=ppt/slides/_rels/slide178.xml.rels><?xml version="1.0" encoding="UTF-8" standalone="yes"?>
<Relationships xmlns="http://schemas.openxmlformats.org/package/2006/relationships"><Relationship Id="rId3" Type="http://schemas.openxmlformats.org/officeDocument/2006/relationships/hyperlink" Target="https://2012books.lardbucket.org/books/beginning-statistics/s09-continuous-random-variables.html" TargetMode="External"/><Relationship Id="rId2" Type="http://schemas.openxmlformats.org/officeDocument/2006/relationships/image" Target="../media/image126.jp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creativecommons.org/licenses/by-nc-sa/3.0/" TargetMode="External"/></Relationships>
</file>

<file path=ppt/slides/_rels/slide179.xml.rels><?xml version="1.0" encoding="UTF-8" standalone="yes"?>
<Relationships xmlns="http://schemas.openxmlformats.org/package/2006/relationships"><Relationship Id="rId3" Type="http://schemas.openxmlformats.org/officeDocument/2006/relationships/hyperlink" Target="https://2012books.lardbucket.org/books/beginning-statistics/s09-continuous-random-variables.html" TargetMode="External"/><Relationship Id="rId2" Type="http://schemas.openxmlformats.org/officeDocument/2006/relationships/image" Target="../media/image126.jp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creativecommons.org/licenses/by-nc-sa/3.0/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7.png"/><Relationship Id="rId1" Type="http://schemas.openxmlformats.org/officeDocument/2006/relationships/slideLayout" Target="../slideLayouts/slideLayout7.xml"/></Relationships>
</file>

<file path=ppt/slides/_rels/slide1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7.png"/><Relationship Id="rId1" Type="http://schemas.openxmlformats.org/officeDocument/2006/relationships/slideLayout" Target="../slideLayouts/slideLayout7.xml"/></Relationships>
</file>

<file path=ppt/slides/_rels/slide1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8.png"/><Relationship Id="rId1" Type="http://schemas.openxmlformats.org/officeDocument/2006/relationships/slideLayout" Target="../slideLayouts/slideLayout7.xml"/></Relationships>
</file>

<file path=ppt/slides/_rels/slide1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8.png"/><Relationship Id="rId1" Type="http://schemas.openxmlformats.org/officeDocument/2006/relationships/slideLayout" Target="../slideLayouts/slideLayout7.xml"/></Relationships>
</file>

<file path=ppt/slides/_rels/slide1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9.png"/><Relationship Id="rId1" Type="http://schemas.openxmlformats.org/officeDocument/2006/relationships/slideLayout" Target="../slideLayouts/slideLayout2.xml"/></Relationships>
</file>

<file path=ppt/slides/_rels/slide1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7.xml"/></Relationships>
</file>

<file path=ppt/slides/_rels/slide1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2.xml"/></Relationships>
</file>

<file path=ppt/slides/_rels/slide1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1.png"/><Relationship Id="rId1" Type="http://schemas.openxmlformats.org/officeDocument/2006/relationships/slideLayout" Target="../slideLayouts/slideLayout2.xml"/></Relationships>
</file>

<file path=ppt/slides/_rels/slide1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.xml"/></Relationships>
</file>

<file path=ppt/slides/_rels/slide1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2.png"/><Relationship Id="rId1" Type="http://schemas.openxmlformats.org/officeDocument/2006/relationships/slideLayout" Target="../slideLayouts/slideLayout2.xml"/></Relationships>
</file>

<file path=ppt/slides/_rels/slide191.xml.rels><?xml version="1.0" encoding="UTF-8" standalone="yes"?>
<Relationships xmlns="http://schemas.openxmlformats.org/package/2006/relationships"><Relationship Id="rId3" Type="http://schemas.openxmlformats.org/officeDocument/2006/relationships/hyperlink" Target="https://2012books.lardbucket.org/books/beginning-statistics/s09-continuous-random-variables.html" TargetMode="External"/><Relationship Id="rId2" Type="http://schemas.openxmlformats.org/officeDocument/2006/relationships/image" Target="../media/image126.jp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creativecommons.org/licenses/by-nc-sa/3.0/" TargetMode="External"/></Relationships>
</file>

<file path=ppt/slides/_rels/slide1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3.png"/><Relationship Id="rId1" Type="http://schemas.openxmlformats.org/officeDocument/2006/relationships/slideLayout" Target="../slideLayouts/slideLayout7.xml"/></Relationships>
</file>

<file path=ppt/slides/_rels/slide1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4.png"/><Relationship Id="rId1" Type="http://schemas.openxmlformats.org/officeDocument/2006/relationships/slideLayout" Target="../slideLayouts/slideLayout7.xml"/></Relationships>
</file>

<file path=ppt/slides/_rels/slide1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6.jpeg"/><Relationship Id="rId1" Type="http://schemas.openxmlformats.org/officeDocument/2006/relationships/slideLayout" Target="../slideLayouts/slideLayout7.xml"/></Relationships>
</file>

<file path=ppt/slides/_rels/slide2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7.jpeg"/><Relationship Id="rId1" Type="http://schemas.openxmlformats.org/officeDocument/2006/relationships/slideLayout" Target="../slideLayouts/slideLayout7.xml"/></Relationships>
</file>

<file path=ppt/slides/_rels/slide2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ustrac.gov.au/case-studies/casino-%E2%80%98high-roller%E2%80%99-stole-78-million-asian-banks" TargetMode="External"/><Relationship Id="rId2" Type="http://schemas.openxmlformats.org/officeDocument/2006/relationships/image" Target="../media/image138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reativecommons.org/licenses/by/3.0/" TargetMode="External"/></Relationships>
</file>

<file path=ppt/slides/_rels/slide2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9.png"/><Relationship Id="rId1" Type="http://schemas.openxmlformats.org/officeDocument/2006/relationships/slideLayout" Target="../slideLayouts/slideLayout2.xml"/></Relationships>
</file>

<file path=ppt/slides/_rels/slide2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0.jpeg"/><Relationship Id="rId1" Type="http://schemas.openxmlformats.org/officeDocument/2006/relationships/slideLayout" Target="../slideLayouts/slideLayout2.xml"/></Relationships>
</file>

<file path=ppt/slides/_rels/slide2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1.png"/><Relationship Id="rId1" Type="http://schemas.openxmlformats.org/officeDocument/2006/relationships/slideLayout" Target="../slideLayouts/slideLayout2.xml"/></Relationships>
</file>

<file path=ppt/slides/_rels/slide2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2.png"/><Relationship Id="rId1" Type="http://schemas.openxmlformats.org/officeDocument/2006/relationships/slideLayout" Target="../slideLayouts/slideLayout2.xml"/></Relationships>
</file>

<file path=ppt/slides/_rels/slide2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3.png"/><Relationship Id="rId1" Type="http://schemas.openxmlformats.org/officeDocument/2006/relationships/slideLayout" Target="../slideLayouts/slideLayout2.xml"/></Relationships>
</file>

<file path=ppt/slides/_rels/slide2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4.png"/><Relationship Id="rId1" Type="http://schemas.openxmlformats.org/officeDocument/2006/relationships/slideLayout" Target="../slideLayouts/slideLayout2.xml"/></Relationships>
</file>

<file path=ppt/slides/_rels/slide2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5.png"/><Relationship Id="rId1" Type="http://schemas.openxmlformats.org/officeDocument/2006/relationships/slideLayout" Target="../slideLayouts/slideLayout2.xml"/></Relationships>
</file>

<file path=ppt/slides/_rels/slide2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6.png"/><Relationship Id="rId1" Type="http://schemas.openxmlformats.org/officeDocument/2006/relationships/slideLayout" Target="../slideLayouts/slideLayout2.xml"/></Relationships>
</file>

<file path=ppt/slides/_rels/slide2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3.png"/><Relationship Id="rId1" Type="http://schemas.openxmlformats.org/officeDocument/2006/relationships/slideLayout" Target="../slideLayouts/slideLayout2.xml"/></Relationships>
</file>

<file path=ppt/slides/_rels/slide2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7.jpeg"/><Relationship Id="rId1" Type="http://schemas.openxmlformats.org/officeDocument/2006/relationships/slideLayout" Target="../slideLayouts/slideLayout2.xml"/></Relationships>
</file>

<file path=ppt/slides/_rels/slide2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2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2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2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2.png"/><Relationship Id="rId1" Type="http://schemas.openxmlformats.org/officeDocument/2006/relationships/slideLayout" Target="../slideLayouts/slideLayout2.xml"/></Relationships>
</file>

<file path=ppt/slides/_rels/slide2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3.png"/><Relationship Id="rId1" Type="http://schemas.openxmlformats.org/officeDocument/2006/relationships/slideLayout" Target="../slideLayouts/slideLayout7.xml"/></Relationships>
</file>

<file path=ppt/slides/_rels/slide2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sv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0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sv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0.png"/><Relationship Id="rId5" Type="http://schemas.openxmlformats.org/officeDocument/2006/relationships/image" Target="../media/image170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13" Type="http://schemas.openxmlformats.org/officeDocument/2006/relationships/image" Target="../media/image59.svg"/><Relationship Id="rId18" Type="http://schemas.openxmlformats.org/officeDocument/2006/relationships/image" Target="../media/image64.png"/><Relationship Id="rId26" Type="http://schemas.openxmlformats.org/officeDocument/2006/relationships/comments" Target="../comments/comment1.xml"/><Relationship Id="rId3" Type="http://schemas.openxmlformats.org/officeDocument/2006/relationships/image" Target="../media/image49.svg"/><Relationship Id="rId21" Type="http://schemas.openxmlformats.org/officeDocument/2006/relationships/hyperlink" Target="http://www.freestockphotos.biz/stockphoto/15956" TargetMode="External"/><Relationship Id="rId7" Type="http://schemas.openxmlformats.org/officeDocument/2006/relationships/image" Target="../media/image53.svg"/><Relationship Id="rId12" Type="http://schemas.openxmlformats.org/officeDocument/2006/relationships/image" Target="../media/image58.png"/><Relationship Id="rId17" Type="http://schemas.openxmlformats.org/officeDocument/2006/relationships/image" Target="../media/image63.svg"/><Relationship Id="rId25" Type="http://schemas.openxmlformats.org/officeDocument/2006/relationships/hyperlink" Target="https://openclipart.org/detail/231616/kangaroo-silhouette" TargetMode="External"/><Relationship Id="rId2" Type="http://schemas.openxmlformats.org/officeDocument/2006/relationships/image" Target="../media/image48.png"/><Relationship Id="rId16" Type="http://schemas.openxmlformats.org/officeDocument/2006/relationships/image" Target="../media/image62.png"/><Relationship Id="rId20" Type="http://schemas.openxmlformats.org/officeDocument/2006/relationships/image" Target="../media/image66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52.png"/><Relationship Id="rId11" Type="http://schemas.openxmlformats.org/officeDocument/2006/relationships/image" Target="../media/image57.svg"/><Relationship Id="rId24" Type="http://schemas.openxmlformats.org/officeDocument/2006/relationships/image" Target="../media/image68.png"/><Relationship Id="rId5" Type="http://schemas.openxmlformats.org/officeDocument/2006/relationships/image" Target="../media/image51.svg"/><Relationship Id="rId15" Type="http://schemas.openxmlformats.org/officeDocument/2006/relationships/image" Target="../media/image61.svg"/><Relationship Id="rId23" Type="http://schemas.openxmlformats.org/officeDocument/2006/relationships/hyperlink" Target="http://recedingrules.blogspot.com/2011/12/silhouettes-xxix.html" TargetMode="External"/><Relationship Id="rId10" Type="http://schemas.openxmlformats.org/officeDocument/2006/relationships/image" Target="../media/image56.png"/><Relationship Id="rId19" Type="http://schemas.openxmlformats.org/officeDocument/2006/relationships/image" Target="../media/image65.svg"/><Relationship Id="rId4" Type="http://schemas.openxmlformats.org/officeDocument/2006/relationships/image" Target="../media/image50.png"/><Relationship Id="rId9" Type="http://schemas.openxmlformats.org/officeDocument/2006/relationships/image" Target="../media/image55.svg"/><Relationship Id="rId14" Type="http://schemas.openxmlformats.org/officeDocument/2006/relationships/image" Target="../media/image60.png"/><Relationship Id="rId22" Type="http://schemas.openxmlformats.org/officeDocument/2006/relationships/image" Target="../media/image67.pn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13" Type="http://schemas.openxmlformats.org/officeDocument/2006/relationships/image" Target="../media/image59.svg"/><Relationship Id="rId18" Type="http://schemas.openxmlformats.org/officeDocument/2006/relationships/image" Target="../media/image64.png"/><Relationship Id="rId26" Type="http://schemas.openxmlformats.org/officeDocument/2006/relationships/comments" Target="../comments/comment2.xml"/><Relationship Id="rId3" Type="http://schemas.openxmlformats.org/officeDocument/2006/relationships/image" Target="../media/image49.svg"/><Relationship Id="rId21" Type="http://schemas.openxmlformats.org/officeDocument/2006/relationships/hyperlink" Target="http://www.freestockphotos.biz/stockphoto/15956" TargetMode="External"/><Relationship Id="rId7" Type="http://schemas.openxmlformats.org/officeDocument/2006/relationships/image" Target="../media/image53.svg"/><Relationship Id="rId12" Type="http://schemas.openxmlformats.org/officeDocument/2006/relationships/image" Target="../media/image58.png"/><Relationship Id="rId17" Type="http://schemas.openxmlformats.org/officeDocument/2006/relationships/image" Target="../media/image63.svg"/><Relationship Id="rId25" Type="http://schemas.openxmlformats.org/officeDocument/2006/relationships/hyperlink" Target="https://openclipart.org/detail/231616/kangaroo-silhouette" TargetMode="External"/><Relationship Id="rId2" Type="http://schemas.openxmlformats.org/officeDocument/2006/relationships/image" Target="../media/image48.png"/><Relationship Id="rId16" Type="http://schemas.openxmlformats.org/officeDocument/2006/relationships/image" Target="../media/image62.png"/><Relationship Id="rId20" Type="http://schemas.openxmlformats.org/officeDocument/2006/relationships/image" Target="../media/image66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52.png"/><Relationship Id="rId11" Type="http://schemas.openxmlformats.org/officeDocument/2006/relationships/image" Target="../media/image57.svg"/><Relationship Id="rId24" Type="http://schemas.openxmlformats.org/officeDocument/2006/relationships/image" Target="../media/image68.png"/><Relationship Id="rId5" Type="http://schemas.openxmlformats.org/officeDocument/2006/relationships/image" Target="../media/image51.svg"/><Relationship Id="rId15" Type="http://schemas.openxmlformats.org/officeDocument/2006/relationships/image" Target="../media/image61.svg"/><Relationship Id="rId23" Type="http://schemas.openxmlformats.org/officeDocument/2006/relationships/hyperlink" Target="http://recedingrules.blogspot.com/2011/12/silhouettes-xxix.html" TargetMode="External"/><Relationship Id="rId10" Type="http://schemas.openxmlformats.org/officeDocument/2006/relationships/image" Target="../media/image56.png"/><Relationship Id="rId19" Type="http://schemas.openxmlformats.org/officeDocument/2006/relationships/image" Target="../media/image65.svg"/><Relationship Id="rId4" Type="http://schemas.openxmlformats.org/officeDocument/2006/relationships/image" Target="../media/image50.png"/><Relationship Id="rId9" Type="http://schemas.openxmlformats.org/officeDocument/2006/relationships/image" Target="../media/image55.svg"/><Relationship Id="rId14" Type="http://schemas.openxmlformats.org/officeDocument/2006/relationships/image" Target="../media/image60.png"/><Relationship Id="rId22" Type="http://schemas.openxmlformats.org/officeDocument/2006/relationships/image" Target="../media/image67.png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13" Type="http://schemas.openxmlformats.org/officeDocument/2006/relationships/image" Target="../media/image59.svg"/><Relationship Id="rId18" Type="http://schemas.openxmlformats.org/officeDocument/2006/relationships/image" Target="../media/image64.png"/><Relationship Id="rId26" Type="http://schemas.openxmlformats.org/officeDocument/2006/relationships/comments" Target="../comments/comment3.xml"/><Relationship Id="rId3" Type="http://schemas.openxmlformats.org/officeDocument/2006/relationships/image" Target="../media/image49.svg"/><Relationship Id="rId21" Type="http://schemas.openxmlformats.org/officeDocument/2006/relationships/hyperlink" Target="http://www.freestockphotos.biz/stockphoto/15956" TargetMode="External"/><Relationship Id="rId7" Type="http://schemas.openxmlformats.org/officeDocument/2006/relationships/image" Target="../media/image53.svg"/><Relationship Id="rId12" Type="http://schemas.openxmlformats.org/officeDocument/2006/relationships/image" Target="../media/image58.png"/><Relationship Id="rId17" Type="http://schemas.openxmlformats.org/officeDocument/2006/relationships/image" Target="../media/image63.svg"/><Relationship Id="rId25" Type="http://schemas.openxmlformats.org/officeDocument/2006/relationships/hyperlink" Target="https://openclipart.org/detail/231616/kangaroo-silhouette" TargetMode="External"/><Relationship Id="rId2" Type="http://schemas.openxmlformats.org/officeDocument/2006/relationships/image" Target="../media/image48.png"/><Relationship Id="rId16" Type="http://schemas.openxmlformats.org/officeDocument/2006/relationships/image" Target="../media/image62.png"/><Relationship Id="rId20" Type="http://schemas.openxmlformats.org/officeDocument/2006/relationships/image" Target="../media/image66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52.png"/><Relationship Id="rId11" Type="http://schemas.openxmlformats.org/officeDocument/2006/relationships/image" Target="../media/image57.svg"/><Relationship Id="rId24" Type="http://schemas.openxmlformats.org/officeDocument/2006/relationships/image" Target="../media/image68.png"/><Relationship Id="rId5" Type="http://schemas.openxmlformats.org/officeDocument/2006/relationships/image" Target="../media/image51.svg"/><Relationship Id="rId15" Type="http://schemas.openxmlformats.org/officeDocument/2006/relationships/image" Target="../media/image61.svg"/><Relationship Id="rId23" Type="http://schemas.openxmlformats.org/officeDocument/2006/relationships/hyperlink" Target="http://recedingrules.blogspot.com/2011/12/silhouettes-xxix.html" TargetMode="External"/><Relationship Id="rId10" Type="http://schemas.openxmlformats.org/officeDocument/2006/relationships/image" Target="../media/image56.png"/><Relationship Id="rId19" Type="http://schemas.openxmlformats.org/officeDocument/2006/relationships/image" Target="../media/image65.svg"/><Relationship Id="rId4" Type="http://schemas.openxmlformats.org/officeDocument/2006/relationships/image" Target="../media/image50.png"/><Relationship Id="rId9" Type="http://schemas.openxmlformats.org/officeDocument/2006/relationships/image" Target="../media/image55.svg"/><Relationship Id="rId14" Type="http://schemas.openxmlformats.org/officeDocument/2006/relationships/image" Target="../media/image60.png"/><Relationship Id="rId22" Type="http://schemas.openxmlformats.org/officeDocument/2006/relationships/image" Target="../media/image67.png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13" Type="http://schemas.openxmlformats.org/officeDocument/2006/relationships/image" Target="../media/image59.svg"/><Relationship Id="rId18" Type="http://schemas.openxmlformats.org/officeDocument/2006/relationships/image" Target="../media/image64.png"/><Relationship Id="rId26" Type="http://schemas.openxmlformats.org/officeDocument/2006/relationships/comments" Target="../comments/comment4.xml"/><Relationship Id="rId3" Type="http://schemas.openxmlformats.org/officeDocument/2006/relationships/image" Target="../media/image49.svg"/><Relationship Id="rId21" Type="http://schemas.openxmlformats.org/officeDocument/2006/relationships/hyperlink" Target="http://www.freestockphotos.biz/stockphoto/15956" TargetMode="External"/><Relationship Id="rId7" Type="http://schemas.openxmlformats.org/officeDocument/2006/relationships/image" Target="../media/image53.svg"/><Relationship Id="rId12" Type="http://schemas.openxmlformats.org/officeDocument/2006/relationships/image" Target="../media/image58.png"/><Relationship Id="rId17" Type="http://schemas.openxmlformats.org/officeDocument/2006/relationships/image" Target="../media/image63.svg"/><Relationship Id="rId25" Type="http://schemas.openxmlformats.org/officeDocument/2006/relationships/hyperlink" Target="https://openclipart.org/detail/231616/kangaroo-silhouette" TargetMode="External"/><Relationship Id="rId2" Type="http://schemas.openxmlformats.org/officeDocument/2006/relationships/image" Target="../media/image48.png"/><Relationship Id="rId16" Type="http://schemas.openxmlformats.org/officeDocument/2006/relationships/image" Target="../media/image62.png"/><Relationship Id="rId20" Type="http://schemas.openxmlformats.org/officeDocument/2006/relationships/image" Target="../media/image6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png"/><Relationship Id="rId11" Type="http://schemas.openxmlformats.org/officeDocument/2006/relationships/image" Target="../media/image57.svg"/><Relationship Id="rId24" Type="http://schemas.openxmlformats.org/officeDocument/2006/relationships/image" Target="../media/image68.png"/><Relationship Id="rId5" Type="http://schemas.openxmlformats.org/officeDocument/2006/relationships/image" Target="../media/image51.svg"/><Relationship Id="rId15" Type="http://schemas.openxmlformats.org/officeDocument/2006/relationships/image" Target="../media/image61.svg"/><Relationship Id="rId23" Type="http://schemas.openxmlformats.org/officeDocument/2006/relationships/hyperlink" Target="http://recedingrules.blogspot.com/2011/12/silhouettes-xxix.html" TargetMode="External"/><Relationship Id="rId10" Type="http://schemas.openxmlformats.org/officeDocument/2006/relationships/image" Target="../media/image56.png"/><Relationship Id="rId19" Type="http://schemas.openxmlformats.org/officeDocument/2006/relationships/image" Target="../media/image65.svg"/><Relationship Id="rId4" Type="http://schemas.openxmlformats.org/officeDocument/2006/relationships/image" Target="../media/image50.png"/><Relationship Id="rId9" Type="http://schemas.openxmlformats.org/officeDocument/2006/relationships/image" Target="../media/image55.svg"/><Relationship Id="rId14" Type="http://schemas.openxmlformats.org/officeDocument/2006/relationships/image" Target="../media/image60.png"/><Relationship Id="rId22" Type="http://schemas.openxmlformats.org/officeDocument/2006/relationships/image" Target="../media/image67.png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13" Type="http://schemas.openxmlformats.org/officeDocument/2006/relationships/image" Target="../media/image59.svg"/><Relationship Id="rId18" Type="http://schemas.openxmlformats.org/officeDocument/2006/relationships/image" Target="../media/image64.png"/><Relationship Id="rId26" Type="http://schemas.openxmlformats.org/officeDocument/2006/relationships/comments" Target="../comments/comment5.xml"/><Relationship Id="rId3" Type="http://schemas.openxmlformats.org/officeDocument/2006/relationships/image" Target="../media/image49.svg"/><Relationship Id="rId21" Type="http://schemas.openxmlformats.org/officeDocument/2006/relationships/hyperlink" Target="http://www.freestockphotos.biz/stockphoto/15956" TargetMode="External"/><Relationship Id="rId7" Type="http://schemas.openxmlformats.org/officeDocument/2006/relationships/image" Target="../media/image53.svg"/><Relationship Id="rId12" Type="http://schemas.openxmlformats.org/officeDocument/2006/relationships/image" Target="../media/image58.png"/><Relationship Id="rId17" Type="http://schemas.openxmlformats.org/officeDocument/2006/relationships/image" Target="../media/image63.svg"/><Relationship Id="rId25" Type="http://schemas.openxmlformats.org/officeDocument/2006/relationships/hyperlink" Target="https://openclipart.org/detail/231616/kangaroo-silhouette" TargetMode="External"/><Relationship Id="rId2" Type="http://schemas.openxmlformats.org/officeDocument/2006/relationships/image" Target="../media/image48.png"/><Relationship Id="rId16" Type="http://schemas.openxmlformats.org/officeDocument/2006/relationships/image" Target="../media/image62.png"/><Relationship Id="rId20" Type="http://schemas.openxmlformats.org/officeDocument/2006/relationships/image" Target="../media/image66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52.png"/><Relationship Id="rId11" Type="http://schemas.openxmlformats.org/officeDocument/2006/relationships/image" Target="../media/image57.svg"/><Relationship Id="rId24" Type="http://schemas.openxmlformats.org/officeDocument/2006/relationships/image" Target="../media/image68.png"/><Relationship Id="rId5" Type="http://schemas.openxmlformats.org/officeDocument/2006/relationships/image" Target="../media/image51.svg"/><Relationship Id="rId15" Type="http://schemas.openxmlformats.org/officeDocument/2006/relationships/image" Target="../media/image61.svg"/><Relationship Id="rId23" Type="http://schemas.openxmlformats.org/officeDocument/2006/relationships/hyperlink" Target="http://recedingrules.blogspot.com/2011/12/silhouettes-xxix.html" TargetMode="External"/><Relationship Id="rId10" Type="http://schemas.openxmlformats.org/officeDocument/2006/relationships/image" Target="../media/image56.png"/><Relationship Id="rId19" Type="http://schemas.openxmlformats.org/officeDocument/2006/relationships/image" Target="../media/image65.svg"/><Relationship Id="rId4" Type="http://schemas.openxmlformats.org/officeDocument/2006/relationships/image" Target="../media/image50.png"/><Relationship Id="rId9" Type="http://schemas.openxmlformats.org/officeDocument/2006/relationships/image" Target="../media/image55.svg"/><Relationship Id="rId14" Type="http://schemas.openxmlformats.org/officeDocument/2006/relationships/image" Target="../media/image60.png"/><Relationship Id="rId22" Type="http://schemas.openxmlformats.org/officeDocument/2006/relationships/image" Target="../media/image67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6.xml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hyperlink" Target="https://commons.wikimedia.org/wiki/File:Picture_of_Karl_Pearson.jpg" TargetMode="External"/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creativecommons.org/licenses/by-sa/3.0/" TargetMode="Externa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Relationship Id="rId5" Type="http://schemas.openxmlformats.org/officeDocument/2006/relationships/customXml" Target="../ink/ink2.xml"/><Relationship Id="rId4" Type="http://schemas.openxmlformats.org/officeDocument/2006/relationships/image" Target="../media/image210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Pearson_product-moment_correlation_coefficient" TargetMode="External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creativecommons.org/licenses/by-sa/3.0/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hyperlink" Target="http://openclipart.org/detail/50161/question-mark-by-rejon" TargetMode="External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1.JP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mattiamc.deviantart.com/art/ChalkBoard-Texture-MC2015-506107812" TargetMode="Externa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1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adventurestartsnow.wordpress.com/2014/02/27/135/" TargetMode="External"/><Relationship Id="rId7" Type="http://schemas.openxmlformats.org/officeDocument/2006/relationships/image" Target="../media/image9.jp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creativecommons.org/licenses/by-nc-sa/3.0/" TargetMode="External"/><Relationship Id="rId5" Type="http://schemas.openxmlformats.org/officeDocument/2006/relationships/hyperlink" Target="https://creativecommons.org/licenses/by-sa/3.0/" TargetMode="External"/><Relationship Id="rId4" Type="http://schemas.openxmlformats.org/officeDocument/2006/relationships/hyperlink" Target="https://en.wikipedia.org/wiki/Abel_Tasman" TargetMode="Externa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mattiamc.deviantart.com/art/ChalkBoard-Texture-MC2015-506107812" TargetMode="Externa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1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1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1.png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s://creativecommons.org/licenses/by-nc-sa/3.0/" TargetMode="External"/><Relationship Id="rId3" Type="http://schemas.openxmlformats.org/officeDocument/2006/relationships/hyperlink" Target="https://adventurestartsnow.wordpress.com/2014/02/27/135/" TargetMode="External"/><Relationship Id="rId7" Type="http://schemas.openxmlformats.org/officeDocument/2006/relationships/hyperlink" Target="https://creativecommons.org/licenses/by-sa/3.0/" TargetMode="External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en.wikipedia.org/wiki/Abel_Tasman" TargetMode="External"/><Relationship Id="rId5" Type="http://schemas.openxmlformats.org/officeDocument/2006/relationships/hyperlink" Target="http://www.arttel.co.nz/wiki/doku.php/new_zealand_history:c_james_cook" TargetMode="External"/><Relationship Id="rId4" Type="http://schemas.openxmlformats.org/officeDocument/2006/relationships/image" Target="../media/image10.jp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0.png"/><Relationship Id="rId2" Type="http://schemas.openxmlformats.org/officeDocument/2006/relationships/image" Target="../media/image96.JP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1D1D1210-3BD3-4C6E-AD1B-07BFB5ABDD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E4947F56-9DBB-4FF9-ABF2-5B7B3C7B5F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B6E21A4B-9996-44C9-AE8B-9B156A6CDF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37" name="Rectangle 36">
            <a:extLst>
              <a:ext uri="{FF2B5EF4-FFF2-40B4-BE49-F238E27FC236}">
                <a16:creationId xmlns:a16="http://schemas.microsoft.com/office/drawing/2014/main" id="{4030725F-96B1-4047-B74B-7CC19DB1CB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1" cy="63343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8C0671-7EB1-4C12-82FD-4A12EBBB16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89754" y="639097"/>
            <a:ext cx="6253317" cy="3686015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en-US" sz="60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The importance of </a:t>
            </a:r>
            <a:r>
              <a:rPr lang="en-US" sz="6000" strike="sngStrike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using </a:t>
            </a:r>
            <a:r>
              <a:rPr lang="en-US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understanding &amp; communicating </a:t>
            </a:r>
            <a:r>
              <a:rPr lang="en-US" sz="60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statistics</a:t>
            </a:r>
          </a:p>
        </p:txBody>
      </p:sp>
      <p:pic>
        <p:nvPicPr>
          <p:cNvPr id="26" name="Graphic 25" descr="Head with Gears">
            <a:extLst>
              <a:ext uri="{FF2B5EF4-FFF2-40B4-BE49-F238E27FC236}">
                <a16:creationId xmlns:a16="http://schemas.microsoft.com/office/drawing/2014/main" id="{14CB589D-87E8-4B31-B0CF-547EEC37D6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3999" y="1163529"/>
            <a:ext cx="4001315" cy="4001315"/>
          </a:xfrm>
          <a:prstGeom prst="rect">
            <a:avLst/>
          </a:prstGeom>
        </p:spPr>
      </p:pic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C14B5A7D-B352-42F9-83F6-4AF14C1BAE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447071" y="4343400"/>
            <a:ext cx="5636107" cy="0"/>
          </a:xfrm>
          <a:prstGeom prst="line">
            <a:avLst/>
          </a:prstGeom>
          <a:ln w="6350">
            <a:solidFill>
              <a:schemeClr val="tx2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Rectangle 40">
            <a:extLst>
              <a:ext uri="{FF2B5EF4-FFF2-40B4-BE49-F238E27FC236}">
                <a16:creationId xmlns:a16="http://schemas.microsoft.com/office/drawing/2014/main" id="{D03ABE8C-6A7E-4C35-B74C-CE45DA0B50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431B6D19-39C5-45BF-8B25-29192C5D13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0215759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5192D2-2C5B-4D27-842C-F1B2C5B856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59840F7-FE2E-43C5-8274-E1C7430310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0947" y="381166"/>
            <a:ext cx="10470106" cy="593601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6CDDDB8-2263-4FCE-97D9-12BC9441B7BE}"/>
              </a:ext>
            </a:extLst>
          </p:cNvPr>
          <p:cNvSpPr txBox="1"/>
          <p:nvPr/>
        </p:nvSpPr>
        <p:spPr>
          <a:xfrm>
            <a:off x="7609354" y="6215224"/>
            <a:ext cx="23995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dirty="0"/>
              <a:t>Source: Ben Jones</a:t>
            </a:r>
          </a:p>
        </p:txBody>
      </p:sp>
    </p:spTree>
    <p:extLst>
      <p:ext uri="{BB962C8B-B14F-4D97-AF65-F5344CB8AC3E}">
        <p14:creationId xmlns:p14="http://schemas.microsoft.com/office/powerpoint/2010/main" val="182903374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FBDCECDC-EEE3-4128-AA5E-82A8C08796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07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2B7F131-33BA-469F-A123-163569617B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892168"/>
          </a:xfrm>
        </p:spPr>
        <p:txBody>
          <a:bodyPr>
            <a:normAutofit/>
          </a:bodyPr>
          <a:lstStyle/>
          <a:p>
            <a:r>
              <a:rPr lang="en-US" dirty="0"/>
              <a:t>Sampling Distributions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260EDE0-989C-4E16-AF94-F652294D82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07" y="4953000"/>
            <a:ext cx="12188952" cy="19050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188EBB0-571E-4DDD-A725-DF57B9AA4D7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00051" y="5225240"/>
            <a:ext cx="10058400" cy="1143000"/>
          </a:xfrm>
        </p:spPr>
        <p:txBody>
          <a:bodyPr>
            <a:normAutofit/>
          </a:bodyPr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F3985C0-E548-44D2-B30E-F3E42DADE1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07" y="4906176"/>
            <a:ext cx="12188952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999767305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555C301-F08B-4F78-A95B-C3998A78BE6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E71493E-46D7-4FA9-A403-32A96667A23B}"/>
              </a:ext>
            </a:extLst>
          </p:cNvPr>
          <p:cNvSpPr/>
          <p:nvPr/>
        </p:nvSpPr>
        <p:spPr>
          <a:xfrm>
            <a:off x="466164" y="1083635"/>
            <a:ext cx="11259671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en-US" sz="5400" dirty="0">
                <a:solidFill>
                  <a:schemeClr val="tx1">
                    <a:lumMod val="75000"/>
                    <a:lumOff val="25000"/>
                  </a:schemeClr>
                </a:solidFill>
                <a:latin typeface="Traveling _Typewriter" panose="02000506000000020004" pitchFamily="2" charset="0"/>
              </a:rPr>
              <a:t>"By a small sample, we may judge of the whole piece." </a:t>
            </a:r>
          </a:p>
          <a:p>
            <a:pPr algn="ctr" fontAlgn="base"/>
            <a:endParaRPr lang="en-US" sz="5400" dirty="0">
              <a:solidFill>
                <a:schemeClr val="tx1">
                  <a:lumMod val="75000"/>
                  <a:lumOff val="25000"/>
                </a:schemeClr>
              </a:solidFill>
              <a:latin typeface="Traveling _Typewriter" panose="02000506000000020004" pitchFamily="2" charset="0"/>
            </a:endParaRPr>
          </a:p>
          <a:p>
            <a:pPr algn="ctr" fontAlgn="base"/>
            <a:r>
              <a:rPr lang="en-US" sz="5400" dirty="0">
                <a:solidFill>
                  <a:schemeClr val="tx1">
                    <a:lumMod val="75000"/>
                    <a:lumOff val="25000"/>
                  </a:schemeClr>
                </a:solidFill>
                <a:latin typeface="Traveling _Typewriter" panose="02000506000000020004" pitchFamily="2" charset="0"/>
              </a:rPr>
              <a:t>-Miguel de Cervantes, Don Quixote</a:t>
            </a:r>
          </a:p>
        </p:txBody>
      </p:sp>
    </p:spTree>
    <p:extLst>
      <p:ext uri="{BB962C8B-B14F-4D97-AF65-F5344CB8AC3E}">
        <p14:creationId xmlns:p14="http://schemas.microsoft.com/office/powerpoint/2010/main" val="1416829112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8FDFAFD-DECE-49A4-B827-B3EFF132B33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33" r="-9633"/>
          <a:stretch/>
        </p:blipFill>
        <p:spPr>
          <a:xfrm>
            <a:off x="0" y="-640036"/>
            <a:ext cx="13579522" cy="9064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5414816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A screenshot of a cell phone&#10;&#10;Description automatically generated">
            <a:extLst>
              <a:ext uri="{FF2B5EF4-FFF2-40B4-BE49-F238E27FC236}">
                <a16:creationId xmlns:a16="http://schemas.microsoft.com/office/drawing/2014/main" id="{AA9A2DF7-69D8-4AE7-999A-7DF79B90A2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569" y="341174"/>
            <a:ext cx="9736272" cy="4868136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A3E89ACC-73DD-430F-82A4-44C935993023}"/>
              </a:ext>
            </a:extLst>
          </p:cNvPr>
          <p:cNvCxnSpPr>
            <a:cxnSpLocks/>
          </p:cNvCxnSpPr>
          <p:nvPr/>
        </p:nvCxnSpPr>
        <p:spPr>
          <a:xfrm>
            <a:off x="7892175" y="1351904"/>
            <a:ext cx="0" cy="4104677"/>
          </a:xfrm>
          <a:prstGeom prst="line">
            <a:avLst/>
          </a:prstGeom>
          <a:ln w="2857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54A10349-25AE-484A-AB12-3A6E219D528F}"/>
              </a:ext>
            </a:extLst>
          </p:cNvPr>
          <p:cNvCxnSpPr>
            <a:cxnSpLocks/>
          </p:cNvCxnSpPr>
          <p:nvPr/>
        </p:nvCxnSpPr>
        <p:spPr>
          <a:xfrm flipH="1">
            <a:off x="6434707" y="1351904"/>
            <a:ext cx="1" cy="333837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8BA6A07C-380E-421E-80E8-8713832C94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998838">
            <a:off x="8050282" y="2539508"/>
            <a:ext cx="764486" cy="76448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ACF11A25-2F67-49EF-B427-AE97C3B35BB5}"/>
              </a:ext>
            </a:extLst>
          </p:cNvPr>
          <p:cNvSpPr txBox="1"/>
          <p:nvPr/>
        </p:nvSpPr>
        <p:spPr>
          <a:xfrm>
            <a:off x="8936902" y="2598585"/>
            <a:ext cx="8254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Avenir"/>
              </a:rPr>
              <a:t>7/10 heads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B3ECEEC-C115-4D5A-9523-1057A9481192}"/>
              </a:ext>
            </a:extLst>
          </p:cNvPr>
          <p:cNvSpPr txBox="1"/>
          <p:nvPr/>
        </p:nvSpPr>
        <p:spPr>
          <a:xfrm>
            <a:off x="5424359" y="4785754"/>
            <a:ext cx="234312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Avenir"/>
                <a:cs typeface="Arial" panose="020B0604020202020204" pitchFamily="34" charset="0"/>
              </a:rPr>
              <a:t>Proportion of flips “Heads” side up</a:t>
            </a:r>
          </a:p>
        </p:txBody>
      </p:sp>
    </p:spTree>
    <p:extLst>
      <p:ext uri="{BB962C8B-B14F-4D97-AF65-F5344CB8AC3E}">
        <p14:creationId xmlns:p14="http://schemas.microsoft.com/office/powerpoint/2010/main" val="3943443889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screenshot of a cell phone&#10;&#10;Description automatically generated">
            <a:extLst>
              <a:ext uri="{FF2B5EF4-FFF2-40B4-BE49-F238E27FC236}">
                <a16:creationId xmlns:a16="http://schemas.microsoft.com/office/drawing/2014/main" id="{CCB52B53-5CFF-4165-9255-E701C111FD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569" y="341174"/>
            <a:ext cx="9736272" cy="4868136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A3E89ACC-73DD-430F-82A4-44C935993023}"/>
              </a:ext>
            </a:extLst>
          </p:cNvPr>
          <p:cNvCxnSpPr>
            <a:cxnSpLocks/>
          </p:cNvCxnSpPr>
          <p:nvPr/>
        </p:nvCxnSpPr>
        <p:spPr>
          <a:xfrm>
            <a:off x="7891282" y="1376661"/>
            <a:ext cx="0" cy="4104677"/>
          </a:xfrm>
          <a:prstGeom prst="line">
            <a:avLst/>
          </a:prstGeom>
          <a:ln w="2857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54A10349-25AE-484A-AB12-3A6E219D528F}"/>
              </a:ext>
            </a:extLst>
          </p:cNvPr>
          <p:cNvCxnSpPr>
            <a:cxnSpLocks/>
          </p:cNvCxnSpPr>
          <p:nvPr/>
        </p:nvCxnSpPr>
        <p:spPr>
          <a:xfrm flipH="1">
            <a:off x="6434707" y="1319349"/>
            <a:ext cx="1" cy="333837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8BA6A07C-380E-421E-80E8-8713832C94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998838">
            <a:off x="8049389" y="2539507"/>
            <a:ext cx="764486" cy="76448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ACF11A25-2F67-49EF-B427-AE97C3B35BB5}"/>
              </a:ext>
            </a:extLst>
          </p:cNvPr>
          <p:cNvSpPr txBox="1"/>
          <p:nvPr/>
        </p:nvSpPr>
        <p:spPr>
          <a:xfrm>
            <a:off x="8935116" y="2598584"/>
            <a:ext cx="8254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Avenir"/>
              </a:rPr>
              <a:t>7/10 heads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B3ECEEC-C115-4D5A-9523-1057A9481192}"/>
              </a:ext>
            </a:extLst>
          </p:cNvPr>
          <p:cNvSpPr txBox="1"/>
          <p:nvPr/>
        </p:nvSpPr>
        <p:spPr>
          <a:xfrm>
            <a:off x="5153893" y="4791326"/>
            <a:ext cx="267794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Avenir"/>
                <a:cs typeface="Arial" panose="020B0604020202020204" pitchFamily="34" charset="0"/>
              </a:rPr>
              <a:t>Proportion of “Heads”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5D359D4-9227-41AF-BE26-82997C6949F7}"/>
              </a:ext>
            </a:extLst>
          </p:cNvPr>
          <p:cNvSpPr txBox="1"/>
          <p:nvPr/>
        </p:nvSpPr>
        <p:spPr>
          <a:xfrm>
            <a:off x="6906671" y="5765144"/>
            <a:ext cx="45472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dirty="0">
                <a:latin typeface="Avenir"/>
              </a:rPr>
              <a:t>Number of times coin lands “heads” up out of 10 </a:t>
            </a:r>
            <a:r>
              <a:rPr lang="en-US" sz="2000" b="1" i="1" dirty="0">
                <a:latin typeface="Avenir"/>
              </a:rPr>
              <a:t>varies</a:t>
            </a:r>
            <a:r>
              <a:rPr lang="en-US" sz="2000" dirty="0">
                <a:latin typeface="Avenir"/>
              </a:rPr>
              <a:t> sample to sample</a:t>
            </a:r>
          </a:p>
        </p:txBody>
      </p:sp>
    </p:spTree>
    <p:extLst>
      <p:ext uri="{BB962C8B-B14F-4D97-AF65-F5344CB8AC3E}">
        <p14:creationId xmlns:p14="http://schemas.microsoft.com/office/powerpoint/2010/main" val="2940010300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screenshot of a cell phone&#10;&#10;Description automatically generated">
            <a:extLst>
              <a:ext uri="{FF2B5EF4-FFF2-40B4-BE49-F238E27FC236}">
                <a16:creationId xmlns:a16="http://schemas.microsoft.com/office/drawing/2014/main" id="{CCB52B53-5CFF-4165-9255-E701C111FD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569" y="341174"/>
            <a:ext cx="9736272" cy="4868136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A3E89ACC-73DD-430F-82A4-44C935993023}"/>
              </a:ext>
            </a:extLst>
          </p:cNvPr>
          <p:cNvCxnSpPr>
            <a:cxnSpLocks/>
          </p:cNvCxnSpPr>
          <p:nvPr/>
        </p:nvCxnSpPr>
        <p:spPr>
          <a:xfrm>
            <a:off x="7891282" y="1376661"/>
            <a:ext cx="0" cy="3153775"/>
          </a:xfrm>
          <a:prstGeom prst="line">
            <a:avLst/>
          </a:prstGeom>
          <a:ln w="2857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54A10349-25AE-484A-AB12-3A6E219D528F}"/>
              </a:ext>
            </a:extLst>
          </p:cNvPr>
          <p:cNvCxnSpPr>
            <a:cxnSpLocks/>
          </p:cNvCxnSpPr>
          <p:nvPr/>
        </p:nvCxnSpPr>
        <p:spPr>
          <a:xfrm flipH="1">
            <a:off x="6434707" y="1319349"/>
            <a:ext cx="1" cy="333837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8BA6A07C-380E-421E-80E8-8713832C94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998838">
            <a:off x="8049389" y="2539507"/>
            <a:ext cx="764486" cy="76448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ACF11A25-2F67-49EF-B427-AE97C3B35BB5}"/>
              </a:ext>
            </a:extLst>
          </p:cNvPr>
          <p:cNvSpPr txBox="1"/>
          <p:nvPr/>
        </p:nvSpPr>
        <p:spPr>
          <a:xfrm>
            <a:off x="8935116" y="2598584"/>
            <a:ext cx="8254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Avenir"/>
              </a:rPr>
              <a:t>7/10 heads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B3ECEEC-C115-4D5A-9523-1057A9481192}"/>
              </a:ext>
            </a:extLst>
          </p:cNvPr>
          <p:cNvSpPr txBox="1"/>
          <p:nvPr/>
        </p:nvSpPr>
        <p:spPr>
          <a:xfrm>
            <a:off x="5153893" y="4791326"/>
            <a:ext cx="267794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Avenir"/>
                <a:cs typeface="Arial" panose="020B0604020202020204" pitchFamily="34" charset="0"/>
              </a:rPr>
              <a:t>Proportion of “Heads”</a:t>
            </a:r>
          </a:p>
        </p:txBody>
      </p:sp>
      <p:pic>
        <p:nvPicPr>
          <p:cNvPr id="12" name="Picture 11" descr="A close up of a logo&#10;&#10;Description automatically generated">
            <a:extLst>
              <a:ext uri="{FF2B5EF4-FFF2-40B4-BE49-F238E27FC236}">
                <a16:creationId xmlns:a16="http://schemas.microsoft.com/office/drawing/2014/main" id="{328487CB-4397-464B-85A9-43D68A204A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39898">
            <a:off x="7853056" y="4875379"/>
            <a:ext cx="764486" cy="764486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A77E9D8E-40D3-4B03-A47F-56A92AA96D4B}"/>
              </a:ext>
            </a:extLst>
          </p:cNvPr>
          <p:cNvSpPr txBox="1"/>
          <p:nvPr/>
        </p:nvSpPr>
        <p:spPr>
          <a:xfrm>
            <a:off x="5394325" y="5980166"/>
            <a:ext cx="66536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dirty="0">
                <a:latin typeface="Avenir"/>
              </a:rPr>
              <a:t>How far away from 5 heads does your observed outcome need to be to make you question the coin’s fairness?</a:t>
            </a:r>
          </a:p>
        </p:txBody>
      </p:sp>
    </p:spTree>
    <p:extLst>
      <p:ext uri="{BB962C8B-B14F-4D97-AF65-F5344CB8AC3E}">
        <p14:creationId xmlns:p14="http://schemas.microsoft.com/office/powerpoint/2010/main" val="36977869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screenshot of a cell phone&#10;&#10;Description automatically generated">
            <a:extLst>
              <a:ext uri="{FF2B5EF4-FFF2-40B4-BE49-F238E27FC236}">
                <a16:creationId xmlns:a16="http://schemas.microsoft.com/office/drawing/2014/main" id="{CCB52B53-5CFF-4165-9255-E701C111FD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569" y="341174"/>
            <a:ext cx="9736272" cy="4868136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A3E89ACC-73DD-430F-82A4-44C935993023}"/>
              </a:ext>
            </a:extLst>
          </p:cNvPr>
          <p:cNvCxnSpPr>
            <a:cxnSpLocks/>
          </p:cNvCxnSpPr>
          <p:nvPr/>
        </p:nvCxnSpPr>
        <p:spPr>
          <a:xfrm>
            <a:off x="7891282" y="1376661"/>
            <a:ext cx="0" cy="3153775"/>
          </a:xfrm>
          <a:prstGeom prst="line">
            <a:avLst/>
          </a:prstGeom>
          <a:ln w="2857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54A10349-25AE-484A-AB12-3A6E219D528F}"/>
              </a:ext>
            </a:extLst>
          </p:cNvPr>
          <p:cNvCxnSpPr>
            <a:cxnSpLocks/>
          </p:cNvCxnSpPr>
          <p:nvPr/>
        </p:nvCxnSpPr>
        <p:spPr>
          <a:xfrm flipH="1">
            <a:off x="6434707" y="1319349"/>
            <a:ext cx="1" cy="333837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8BA6A07C-380E-421E-80E8-8713832C94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998838">
            <a:off x="8049389" y="2539507"/>
            <a:ext cx="764486" cy="76448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ACF11A25-2F67-49EF-B427-AE97C3B35BB5}"/>
              </a:ext>
            </a:extLst>
          </p:cNvPr>
          <p:cNvSpPr txBox="1"/>
          <p:nvPr/>
        </p:nvSpPr>
        <p:spPr>
          <a:xfrm>
            <a:off x="8935116" y="2598584"/>
            <a:ext cx="8254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Avenir"/>
              </a:rPr>
              <a:t>7/10 heads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B3ECEEC-C115-4D5A-9523-1057A9481192}"/>
              </a:ext>
            </a:extLst>
          </p:cNvPr>
          <p:cNvSpPr txBox="1"/>
          <p:nvPr/>
        </p:nvSpPr>
        <p:spPr>
          <a:xfrm>
            <a:off x="5153893" y="4791326"/>
            <a:ext cx="267794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Avenir"/>
                <a:cs typeface="Arial" panose="020B0604020202020204" pitchFamily="34" charset="0"/>
              </a:rPr>
              <a:t>Proportion of “Heads”</a:t>
            </a:r>
          </a:p>
        </p:txBody>
      </p:sp>
      <p:pic>
        <p:nvPicPr>
          <p:cNvPr id="12" name="Picture 11" descr="A close up of a logo&#10;&#10;Description automatically generated">
            <a:extLst>
              <a:ext uri="{FF2B5EF4-FFF2-40B4-BE49-F238E27FC236}">
                <a16:creationId xmlns:a16="http://schemas.microsoft.com/office/drawing/2014/main" id="{328487CB-4397-464B-85A9-43D68A204A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39898">
            <a:off x="8552874" y="5044251"/>
            <a:ext cx="764486" cy="764486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D4199038-2E89-4687-AEEE-FE7D7A0B0359}"/>
              </a:ext>
            </a:extLst>
          </p:cNvPr>
          <p:cNvSpPr txBox="1"/>
          <p:nvPr/>
        </p:nvSpPr>
        <p:spPr>
          <a:xfrm>
            <a:off x="5943600" y="5980166"/>
            <a:ext cx="61043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dirty="0">
                <a:latin typeface="Avenir"/>
              </a:rPr>
              <a:t>How likely would it be to observe </a:t>
            </a:r>
            <a:r>
              <a:rPr lang="en-US" sz="2000" b="1" i="1" dirty="0">
                <a:latin typeface="Avenir"/>
              </a:rPr>
              <a:t>at least 7 heads</a:t>
            </a:r>
            <a:r>
              <a:rPr lang="en-US" sz="2000" dirty="0">
                <a:latin typeface="Avenir"/>
              </a:rPr>
              <a:t> in 10 flips of the coin?</a:t>
            </a:r>
          </a:p>
        </p:txBody>
      </p:sp>
    </p:spTree>
    <p:extLst>
      <p:ext uri="{BB962C8B-B14F-4D97-AF65-F5344CB8AC3E}">
        <p14:creationId xmlns:p14="http://schemas.microsoft.com/office/powerpoint/2010/main" val="1747973596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screenshot of a cell phone&#10;&#10;Description automatically generated">
            <a:extLst>
              <a:ext uri="{FF2B5EF4-FFF2-40B4-BE49-F238E27FC236}">
                <a16:creationId xmlns:a16="http://schemas.microsoft.com/office/drawing/2014/main" id="{064573FE-F53C-45E3-BB5C-81CCEA8473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948" y="278370"/>
            <a:ext cx="11048999" cy="5524500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A3E89ACC-73DD-430F-82A4-44C935993023}"/>
              </a:ext>
            </a:extLst>
          </p:cNvPr>
          <p:cNvCxnSpPr>
            <a:cxnSpLocks/>
          </p:cNvCxnSpPr>
          <p:nvPr/>
        </p:nvCxnSpPr>
        <p:spPr>
          <a:xfrm>
            <a:off x="8119002" y="1148609"/>
            <a:ext cx="0" cy="4053717"/>
          </a:xfrm>
          <a:prstGeom prst="line">
            <a:avLst/>
          </a:prstGeom>
          <a:ln w="2857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54A10349-25AE-484A-AB12-3A6E219D528F}"/>
              </a:ext>
            </a:extLst>
          </p:cNvPr>
          <p:cNvCxnSpPr>
            <a:cxnSpLocks/>
          </p:cNvCxnSpPr>
          <p:nvPr/>
        </p:nvCxnSpPr>
        <p:spPr>
          <a:xfrm>
            <a:off x="6473883" y="1148609"/>
            <a:ext cx="0" cy="412641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8BA6A07C-380E-421E-80E8-8713832C94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998838">
            <a:off x="8277109" y="3046754"/>
            <a:ext cx="764486" cy="764486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64850493-380F-4360-BF69-55F61ACE38E2}"/>
              </a:ext>
            </a:extLst>
          </p:cNvPr>
          <p:cNvSpPr txBox="1"/>
          <p:nvPr/>
        </p:nvSpPr>
        <p:spPr>
          <a:xfrm>
            <a:off x="9199701" y="3175467"/>
            <a:ext cx="10806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Avenir"/>
              </a:rPr>
              <a:t>70/100 heads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79CF520-3F13-47A4-BCFD-C2831E2AB445}"/>
              </a:ext>
            </a:extLst>
          </p:cNvPr>
          <p:cNvSpPr txBox="1"/>
          <p:nvPr/>
        </p:nvSpPr>
        <p:spPr>
          <a:xfrm>
            <a:off x="6374677" y="5765144"/>
            <a:ext cx="50792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dirty="0">
                <a:latin typeface="Avenir"/>
              </a:rPr>
              <a:t>A fair coin would be expected to land “heads” up around 50 times out of 100 (50%)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8CC5A93-0355-4CCB-AD23-D50DFC6837B3}"/>
              </a:ext>
            </a:extLst>
          </p:cNvPr>
          <p:cNvSpPr txBox="1"/>
          <p:nvPr/>
        </p:nvSpPr>
        <p:spPr>
          <a:xfrm>
            <a:off x="4724477" y="5299069"/>
            <a:ext cx="3300399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Avenir"/>
                <a:cs typeface="Arial" panose="020B0604020202020204" pitchFamily="34" charset="0"/>
              </a:rPr>
              <a:t>Proportion of “Heads”</a:t>
            </a:r>
          </a:p>
        </p:txBody>
      </p:sp>
    </p:spTree>
    <p:extLst>
      <p:ext uri="{BB962C8B-B14F-4D97-AF65-F5344CB8AC3E}">
        <p14:creationId xmlns:p14="http://schemas.microsoft.com/office/powerpoint/2010/main" val="772778692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B8E0C292-40CC-4069-AFA2-B2EA5A8EA5F7}"/>
              </a:ext>
            </a:extLst>
          </p:cNvPr>
          <p:cNvSpPr/>
          <p:nvPr/>
        </p:nvSpPr>
        <p:spPr>
          <a:xfrm>
            <a:off x="466164" y="1961320"/>
            <a:ext cx="1125967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en-US" sz="72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P-Values</a:t>
            </a:r>
            <a:endParaRPr lang="en-US" sz="7200" baseline="300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5675448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E5506A45-FD0B-4BB3-9639-0560162D8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>
            <a:normAutofit/>
          </a:bodyPr>
          <a:lstStyle/>
          <a:p>
            <a:r>
              <a:rPr lang="en-US" sz="4400" dirty="0">
                <a:latin typeface="Segoe UI" panose="020B0502040204020203" pitchFamily="34" charset="0"/>
                <a:cs typeface="Segoe UI" panose="020B0502040204020203" pitchFamily="34" charset="0"/>
              </a:rPr>
              <a:t>Statistical tests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DB607F-3C3D-4F1B-BFEE-7DF1EDB99F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8823" y="2104944"/>
            <a:ext cx="11232152" cy="359108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4400" dirty="0">
                <a:latin typeface="Segoe UI" panose="020B0502040204020203" pitchFamily="34" charset="0"/>
                <a:cs typeface="Segoe UI" panose="020B0502040204020203" pitchFamily="34" charset="0"/>
              </a:rPr>
              <a:t>Null hypothesis: “There is no difference”</a:t>
            </a:r>
          </a:p>
        </p:txBody>
      </p:sp>
    </p:spTree>
    <p:extLst>
      <p:ext uri="{BB962C8B-B14F-4D97-AF65-F5344CB8AC3E}">
        <p14:creationId xmlns:p14="http://schemas.microsoft.com/office/powerpoint/2010/main" val="14455254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6" name="Rectangle 9">
            <a:extLst>
              <a:ext uri="{FF2B5EF4-FFF2-40B4-BE49-F238E27FC236}">
                <a16:creationId xmlns:a16="http://schemas.microsoft.com/office/drawing/2014/main" id="{2A28AC4B-805D-4091-A648-61572081C7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14406"/>
            <a:ext cx="12192000" cy="624359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  <p:sp>
        <p:nvSpPr>
          <p:cNvPr id="17" name="Rectangle 11">
            <a:extLst>
              <a:ext uri="{FF2B5EF4-FFF2-40B4-BE49-F238E27FC236}">
                <a16:creationId xmlns:a16="http://schemas.microsoft.com/office/drawing/2014/main" id="{39373A6F-2E1F-4613-8E1D-D68057D29F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2377" y="614407"/>
            <a:ext cx="3707477" cy="561177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39A6339-0789-4B98-B0B5-45EC5A6B7B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1255" y="702156"/>
            <a:ext cx="3409783" cy="2612544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The 5 Why’s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40545AD-3F3E-402A-A63B-91959886BE99}"/>
              </a:ext>
            </a:extLst>
          </p:cNvPr>
          <p:cNvSpPr txBox="1"/>
          <p:nvPr/>
        </p:nvSpPr>
        <p:spPr>
          <a:xfrm>
            <a:off x="601255" y="1964168"/>
            <a:ext cx="3409782" cy="40365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ED8428"/>
              </a:buClr>
              <a:buSzPct val="92000"/>
              <a:buFont typeface="Wingdings 2" panose="05020102010507070707" pitchFamily="18" charset="2"/>
              <a:buChar char=""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70450207-92B9-4B6B-8663-2A014A19899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25714" y="1155075"/>
            <a:ext cx="6838872" cy="454785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A6D733BE-061E-4600-B6A3-62A68EF2C6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rgbClr val="F1B46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6C4A471-5012-464D-A41D-2B1FA5F35C18}"/>
              </a:ext>
            </a:extLst>
          </p:cNvPr>
          <p:cNvSpPr txBox="1"/>
          <p:nvPr/>
        </p:nvSpPr>
        <p:spPr>
          <a:xfrm>
            <a:off x="4791522" y="6264224"/>
            <a:ext cx="71573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rgbClr val="ED8428"/>
              </a:buClr>
              <a:buSzPct val="92000"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https://www.infoworld.com/article/3120513/find-hidden-insights-in-your-data-ask-why-and-why-again.html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38951336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467874-25FD-410D-82E7-D403EFB4A62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06637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947F24A-CBED-41E5-B7F2-02D9A604034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B8C30B6-1354-45FC-9C17-3B0BD23FA4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44774"/>
            <a:ext cx="12192000" cy="8137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2722227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pool table, poolroom, pool ball, person&#10;&#10;Description automatically generated">
            <a:extLst>
              <a:ext uri="{FF2B5EF4-FFF2-40B4-BE49-F238E27FC236}">
                <a16:creationId xmlns:a16="http://schemas.microsoft.com/office/drawing/2014/main" id="{B55AD5DC-AF04-45DD-A6B9-4B778ACE1F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0" y="-340522"/>
            <a:ext cx="12192000" cy="914400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9467874-25FD-410D-82E7-D403EFB4A62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54420" y="330768"/>
            <a:ext cx="3091543" cy="1033576"/>
          </a:xfrm>
        </p:spPr>
        <p:txBody>
          <a:bodyPr>
            <a:normAutofit/>
          </a:bodyPr>
          <a:lstStyle/>
          <a:p>
            <a:pPr lvl="0" algn="l">
              <a:spcBef>
                <a:spcPts val="0"/>
              </a:spcBef>
            </a:pPr>
            <a:r>
              <a:rPr lang="en-US" sz="3600" dirty="0">
                <a:solidFill>
                  <a:srgbClr val="033445"/>
                </a:solidFill>
                <a:latin typeface="Exo 2"/>
                <a:ea typeface="Exo 2"/>
                <a:cs typeface="Exo 2"/>
                <a:sym typeface="Exo 2"/>
              </a:rPr>
              <a:t>You win.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AFDFF2E-9F6A-4A5D-B072-6196EEB03E00}"/>
              </a:ext>
            </a:extLst>
          </p:cNvPr>
          <p:cNvSpPr txBox="1"/>
          <p:nvPr/>
        </p:nvSpPr>
        <p:spPr>
          <a:xfrm>
            <a:off x="625925" y="6631920"/>
            <a:ext cx="91440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hlinkClick r:id="rId3" tooltip="https://en.wikipedia.org/wiki/Jim_Rempe"/>
              </a:rPr>
              <a:t>This Photo</a:t>
            </a:r>
            <a:r>
              <a:rPr lang="en-US" sz="900" dirty="0"/>
              <a:t> by Unknown Author is licensed under </a:t>
            </a:r>
            <a:r>
              <a:rPr lang="en-US" sz="900" dirty="0">
                <a:hlinkClick r:id="rId4" tooltip="https://creativecommons.org/licenses/by-sa/3.0/"/>
              </a:rPr>
              <a:t>CC BY-SA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1310111212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erson standing in a room&#10;&#10;Description automatically generated">
            <a:extLst>
              <a:ext uri="{FF2B5EF4-FFF2-40B4-BE49-F238E27FC236}">
                <a16:creationId xmlns:a16="http://schemas.microsoft.com/office/drawing/2014/main" id="{772D8F81-B3D7-4B52-82AD-8A125C2D47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0" y="-519393"/>
            <a:ext cx="12192000" cy="812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9467874-25FD-410D-82E7-D403EFB4A62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994078" y="4158185"/>
            <a:ext cx="3091543" cy="1033576"/>
          </a:xfrm>
        </p:spPr>
        <p:txBody>
          <a:bodyPr>
            <a:normAutofit/>
          </a:bodyPr>
          <a:lstStyle/>
          <a:p>
            <a:pPr lvl="0" algn="l">
              <a:spcBef>
                <a:spcPts val="0"/>
              </a:spcBef>
            </a:pPr>
            <a:r>
              <a:rPr lang="en-US" sz="3600" dirty="0">
                <a:solidFill>
                  <a:srgbClr val="033445"/>
                </a:solidFill>
                <a:latin typeface="Exo 2"/>
                <a:ea typeface="Exo 2"/>
                <a:cs typeface="Exo 2"/>
                <a:sym typeface="Exo 2"/>
              </a:rPr>
              <a:t>He wins.</a:t>
            </a:r>
          </a:p>
        </p:txBody>
      </p:sp>
    </p:spTree>
    <p:extLst>
      <p:ext uri="{BB962C8B-B14F-4D97-AF65-F5344CB8AC3E}">
        <p14:creationId xmlns:p14="http://schemas.microsoft.com/office/powerpoint/2010/main" val="3567691878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8FDFAFD-DECE-49A4-B827-B3EFF132B33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33" r="-9633"/>
          <a:stretch/>
        </p:blipFill>
        <p:spPr>
          <a:xfrm>
            <a:off x="0" y="-640036"/>
            <a:ext cx="13579522" cy="9064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1099078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A screenshot of a cell phone&#10;&#10;Description automatically generated">
            <a:extLst>
              <a:ext uri="{FF2B5EF4-FFF2-40B4-BE49-F238E27FC236}">
                <a16:creationId xmlns:a16="http://schemas.microsoft.com/office/drawing/2014/main" id="{AA9A2DF7-69D8-4AE7-999A-7DF79B90A2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569" y="341174"/>
            <a:ext cx="9736272" cy="4868136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A3E89ACC-73DD-430F-82A4-44C935993023}"/>
              </a:ext>
            </a:extLst>
          </p:cNvPr>
          <p:cNvCxnSpPr>
            <a:cxnSpLocks/>
          </p:cNvCxnSpPr>
          <p:nvPr/>
        </p:nvCxnSpPr>
        <p:spPr>
          <a:xfrm>
            <a:off x="7892175" y="1351904"/>
            <a:ext cx="0" cy="4104677"/>
          </a:xfrm>
          <a:prstGeom prst="line">
            <a:avLst/>
          </a:prstGeom>
          <a:ln w="2857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54A10349-25AE-484A-AB12-3A6E219D528F}"/>
              </a:ext>
            </a:extLst>
          </p:cNvPr>
          <p:cNvCxnSpPr>
            <a:cxnSpLocks/>
          </p:cNvCxnSpPr>
          <p:nvPr/>
        </p:nvCxnSpPr>
        <p:spPr>
          <a:xfrm flipH="1">
            <a:off x="6434707" y="1351904"/>
            <a:ext cx="1" cy="333837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8BA6A07C-380E-421E-80E8-8713832C94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998838">
            <a:off x="8050282" y="2539508"/>
            <a:ext cx="764486" cy="76448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ACF11A25-2F67-49EF-B427-AE97C3B35BB5}"/>
              </a:ext>
            </a:extLst>
          </p:cNvPr>
          <p:cNvSpPr txBox="1"/>
          <p:nvPr/>
        </p:nvSpPr>
        <p:spPr>
          <a:xfrm>
            <a:off x="8936902" y="2598585"/>
            <a:ext cx="8254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Avenir"/>
              </a:rPr>
              <a:t>7/10 heads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B3ECEEC-C115-4D5A-9523-1057A9481192}"/>
              </a:ext>
            </a:extLst>
          </p:cNvPr>
          <p:cNvSpPr txBox="1"/>
          <p:nvPr/>
        </p:nvSpPr>
        <p:spPr>
          <a:xfrm>
            <a:off x="5424359" y="4785754"/>
            <a:ext cx="234312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Avenir"/>
                <a:cs typeface="Arial" panose="020B0604020202020204" pitchFamily="34" charset="0"/>
              </a:rPr>
              <a:t>Proportion of flips “Heads” side up</a:t>
            </a:r>
          </a:p>
        </p:txBody>
      </p:sp>
    </p:spTree>
    <p:extLst>
      <p:ext uri="{BB962C8B-B14F-4D97-AF65-F5344CB8AC3E}">
        <p14:creationId xmlns:p14="http://schemas.microsoft.com/office/powerpoint/2010/main" val="4057745923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screenshot of a cell phone&#10;&#10;Description automatically generated">
            <a:extLst>
              <a:ext uri="{FF2B5EF4-FFF2-40B4-BE49-F238E27FC236}">
                <a16:creationId xmlns:a16="http://schemas.microsoft.com/office/drawing/2014/main" id="{CCB52B53-5CFF-4165-9255-E701C111FD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569" y="341174"/>
            <a:ext cx="9736272" cy="4868136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A3E89ACC-73DD-430F-82A4-44C935993023}"/>
              </a:ext>
            </a:extLst>
          </p:cNvPr>
          <p:cNvCxnSpPr>
            <a:cxnSpLocks/>
          </p:cNvCxnSpPr>
          <p:nvPr/>
        </p:nvCxnSpPr>
        <p:spPr>
          <a:xfrm>
            <a:off x="7891282" y="1376661"/>
            <a:ext cx="0" cy="4104677"/>
          </a:xfrm>
          <a:prstGeom prst="line">
            <a:avLst/>
          </a:prstGeom>
          <a:ln w="2857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54A10349-25AE-484A-AB12-3A6E219D528F}"/>
              </a:ext>
            </a:extLst>
          </p:cNvPr>
          <p:cNvCxnSpPr>
            <a:cxnSpLocks/>
          </p:cNvCxnSpPr>
          <p:nvPr/>
        </p:nvCxnSpPr>
        <p:spPr>
          <a:xfrm flipH="1">
            <a:off x="6434707" y="1319349"/>
            <a:ext cx="1" cy="333837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8BA6A07C-380E-421E-80E8-8713832C94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998838">
            <a:off x="8049389" y="2539507"/>
            <a:ext cx="764486" cy="76448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ACF11A25-2F67-49EF-B427-AE97C3B35BB5}"/>
              </a:ext>
            </a:extLst>
          </p:cNvPr>
          <p:cNvSpPr txBox="1"/>
          <p:nvPr/>
        </p:nvSpPr>
        <p:spPr>
          <a:xfrm>
            <a:off x="8935116" y="2598584"/>
            <a:ext cx="8254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Avenir"/>
              </a:rPr>
              <a:t>7/10 heads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B3ECEEC-C115-4D5A-9523-1057A9481192}"/>
              </a:ext>
            </a:extLst>
          </p:cNvPr>
          <p:cNvSpPr txBox="1"/>
          <p:nvPr/>
        </p:nvSpPr>
        <p:spPr>
          <a:xfrm>
            <a:off x="5153893" y="4791326"/>
            <a:ext cx="267794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Avenir"/>
                <a:cs typeface="Arial" panose="020B0604020202020204" pitchFamily="34" charset="0"/>
              </a:rPr>
              <a:t>Proportion of “Heads”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5D359D4-9227-41AF-BE26-82997C6949F7}"/>
              </a:ext>
            </a:extLst>
          </p:cNvPr>
          <p:cNvSpPr txBox="1"/>
          <p:nvPr/>
        </p:nvSpPr>
        <p:spPr>
          <a:xfrm>
            <a:off x="6906671" y="5765144"/>
            <a:ext cx="45472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dirty="0">
                <a:latin typeface="Avenir"/>
              </a:rPr>
              <a:t>Number of times coin lands “heads” up out of 10 </a:t>
            </a:r>
            <a:r>
              <a:rPr lang="en-US" sz="2000" b="1" i="1" dirty="0">
                <a:latin typeface="Avenir"/>
              </a:rPr>
              <a:t>varies</a:t>
            </a:r>
            <a:r>
              <a:rPr lang="en-US" sz="2000" dirty="0">
                <a:latin typeface="Avenir"/>
              </a:rPr>
              <a:t> sample to sample</a:t>
            </a:r>
          </a:p>
        </p:txBody>
      </p:sp>
    </p:spTree>
    <p:extLst>
      <p:ext uri="{BB962C8B-B14F-4D97-AF65-F5344CB8AC3E}">
        <p14:creationId xmlns:p14="http://schemas.microsoft.com/office/powerpoint/2010/main" val="4029905783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screenshot of a cell phone&#10;&#10;Description automatically generated">
            <a:extLst>
              <a:ext uri="{FF2B5EF4-FFF2-40B4-BE49-F238E27FC236}">
                <a16:creationId xmlns:a16="http://schemas.microsoft.com/office/drawing/2014/main" id="{CCB52B53-5CFF-4165-9255-E701C111FD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569" y="341174"/>
            <a:ext cx="9736272" cy="4868136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A3E89ACC-73DD-430F-82A4-44C935993023}"/>
              </a:ext>
            </a:extLst>
          </p:cNvPr>
          <p:cNvCxnSpPr>
            <a:cxnSpLocks/>
          </p:cNvCxnSpPr>
          <p:nvPr/>
        </p:nvCxnSpPr>
        <p:spPr>
          <a:xfrm>
            <a:off x="7891282" y="1376661"/>
            <a:ext cx="0" cy="3153775"/>
          </a:xfrm>
          <a:prstGeom prst="line">
            <a:avLst/>
          </a:prstGeom>
          <a:ln w="2857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54A10349-25AE-484A-AB12-3A6E219D528F}"/>
              </a:ext>
            </a:extLst>
          </p:cNvPr>
          <p:cNvCxnSpPr>
            <a:cxnSpLocks/>
          </p:cNvCxnSpPr>
          <p:nvPr/>
        </p:nvCxnSpPr>
        <p:spPr>
          <a:xfrm flipH="1">
            <a:off x="6434707" y="1319349"/>
            <a:ext cx="1" cy="333837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8BA6A07C-380E-421E-80E8-8713832C94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998838">
            <a:off x="8049389" y="2539507"/>
            <a:ext cx="764486" cy="76448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ACF11A25-2F67-49EF-B427-AE97C3B35BB5}"/>
              </a:ext>
            </a:extLst>
          </p:cNvPr>
          <p:cNvSpPr txBox="1"/>
          <p:nvPr/>
        </p:nvSpPr>
        <p:spPr>
          <a:xfrm>
            <a:off x="8935116" y="2598584"/>
            <a:ext cx="8254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Avenir"/>
              </a:rPr>
              <a:t>7/10 heads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B3ECEEC-C115-4D5A-9523-1057A9481192}"/>
              </a:ext>
            </a:extLst>
          </p:cNvPr>
          <p:cNvSpPr txBox="1"/>
          <p:nvPr/>
        </p:nvSpPr>
        <p:spPr>
          <a:xfrm>
            <a:off x="5153893" y="4791326"/>
            <a:ext cx="267794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Avenir"/>
                <a:cs typeface="Arial" panose="020B0604020202020204" pitchFamily="34" charset="0"/>
              </a:rPr>
              <a:t>Proportion of “Heads”</a:t>
            </a:r>
          </a:p>
        </p:txBody>
      </p:sp>
      <p:pic>
        <p:nvPicPr>
          <p:cNvPr id="12" name="Picture 11" descr="A close up of a logo&#10;&#10;Description automatically generated">
            <a:extLst>
              <a:ext uri="{FF2B5EF4-FFF2-40B4-BE49-F238E27FC236}">
                <a16:creationId xmlns:a16="http://schemas.microsoft.com/office/drawing/2014/main" id="{328487CB-4397-464B-85A9-43D68A204A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39898">
            <a:off x="7853056" y="4875379"/>
            <a:ext cx="764486" cy="764486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A77E9D8E-40D3-4B03-A47F-56A92AA96D4B}"/>
              </a:ext>
            </a:extLst>
          </p:cNvPr>
          <p:cNvSpPr txBox="1"/>
          <p:nvPr/>
        </p:nvSpPr>
        <p:spPr>
          <a:xfrm>
            <a:off x="5394325" y="5980166"/>
            <a:ext cx="665366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dirty="0">
                <a:latin typeface="Avenir"/>
              </a:rPr>
              <a:t>How far away from 5 heads does your observed outcome need to be to make you question the coin’s fairness?</a:t>
            </a:r>
          </a:p>
        </p:txBody>
      </p:sp>
    </p:spTree>
    <p:extLst>
      <p:ext uri="{BB962C8B-B14F-4D97-AF65-F5344CB8AC3E}">
        <p14:creationId xmlns:p14="http://schemas.microsoft.com/office/powerpoint/2010/main" val="3125864683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screenshot of a cell phone&#10;&#10;Description automatically generated">
            <a:extLst>
              <a:ext uri="{FF2B5EF4-FFF2-40B4-BE49-F238E27FC236}">
                <a16:creationId xmlns:a16="http://schemas.microsoft.com/office/drawing/2014/main" id="{CCB52B53-5CFF-4165-9255-E701C111FD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7569" y="341174"/>
            <a:ext cx="9736272" cy="4868136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A3E89ACC-73DD-430F-82A4-44C935993023}"/>
              </a:ext>
            </a:extLst>
          </p:cNvPr>
          <p:cNvCxnSpPr>
            <a:cxnSpLocks/>
          </p:cNvCxnSpPr>
          <p:nvPr/>
        </p:nvCxnSpPr>
        <p:spPr>
          <a:xfrm>
            <a:off x="7891282" y="1376661"/>
            <a:ext cx="0" cy="3153775"/>
          </a:xfrm>
          <a:prstGeom prst="line">
            <a:avLst/>
          </a:prstGeom>
          <a:ln w="2857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54A10349-25AE-484A-AB12-3A6E219D528F}"/>
              </a:ext>
            </a:extLst>
          </p:cNvPr>
          <p:cNvCxnSpPr>
            <a:cxnSpLocks/>
          </p:cNvCxnSpPr>
          <p:nvPr/>
        </p:nvCxnSpPr>
        <p:spPr>
          <a:xfrm flipH="1">
            <a:off x="6434707" y="1319349"/>
            <a:ext cx="1" cy="333837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8BA6A07C-380E-421E-80E8-8713832C94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998838">
            <a:off x="8049389" y="2539507"/>
            <a:ext cx="764486" cy="76448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ACF11A25-2F67-49EF-B427-AE97C3B35BB5}"/>
              </a:ext>
            </a:extLst>
          </p:cNvPr>
          <p:cNvSpPr txBox="1"/>
          <p:nvPr/>
        </p:nvSpPr>
        <p:spPr>
          <a:xfrm>
            <a:off x="8935116" y="2598584"/>
            <a:ext cx="8254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Avenir"/>
              </a:rPr>
              <a:t>7/10 heads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B3ECEEC-C115-4D5A-9523-1057A9481192}"/>
              </a:ext>
            </a:extLst>
          </p:cNvPr>
          <p:cNvSpPr txBox="1"/>
          <p:nvPr/>
        </p:nvSpPr>
        <p:spPr>
          <a:xfrm>
            <a:off x="5153893" y="4791326"/>
            <a:ext cx="267794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Avenir"/>
                <a:cs typeface="Arial" panose="020B0604020202020204" pitchFamily="34" charset="0"/>
              </a:rPr>
              <a:t>Proportion of “Heads”</a:t>
            </a:r>
          </a:p>
        </p:txBody>
      </p:sp>
      <p:pic>
        <p:nvPicPr>
          <p:cNvPr id="12" name="Picture 11" descr="A close up of a logo&#10;&#10;Description automatically generated">
            <a:extLst>
              <a:ext uri="{FF2B5EF4-FFF2-40B4-BE49-F238E27FC236}">
                <a16:creationId xmlns:a16="http://schemas.microsoft.com/office/drawing/2014/main" id="{328487CB-4397-464B-85A9-43D68A204A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39898">
            <a:off x="8552874" y="5044251"/>
            <a:ext cx="764486" cy="764486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D4199038-2E89-4687-AEEE-FE7D7A0B0359}"/>
              </a:ext>
            </a:extLst>
          </p:cNvPr>
          <p:cNvSpPr txBox="1"/>
          <p:nvPr/>
        </p:nvSpPr>
        <p:spPr>
          <a:xfrm>
            <a:off x="5943600" y="5980166"/>
            <a:ext cx="61043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dirty="0">
                <a:latin typeface="Avenir"/>
              </a:rPr>
              <a:t>How likely would it be to observe </a:t>
            </a:r>
            <a:r>
              <a:rPr lang="en-US" sz="2000" b="1" i="1" dirty="0">
                <a:latin typeface="Avenir"/>
              </a:rPr>
              <a:t>at least 7 heads</a:t>
            </a:r>
            <a:r>
              <a:rPr lang="en-US" sz="2000" dirty="0">
                <a:latin typeface="Avenir"/>
              </a:rPr>
              <a:t> in 10 flips of the coin?</a:t>
            </a:r>
          </a:p>
        </p:txBody>
      </p:sp>
    </p:spTree>
    <p:extLst>
      <p:ext uri="{BB962C8B-B14F-4D97-AF65-F5344CB8AC3E}">
        <p14:creationId xmlns:p14="http://schemas.microsoft.com/office/powerpoint/2010/main" val="2079870781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screenshot of a cell phone&#10;&#10;Description automatically generated">
            <a:extLst>
              <a:ext uri="{FF2B5EF4-FFF2-40B4-BE49-F238E27FC236}">
                <a16:creationId xmlns:a16="http://schemas.microsoft.com/office/drawing/2014/main" id="{064573FE-F53C-45E3-BB5C-81CCEA8473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948" y="278370"/>
            <a:ext cx="11048999" cy="5524500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A3E89ACC-73DD-430F-82A4-44C935993023}"/>
              </a:ext>
            </a:extLst>
          </p:cNvPr>
          <p:cNvCxnSpPr>
            <a:cxnSpLocks/>
          </p:cNvCxnSpPr>
          <p:nvPr/>
        </p:nvCxnSpPr>
        <p:spPr>
          <a:xfrm>
            <a:off x="8119002" y="1148609"/>
            <a:ext cx="0" cy="4053717"/>
          </a:xfrm>
          <a:prstGeom prst="line">
            <a:avLst/>
          </a:prstGeom>
          <a:ln w="2857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54A10349-25AE-484A-AB12-3A6E219D528F}"/>
              </a:ext>
            </a:extLst>
          </p:cNvPr>
          <p:cNvCxnSpPr>
            <a:cxnSpLocks/>
          </p:cNvCxnSpPr>
          <p:nvPr/>
        </p:nvCxnSpPr>
        <p:spPr>
          <a:xfrm>
            <a:off x="6473883" y="1148609"/>
            <a:ext cx="0" cy="412641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8BA6A07C-380E-421E-80E8-8713832C94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998838">
            <a:off x="8277109" y="3046754"/>
            <a:ext cx="764486" cy="764486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64850493-380F-4360-BF69-55F61ACE38E2}"/>
              </a:ext>
            </a:extLst>
          </p:cNvPr>
          <p:cNvSpPr txBox="1"/>
          <p:nvPr/>
        </p:nvSpPr>
        <p:spPr>
          <a:xfrm>
            <a:off x="9199701" y="3175467"/>
            <a:ext cx="10806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Avenir"/>
              </a:rPr>
              <a:t>70/100 heads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79CF520-3F13-47A4-BCFD-C2831E2AB445}"/>
              </a:ext>
            </a:extLst>
          </p:cNvPr>
          <p:cNvSpPr txBox="1"/>
          <p:nvPr/>
        </p:nvSpPr>
        <p:spPr>
          <a:xfrm>
            <a:off x="6374677" y="5765144"/>
            <a:ext cx="50792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dirty="0">
                <a:latin typeface="Avenir"/>
              </a:rPr>
              <a:t>A fair coin would be expected to land “heads” up around 50 times out of 100 (50%)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8CC5A93-0355-4CCB-AD23-D50DFC6837B3}"/>
              </a:ext>
            </a:extLst>
          </p:cNvPr>
          <p:cNvSpPr txBox="1"/>
          <p:nvPr/>
        </p:nvSpPr>
        <p:spPr>
          <a:xfrm>
            <a:off x="4724477" y="5299069"/>
            <a:ext cx="3300399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Avenir"/>
                <a:cs typeface="Arial" panose="020B0604020202020204" pitchFamily="34" charset="0"/>
              </a:rPr>
              <a:t>Proportion of “Heads”</a:t>
            </a:r>
          </a:p>
        </p:txBody>
      </p:sp>
    </p:spTree>
    <p:extLst>
      <p:ext uri="{BB962C8B-B14F-4D97-AF65-F5344CB8AC3E}">
        <p14:creationId xmlns:p14="http://schemas.microsoft.com/office/powerpoint/2010/main" val="3812176966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screenshot of a cell phone&#10;&#10;Description automatically generated">
            <a:extLst>
              <a:ext uri="{FF2B5EF4-FFF2-40B4-BE49-F238E27FC236}">
                <a16:creationId xmlns:a16="http://schemas.microsoft.com/office/drawing/2014/main" id="{064573FE-F53C-45E3-BB5C-81CCEA8473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948" y="278370"/>
            <a:ext cx="11048999" cy="5524500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A3E89ACC-73DD-430F-82A4-44C935993023}"/>
              </a:ext>
            </a:extLst>
          </p:cNvPr>
          <p:cNvCxnSpPr>
            <a:cxnSpLocks/>
          </p:cNvCxnSpPr>
          <p:nvPr/>
        </p:nvCxnSpPr>
        <p:spPr>
          <a:xfrm>
            <a:off x="8119002" y="1148609"/>
            <a:ext cx="0" cy="4053717"/>
          </a:xfrm>
          <a:prstGeom prst="line">
            <a:avLst/>
          </a:prstGeom>
          <a:ln w="2857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54A10349-25AE-484A-AB12-3A6E219D528F}"/>
              </a:ext>
            </a:extLst>
          </p:cNvPr>
          <p:cNvCxnSpPr>
            <a:cxnSpLocks/>
          </p:cNvCxnSpPr>
          <p:nvPr/>
        </p:nvCxnSpPr>
        <p:spPr>
          <a:xfrm>
            <a:off x="6473883" y="1148609"/>
            <a:ext cx="0" cy="412641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8BA6A07C-380E-421E-80E8-8713832C94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998838">
            <a:off x="8277109" y="3046754"/>
            <a:ext cx="764486" cy="764486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64850493-380F-4360-BF69-55F61ACE38E2}"/>
              </a:ext>
            </a:extLst>
          </p:cNvPr>
          <p:cNvSpPr txBox="1"/>
          <p:nvPr/>
        </p:nvSpPr>
        <p:spPr>
          <a:xfrm>
            <a:off x="9199701" y="3175467"/>
            <a:ext cx="10806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Avenir"/>
              </a:rPr>
              <a:t>70/100 heads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AB51604-747F-4D10-A0A6-686BD6686299}"/>
              </a:ext>
            </a:extLst>
          </p:cNvPr>
          <p:cNvSpPr txBox="1"/>
          <p:nvPr/>
        </p:nvSpPr>
        <p:spPr>
          <a:xfrm>
            <a:off x="4910377" y="5791317"/>
            <a:ext cx="65435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dirty="0">
                <a:latin typeface="Avenir"/>
              </a:rPr>
              <a:t>How far away from 50 heads does your observed outcome need to be to question the coin’s fairness?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F338F13-D153-487E-A27C-CF298D1E5F27}"/>
              </a:ext>
            </a:extLst>
          </p:cNvPr>
          <p:cNvSpPr txBox="1"/>
          <p:nvPr/>
        </p:nvSpPr>
        <p:spPr>
          <a:xfrm>
            <a:off x="4724477" y="5299069"/>
            <a:ext cx="3300399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Avenir"/>
                <a:cs typeface="Arial" panose="020B0604020202020204" pitchFamily="34" charset="0"/>
              </a:rPr>
              <a:t>Proportion of “Heads”</a:t>
            </a:r>
          </a:p>
        </p:txBody>
      </p:sp>
      <p:pic>
        <p:nvPicPr>
          <p:cNvPr id="14" name="Picture 13" descr="A close up of a logo&#10;&#10;Description automatically generated">
            <a:extLst>
              <a:ext uri="{FF2B5EF4-FFF2-40B4-BE49-F238E27FC236}">
                <a16:creationId xmlns:a16="http://schemas.microsoft.com/office/drawing/2014/main" id="{6CE46F8F-3AD6-4795-88E0-C2E270AE07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92874">
            <a:off x="8277109" y="5152057"/>
            <a:ext cx="764486" cy="764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04037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9A6339-0789-4B98-B0B5-45EC5A6B7B3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701675"/>
            <a:ext cx="11029950" cy="1014413"/>
          </a:xfrm>
        </p:spPr>
        <p:txBody>
          <a:bodyPr/>
          <a:lstStyle/>
          <a:p>
            <a:r>
              <a:rPr lang="en-US" dirty="0"/>
              <a:t>The 5 Whys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8D1D6A8-21BC-4C6B-899A-F17CBA4791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9568" y="1094510"/>
            <a:ext cx="11312863" cy="5241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574160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screenshot of a cell phone&#10;&#10;Description automatically generated">
            <a:extLst>
              <a:ext uri="{FF2B5EF4-FFF2-40B4-BE49-F238E27FC236}">
                <a16:creationId xmlns:a16="http://schemas.microsoft.com/office/drawing/2014/main" id="{064573FE-F53C-45E3-BB5C-81CCEA8473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948" y="278370"/>
            <a:ext cx="11048999" cy="5524500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A3E89ACC-73DD-430F-82A4-44C935993023}"/>
              </a:ext>
            </a:extLst>
          </p:cNvPr>
          <p:cNvCxnSpPr>
            <a:cxnSpLocks/>
          </p:cNvCxnSpPr>
          <p:nvPr/>
        </p:nvCxnSpPr>
        <p:spPr>
          <a:xfrm>
            <a:off x="8119002" y="1148609"/>
            <a:ext cx="0" cy="4053717"/>
          </a:xfrm>
          <a:prstGeom prst="line">
            <a:avLst/>
          </a:prstGeom>
          <a:ln w="2857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54A10349-25AE-484A-AB12-3A6E219D528F}"/>
              </a:ext>
            </a:extLst>
          </p:cNvPr>
          <p:cNvCxnSpPr>
            <a:cxnSpLocks/>
          </p:cNvCxnSpPr>
          <p:nvPr/>
        </p:nvCxnSpPr>
        <p:spPr>
          <a:xfrm>
            <a:off x="6473883" y="1148609"/>
            <a:ext cx="0" cy="412641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8BA6A07C-380E-421E-80E8-8713832C94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998838">
            <a:off x="8277109" y="3046754"/>
            <a:ext cx="764486" cy="764486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64850493-380F-4360-BF69-55F61ACE38E2}"/>
              </a:ext>
            </a:extLst>
          </p:cNvPr>
          <p:cNvSpPr txBox="1"/>
          <p:nvPr/>
        </p:nvSpPr>
        <p:spPr>
          <a:xfrm>
            <a:off x="9199701" y="3175467"/>
            <a:ext cx="10806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Avenir"/>
              </a:rPr>
              <a:t>70/100 heads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80B487E-47EF-4F48-91D6-2FABC7ACB447}"/>
              </a:ext>
            </a:extLst>
          </p:cNvPr>
          <p:cNvSpPr txBox="1"/>
          <p:nvPr/>
        </p:nvSpPr>
        <p:spPr>
          <a:xfrm>
            <a:off x="5669280" y="5802870"/>
            <a:ext cx="578466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dirty="0">
                <a:latin typeface="Avenir"/>
              </a:rPr>
              <a:t>How likely would it be to observe at least 70 out of 100 heads by flipping a </a:t>
            </a:r>
            <a:r>
              <a:rPr lang="en-US" sz="2000" b="1" i="1" dirty="0">
                <a:latin typeface="Avenir"/>
              </a:rPr>
              <a:t>fair </a:t>
            </a:r>
            <a:r>
              <a:rPr lang="en-US" sz="2000" dirty="0">
                <a:latin typeface="Avenir"/>
              </a:rPr>
              <a:t>coin?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0D737BF-022C-4ADC-86BE-CBA56CC1E39B}"/>
              </a:ext>
            </a:extLst>
          </p:cNvPr>
          <p:cNvSpPr txBox="1"/>
          <p:nvPr/>
        </p:nvSpPr>
        <p:spPr>
          <a:xfrm>
            <a:off x="4724477" y="5299069"/>
            <a:ext cx="3300399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Avenir"/>
                <a:cs typeface="Arial" panose="020B0604020202020204" pitchFamily="34" charset="0"/>
              </a:rPr>
              <a:t>Proportion of “Heads”</a:t>
            </a:r>
          </a:p>
        </p:txBody>
      </p:sp>
    </p:spTree>
    <p:extLst>
      <p:ext uri="{BB962C8B-B14F-4D97-AF65-F5344CB8AC3E}">
        <p14:creationId xmlns:p14="http://schemas.microsoft.com/office/powerpoint/2010/main" val="1706235312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screenshot of a cell phone&#10;&#10;Description automatically generated">
            <a:extLst>
              <a:ext uri="{FF2B5EF4-FFF2-40B4-BE49-F238E27FC236}">
                <a16:creationId xmlns:a16="http://schemas.microsoft.com/office/drawing/2014/main" id="{064573FE-F53C-45E3-BB5C-81CCEA8473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948" y="278370"/>
            <a:ext cx="11048999" cy="5524500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A3E89ACC-73DD-430F-82A4-44C935993023}"/>
              </a:ext>
            </a:extLst>
          </p:cNvPr>
          <p:cNvCxnSpPr>
            <a:cxnSpLocks/>
          </p:cNvCxnSpPr>
          <p:nvPr/>
        </p:nvCxnSpPr>
        <p:spPr>
          <a:xfrm>
            <a:off x="8119002" y="1148609"/>
            <a:ext cx="0" cy="4053717"/>
          </a:xfrm>
          <a:prstGeom prst="line">
            <a:avLst/>
          </a:prstGeom>
          <a:ln w="2857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54A10349-25AE-484A-AB12-3A6E219D528F}"/>
              </a:ext>
            </a:extLst>
          </p:cNvPr>
          <p:cNvCxnSpPr>
            <a:cxnSpLocks/>
          </p:cNvCxnSpPr>
          <p:nvPr/>
        </p:nvCxnSpPr>
        <p:spPr>
          <a:xfrm>
            <a:off x="6473883" y="1148609"/>
            <a:ext cx="0" cy="412641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8BA6A07C-380E-421E-80E8-8713832C94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998838">
            <a:off x="8277109" y="3046754"/>
            <a:ext cx="764486" cy="764486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64850493-380F-4360-BF69-55F61ACE38E2}"/>
              </a:ext>
            </a:extLst>
          </p:cNvPr>
          <p:cNvSpPr txBox="1"/>
          <p:nvPr/>
        </p:nvSpPr>
        <p:spPr>
          <a:xfrm>
            <a:off x="9199701" y="3175467"/>
            <a:ext cx="10806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Avenir"/>
              </a:rPr>
              <a:t>70/100 heads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F338F13-D153-487E-A27C-CF298D1E5F27}"/>
              </a:ext>
            </a:extLst>
          </p:cNvPr>
          <p:cNvSpPr txBox="1"/>
          <p:nvPr/>
        </p:nvSpPr>
        <p:spPr>
          <a:xfrm>
            <a:off x="4724477" y="5299069"/>
            <a:ext cx="3300399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Avenir"/>
                <a:cs typeface="Arial" panose="020B0604020202020204" pitchFamily="34" charset="0"/>
              </a:rPr>
              <a:t>Proportion of “Heads”</a:t>
            </a:r>
          </a:p>
        </p:txBody>
      </p:sp>
      <p:pic>
        <p:nvPicPr>
          <p:cNvPr id="14" name="Picture 13" descr="A close up of a logo&#10;&#10;Description automatically generated">
            <a:extLst>
              <a:ext uri="{FF2B5EF4-FFF2-40B4-BE49-F238E27FC236}">
                <a16:creationId xmlns:a16="http://schemas.microsoft.com/office/drawing/2014/main" id="{6CE46F8F-3AD6-4795-88E0-C2E270AE07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92874">
            <a:off x="8277109" y="5152057"/>
            <a:ext cx="764486" cy="764486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3177E296-A249-47E6-9F09-32A7E4F01799}"/>
              </a:ext>
            </a:extLst>
          </p:cNvPr>
          <p:cNvSpPr txBox="1"/>
          <p:nvPr/>
        </p:nvSpPr>
        <p:spPr>
          <a:xfrm>
            <a:off x="6728360" y="5871738"/>
            <a:ext cx="494268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venir"/>
              </a:rPr>
              <a:t>Is this proof the coin is not fair?</a:t>
            </a:r>
          </a:p>
          <a:p>
            <a:pPr algn="ctr"/>
            <a:r>
              <a:rPr lang="en-US" sz="2000" b="1" dirty="0">
                <a:latin typeface="Avenir"/>
              </a:rPr>
              <a:t>NO.</a:t>
            </a:r>
          </a:p>
        </p:txBody>
      </p:sp>
    </p:spTree>
    <p:extLst>
      <p:ext uri="{BB962C8B-B14F-4D97-AF65-F5344CB8AC3E}">
        <p14:creationId xmlns:p14="http://schemas.microsoft.com/office/powerpoint/2010/main" val="1750480284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screenshot of a cell phone&#10;&#10;Description automatically generated">
            <a:extLst>
              <a:ext uri="{FF2B5EF4-FFF2-40B4-BE49-F238E27FC236}">
                <a16:creationId xmlns:a16="http://schemas.microsoft.com/office/drawing/2014/main" id="{064573FE-F53C-45E3-BB5C-81CCEA8473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948" y="278370"/>
            <a:ext cx="11048999" cy="5524500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A3E89ACC-73DD-430F-82A4-44C935993023}"/>
              </a:ext>
            </a:extLst>
          </p:cNvPr>
          <p:cNvCxnSpPr>
            <a:cxnSpLocks/>
          </p:cNvCxnSpPr>
          <p:nvPr/>
        </p:nvCxnSpPr>
        <p:spPr>
          <a:xfrm>
            <a:off x="8119002" y="1148609"/>
            <a:ext cx="0" cy="4053717"/>
          </a:xfrm>
          <a:prstGeom prst="line">
            <a:avLst/>
          </a:prstGeom>
          <a:ln w="2857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54A10349-25AE-484A-AB12-3A6E219D528F}"/>
              </a:ext>
            </a:extLst>
          </p:cNvPr>
          <p:cNvCxnSpPr>
            <a:cxnSpLocks/>
          </p:cNvCxnSpPr>
          <p:nvPr/>
        </p:nvCxnSpPr>
        <p:spPr>
          <a:xfrm>
            <a:off x="6473883" y="1148609"/>
            <a:ext cx="0" cy="412641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8BA6A07C-380E-421E-80E8-8713832C94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998838">
            <a:off x="8277109" y="3046754"/>
            <a:ext cx="764486" cy="764486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64850493-380F-4360-BF69-55F61ACE38E2}"/>
              </a:ext>
            </a:extLst>
          </p:cNvPr>
          <p:cNvSpPr txBox="1"/>
          <p:nvPr/>
        </p:nvSpPr>
        <p:spPr>
          <a:xfrm>
            <a:off x="9199701" y="3175467"/>
            <a:ext cx="10806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Avenir"/>
              </a:rPr>
              <a:t>70/100 heads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F338F13-D153-487E-A27C-CF298D1E5F27}"/>
              </a:ext>
            </a:extLst>
          </p:cNvPr>
          <p:cNvSpPr txBox="1"/>
          <p:nvPr/>
        </p:nvSpPr>
        <p:spPr>
          <a:xfrm>
            <a:off x="4724477" y="5299069"/>
            <a:ext cx="3300399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Avenir"/>
                <a:cs typeface="Arial" panose="020B0604020202020204" pitchFamily="34" charset="0"/>
              </a:rPr>
              <a:t>Proportion of “Heads”</a:t>
            </a:r>
          </a:p>
        </p:txBody>
      </p:sp>
      <p:pic>
        <p:nvPicPr>
          <p:cNvPr id="14" name="Picture 13" descr="A close up of a logo&#10;&#10;Description automatically generated">
            <a:extLst>
              <a:ext uri="{FF2B5EF4-FFF2-40B4-BE49-F238E27FC236}">
                <a16:creationId xmlns:a16="http://schemas.microsoft.com/office/drawing/2014/main" id="{6CE46F8F-3AD6-4795-88E0-C2E270AE07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92874">
            <a:off x="8277109" y="5152057"/>
            <a:ext cx="764486" cy="764486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3BA4D05E-5F2B-49F1-997A-3EF8324DB39B}"/>
              </a:ext>
            </a:extLst>
          </p:cNvPr>
          <p:cNvSpPr txBox="1"/>
          <p:nvPr/>
        </p:nvSpPr>
        <p:spPr>
          <a:xfrm>
            <a:off x="6440114" y="5854271"/>
            <a:ext cx="52476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venir"/>
              </a:rPr>
              <a:t>Is this evidence against the fairness of the coin?</a:t>
            </a:r>
          </a:p>
          <a:p>
            <a:pPr algn="ctr"/>
            <a:r>
              <a:rPr lang="en-US" sz="2000" b="1" dirty="0">
                <a:latin typeface="Avenir"/>
              </a:rPr>
              <a:t>YES.</a:t>
            </a:r>
          </a:p>
        </p:txBody>
      </p:sp>
    </p:spTree>
    <p:extLst>
      <p:ext uri="{BB962C8B-B14F-4D97-AF65-F5344CB8AC3E}">
        <p14:creationId xmlns:p14="http://schemas.microsoft.com/office/powerpoint/2010/main" val="3454577285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screenshot of a cell phone&#10;&#10;Description automatically generated">
            <a:extLst>
              <a:ext uri="{FF2B5EF4-FFF2-40B4-BE49-F238E27FC236}">
                <a16:creationId xmlns:a16="http://schemas.microsoft.com/office/drawing/2014/main" id="{064573FE-F53C-45E3-BB5C-81CCEA8473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948" y="278370"/>
            <a:ext cx="11048999" cy="5524500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A3E89ACC-73DD-430F-82A4-44C935993023}"/>
              </a:ext>
            </a:extLst>
          </p:cNvPr>
          <p:cNvCxnSpPr>
            <a:cxnSpLocks/>
          </p:cNvCxnSpPr>
          <p:nvPr/>
        </p:nvCxnSpPr>
        <p:spPr>
          <a:xfrm>
            <a:off x="8119002" y="1148609"/>
            <a:ext cx="0" cy="4053717"/>
          </a:xfrm>
          <a:prstGeom prst="line">
            <a:avLst/>
          </a:prstGeom>
          <a:ln w="2857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54A10349-25AE-484A-AB12-3A6E219D528F}"/>
              </a:ext>
            </a:extLst>
          </p:cNvPr>
          <p:cNvCxnSpPr>
            <a:cxnSpLocks/>
          </p:cNvCxnSpPr>
          <p:nvPr/>
        </p:nvCxnSpPr>
        <p:spPr>
          <a:xfrm>
            <a:off x="6473883" y="1148609"/>
            <a:ext cx="0" cy="412641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1F338F13-D153-487E-A27C-CF298D1E5F27}"/>
              </a:ext>
            </a:extLst>
          </p:cNvPr>
          <p:cNvSpPr txBox="1"/>
          <p:nvPr/>
        </p:nvSpPr>
        <p:spPr>
          <a:xfrm>
            <a:off x="4724477" y="5299069"/>
            <a:ext cx="3300399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Avenir"/>
                <a:cs typeface="Arial" panose="020B0604020202020204" pitchFamily="34" charset="0"/>
              </a:rPr>
              <a:t>Proportion of “Heads”</a:t>
            </a:r>
          </a:p>
        </p:txBody>
      </p:sp>
      <p:pic>
        <p:nvPicPr>
          <p:cNvPr id="14" name="Picture 13" descr="A close up of a logo&#10;&#10;Description automatically generated">
            <a:extLst>
              <a:ext uri="{FF2B5EF4-FFF2-40B4-BE49-F238E27FC236}">
                <a16:creationId xmlns:a16="http://schemas.microsoft.com/office/drawing/2014/main" id="{6CE46F8F-3AD6-4795-88E0-C2E270AE07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361977">
            <a:off x="8224128" y="4405409"/>
            <a:ext cx="764486" cy="76448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D30596A-D627-4E94-B950-6D09C2585E1E}"/>
              </a:ext>
            </a:extLst>
          </p:cNvPr>
          <p:cNvSpPr txBox="1"/>
          <p:nvPr/>
        </p:nvSpPr>
        <p:spPr>
          <a:xfrm>
            <a:off x="8956034" y="4300283"/>
            <a:ext cx="13178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Avenir"/>
              </a:rPr>
              <a:t>p-value</a:t>
            </a:r>
          </a:p>
        </p:txBody>
      </p:sp>
    </p:spTree>
    <p:extLst>
      <p:ext uri="{BB962C8B-B14F-4D97-AF65-F5344CB8AC3E}">
        <p14:creationId xmlns:p14="http://schemas.microsoft.com/office/powerpoint/2010/main" val="2563661068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screenshot of a cell phone&#10;&#10;Description automatically generated">
            <a:extLst>
              <a:ext uri="{FF2B5EF4-FFF2-40B4-BE49-F238E27FC236}">
                <a16:creationId xmlns:a16="http://schemas.microsoft.com/office/drawing/2014/main" id="{064573FE-F53C-45E3-BB5C-81CCEA8473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948" y="278370"/>
            <a:ext cx="11048999" cy="5524500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A3E89ACC-73DD-430F-82A4-44C935993023}"/>
              </a:ext>
            </a:extLst>
          </p:cNvPr>
          <p:cNvCxnSpPr>
            <a:cxnSpLocks/>
          </p:cNvCxnSpPr>
          <p:nvPr/>
        </p:nvCxnSpPr>
        <p:spPr>
          <a:xfrm>
            <a:off x="6895319" y="1221304"/>
            <a:ext cx="0" cy="4053717"/>
          </a:xfrm>
          <a:prstGeom prst="line">
            <a:avLst/>
          </a:prstGeom>
          <a:ln w="2857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54A10349-25AE-484A-AB12-3A6E219D528F}"/>
              </a:ext>
            </a:extLst>
          </p:cNvPr>
          <p:cNvCxnSpPr>
            <a:cxnSpLocks/>
          </p:cNvCxnSpPr>
          <p:nvPr/>
        </p:nvCxnSpPr>
        <p:spPr>
          <a:xfrm>
            <a:off x="6473883" y="1148609"/>
            <a:ext cx="0" cy="412641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1F338F13-D153-487E-A27C-CF298D1E5F27}"/>
              </a:ext>
            </a:extLst>
          </p:cNvPr>
          <p:cNvSpPr txBox="1"/>
          <p:nvPr/>
        </p:nvSpPr>
        <p:spPr>
          <a:xfrm>
            <a:off x="4724477" y="5299069"/>
            <a:ext cx="3300399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Avenir"/>
                <a:cs typeface="Arial" panose="020B0604020202020204" pitchFamily="34" charset="0"/>
              </a:rPr>
              <a:t>Proportion of “Heads”</a:t>
            </a:r>
          </a:p>
        </p:txBody>
      </p:sp>
      <p:pic>
        <p:nvPicPr>
          <p:cNvPr id="14" name="Picture 13" descr="A close up of a logo&#10;&#10;Description automatically generated">
            <a:extLst>
              <a:ext uri="{FF2B5EF4-FFF2-40B4-BE49-F238E27FC236}">
                <a16:creationId xmlns:a16="http://schemas.microsoft.com/office/drawing/2014/main" id="{6CE46F8F-3AD6-4795-88E0-C2E270AE07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361977">
            <a:off x="7393687" y="3960444"/>
            <a:ext cx="764486" cy="76448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D30596A-D627-4E94-B950-6D09C2585E1E}"/>
              </a:ext>
            </a:extLst>
          </p:cNvPr>
          <p:cNvSpPr txBox="1"/>
          <p:nvPr/>
        </p:nvSpPr>
        <p:spPr>
          <a:xfrm>
            <a:off x="8024876" y="3720849"/>
            <a:ext cx="13178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venir"/>
              </a:rPr>
              <a:t>p-value</a:t>
            </a:r>
          </a:p>
        </p:txBody>
      </p:sp>
    </p:spTree>
    <p:extLst>
      <p:ext uri="{BB962C8B-B14F-4D97-AF65-F5344CB8AC3E}">
        <p14:creationId xmlns:p14="http://schemas.microsoft.com/office/powerpoint/2010/main" val="2647705723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close up of a person&#10;&#10;Description automatically generated">
            <a:extLst>
              <a:ext uri="{FF2B5EF4-FFF2-40B4-BE49-F238E27FC236}">
                <a16:creationId xmlns:a16="http://schemas.microsoft.com/office/drawing/2014/main" id="{5BC248CB-FD2A-4F2A-B78E-14BEE5C177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4538136" y="756806"/>
            <a:ext cx="6891987" cy="449287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BD84623-9054-486D-A7DB-1D4C59DCBFF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133600" y="287338"/>
            <a:ext cx="10058400" cy="1449387"/>
          </a:xfrm>
        </p:spPr>
        <p:txBody>
          <a:bodyPr>
            <a:normAutofit/>
          </a:bodyPr>
          <a:lstStyle/>
          <a:p>
            <a:pPr lvl="0">
              <a:spcBef>
                <a:spcPts val="0"/>
              </a:spcBef>
            </a:pPr>
            <a:r>
              <a:rPr lang="en-US" sz="4000" dirty="0">
                <a:solidFill>
                  <a:srgbClr val="033445"/>
                </a:solidFill>
                <a:latin typeface="Exo 2"/>
                <a:ea typeface="Exo 2"/>
                <a:cs typeface="Exo 2"/>
                <a:sym typeface="Exo 2"/>
              </a:rPr>
              <a:t>P-value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EED1EE-B509-420A-A69E-866AA7D443BD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0" y="1987550"/>
            <a:ext cx="5876925" cy="1908175"/>
          </a:xfrm>
        </p:spPr>
        <p:txBody>
          <a:bodyPr>
            <a:normAutofit/>
          </a:bodyPr>
          <a:lstStyle/>
          <a:p>
            <a:r>
              <a:rPr lang="en-US" sz="3200" dirty="0">
                <a:solidFill>
                  <a:srgbClr val="033445"/>
                </a:solidFill>
                <a:latin typeface="Avenir"/>
              </a:rPr>
              <a:t>A probability</a:t>
            </a:r>
          </a:p>
          <a:p>
            <a:r>
              <a:rPr lang="en-US" sz="3200" dirty="0">
                <a:solidFill>
                  <a:srgbClr val="033445"/>
                </a:solidFill>
                <a:latin typeface="Avenir"/>
              </a:rPr>
              <a:t>Between 0 and 1, inclusive</a:t>
            </a:r>
          </a:p>
          <a:p>
            <a:pPr marL="0" indent="0">
              <a:buNone/>
            </a:pPr>
            <a:endParaRPr lang="en-US" sz="3200" dirty="0">
              <a:solidFill>
                <a:srgbClr val="033445"/>
              </a:solidFill>
              <a:latin typeface="Avenir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5106754-546E-4A88-9DC6-8C193D8B9086}"/>
              </a:ext>
            </a:extLst>
          </p:cNvPr>
          <p:cNvSpPr txBox="1"/>
          <p:nvPr/>
        </p:nvSpPr>
        <p:spPr>
          <a:xfrm>
            <a:off x="0" y="6492875"/>
            <a:ext cx="548704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hlinkClick r:id="rId3" tooltip="https://faculty.elgin.edu/dkernler/statistics/ch07/7-1.html"/>
              </a:rPr>
              <a:t>This Photo</a:t>
            </a:r>
            <a:r>
              <a:rPr lang="en-US" sz="900" dirty="0"/>
              <a:t> by Unknown Author is licensed under </a:t>
            </a:r>
            <a:r>
              <a:rPr lang="en-US" sz="900" dirty="0">
                <a:hlinkClick r:id="rId4" tooltip="https://creativecommons.org/licenses/by-nc-sa/3.0/"/>
              </a:rPr>
              <a:t>CC BY-SA-NC</a:t>
            </a:r>
            <a:endParaRPr lang="en-US" sz="9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6A0556B-0476-4132-ABDD-1D94154F1BBD}"/>
              </a:ext>
            </a:extLst>
          </p:cNvPr>
          <p:cNvSpPr txBox="1"/>
          <p:nvPr/>
        </p:nvSpPr>
        <p:spPr>
          <a:xfrm>
            <a:off x="6831874" y="2941385"/>
            <a:ext cx="2325189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venir"/>
                <a:cs typeface="Arial" panose="020B0604020202020204" pitchFamily="34" charset="0"/>
              </a:rPr>
              <a:t>100%</a:t>
            </a:r>
          </a:p>
          <a:p>
            <a:pPr algn="ctr"/>
            <a:r>
              <a:rPr lang="en-US" sz="2000" dirty="0">
                <a:latin typeface="Avenir"/>
                <a:cs typeface="Arial" panose="020B0604020202020204" pitchFamily="34" charset="0"/>
              </a:rPr>
              <a:t>or </a:t>
            </a:r>
          </a:p>
          <a:p>
            <a:pPr algn="ctr"/>
            <a:r>
              <a:rPr lang="en-US" sz="2000" dirty="0">
                <a:latin typeface="Avenir"/>
                <a:cs typeface="Arial" panose="020B0604020202020204" pitchFamily="34" charset="0"/>
              </a:rPr>
              <a:t>area under curve = 1</a:t>
            </a:r>
          </a:p>
        </p:txBody>
      </p:sp>
    </p:spTree>
    <p:extLst>
      <p:ext uri="{BB962C8B-B14F-4D97-AF65-F5344CB8AC3E}">
        <p14:creationId xmlns:p14="http://schemas.microsoft.com/office/powerpoint/2010/main" val="3498672598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555C301-F08B-4F78-A95B-C3998A78BE66}"/>
              </a:ext>
            </a:extLst>
          </p:cNvPr>
          <p:cNvSpPr/>
          <p:nvPr/>
        </p:nvSpPr>
        <p:spPr>
          <a:xfrm>
            <a:off x="38100" y="11449"/>
            <a:ext cx="12192000" cy="6858000"/>
          </a:xfrm>
          <a:prstGeom prst="rect">
            <a:avLst/>
          </a:prstGeom>
          <a:solidFill>
            <a:schemeClr val="bg2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E71493E-46D7-4FA9-A403-32A96667A23B}"/>
              </a:ext>
            </a:extLst>
          </p:cNvPr>
          <p:cNvSpPr/>
          <p:nvPr/>
        </p:nvSpPr>
        <p:spPr>
          <a:xfrm>
            <a:off x="466164" y="1067720"/>
            <a:ext cx="11259671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7200" dirty="0">
                <a:solidFill>
                  <a:schemeClr val="tx1">
                    <a:lumMod val="75000"/>
                    <a:lumOff val="25000"/>
                  </a:schemeClr>
                </a:solidFill>
                <a:latin typeface="Traveling _Typewriter" panose="02000506000000020004" pitchFamily="2" charset="0"/>
              </a:rPr>
              <a:t>P-value:</a:t>
            </a:r>
          </a:p>
          <a:p>
            <a:pPr algn="ctr" fontAlgn="base"/>
            <a:r>
              <a:rPr 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Traveling _Typewriter" panose="02000506000000020004" pitchFamily="2" charset="0"/>
              </a:rPr>
              <a:t>The probability the coin would land heads up at least as many times as it did, assuming it is a fair coin.</a:t>
            </a:r>
          </a:p>
          <a:p>
            <a:pPr algn="ctr" fontAlgn="base"/>
            <a:endParaRPr lang="en-US" sz="4800" dirty="0">
              <a:solidFill>
                <a:schemeClr val="tx1">
                  <a:lumMod val="75000"/>
                  <a:lumOff val="25000"/>
                </a:schemeClr>
              </a:solidFill>
              <a:latin typeface="Traveling _Typewriter" panose="02000506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0120784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D84623-9054-486D-A7DB-1D4C59DCBFF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133600" y="287338"/>
            <a:ext cx="10058400" cy="1449387"/>
          </a:xfrm>
        </p:spPr>
        <p:txBody>
          <a:bodyPr>
            <a:normAutofit/>
          </a:bodyPr>
          <a:lstStyle/>
          <a:p>
            <a:pPr lvl="0">
              <a:spcBef>
                <a:spcPts val="0"/>
              </a:spcBef>
            </a:pPr>
            <a:r>
              <a:rPr lang="en-US" sz="4000" dirty="0">
                <a:solidFill>
                  <a:srgbClr val="033445"/>
                </a:solidFill>
                <a:latin typeface="Exo 2"/>
                <a:ea typeface="Exo 2"/>
                <a:cs typeface="Exo 2"/>
                <a:sym typeface="Exo 2"/>
              </a:rPr>
              <a:t>A </a:t>
            </a:r>
            <a:r>
              <a:rPr lang="en-US" sz="4000" u="sng" dirty="0">
                <a:solidFill>
                  <a:srgbClr val="033445"/>
                </a:solidFill>
                <a:latin typeface="Exo 2"/>
                <a:ea typeface="Exo 2"/>
                <a:cs typeface="Exo 2"/>
                <a:sym typeface="Exo 2"/>
              </a:rPr>
              <a:t>low</a:t>
            </a:r>
            <a:r>
              <a:rPr lang="en-US" sz="4000" dirty="0">
                <a:solidFill>
                  <a:srgbClr val="033445"/>
                </a:solidFill>
                <a:latin typeface="Exo 2"/>
                <a:ea typeface="Exo 2"/>
                <a:cs typeface="Exo 2"/>
                <a:sym typeface="Exo 2"/>
              </a:rPr>
              <a:t> p-value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EED1EE-B509-420A-A69E-866AA7D443BD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0" y="1987550"/>
            <a:ext cx="4503738" cy="3451225"/>
          </a:xfrm>
        </p:spPr>
        <p:txBody>
          <a:bodyPr>
            <a:normAutofit/>
          </a:bodyPr>
          <a:lstStyle/>
          <a:p>
            <a:r>
              <a:rPr lang="en-US" sz="3200" dirty="0">
                <a:solidFill>
                  <a:srgbClr val="033445"/>
                </a:solidFill>
                <a:latin typeface="Avenir"/>
              </a:rPr>
              <a:t>Inconsistent with claim</a:t>
            </a:r>
          </a:p>
          <a:p>
            <a:r>
              <a:rPr lang="en-US" sz="3200" dirty="0">
                <a:solidFill>
                  <a:srgbClr val="033445"/>
                </a:solidFill>
                <a:latin typeface="Avenir"/>
              </a:rPr>
              <a:t>“There is evidence against the fairness of the coin.”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D0AE842-84D6-4566-8582-0D52D0A330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9196" y="365125"/>
            <a:ext cx="5967227" cy="470492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B083976-413C-4E1A-8ECF-40863E1148DD}"/>
              </a:ext>
            </a:extLst>
          </p:cNvPr>
          <p:cNvSpPr txBox="1"/>
          <p:nvPr/>
        </p:nvSpPr>
        <p:spPr>
          <a:xfrm>
            <a:off x="7102609" y="5070053"/>
            <a:ext cx="3300399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Proportion of “Heads”</a:t>
            </a:r>
          </a:p>
        </p:txBody>
      </p:sp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FAE9399C-79DA-4824-94FA-0AE7A31249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39898">
            <a:off x="10020765" y="3806078"/>
            <a:ext cx="764486" cy="764486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BB742E1A-5DEB-44B4-864C-D66B944622CA}"/>
              </a:ext>
            </a:extLst>
          </p:cNvPr>
          <p:cNvCxnSpPr>
            <a:cxnSpLocks/>
          </p:cNvCxnSpPr>
          <p:nvPr/>
        </p:nvCxnSpPr>
        <p:spPr>
          <a:xfrm>
            <a:off x="10078098" y="1027906"/>
            <a:ext cx="0" cy="4053717"/>
          </a:xfrm>
          <a:prstGeom prst="line">
            <a:avLst/>
          </a:prstGeom>
          <a:ln w="2857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15106754-546E-4A88-9DC6-8C193D8B9086}"/>
              </a:ext>
            </a:extLst>
          </p:cNvPr>
          <p:cNvSpPr txBox="1"/>
          <p:nvPr/>
        </p:nvSpPr>
        <p:spPr>
          <a:xfrm>
            <a:off x="0" y="6627168"/>
            <a:ext cx="548704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hlinkClick r:id="rId4" tooltip="https://faculty.elgin.edu/dkernler/statistics/ch07/7-1.html"/>
              </a:rPr>
              <a:t>This Photo</a:t>
            </a:r>
            <a:r>
              <a:rPr lang="en-US" sz="900" dirty="0"/>
              <a:t> by Unknown Author is licensed under </a:t>
            </a:r>
            <a:r>
              <a:rPr lang="en-US" sz="900" dirty="0">
                <a:hlinkClick r:id="rId5" tooltip="https://creativecommons.org/licenses/by-nc-sa/3.0/"/>
              </a:rPr>
              <a:t>CC BY-SA-NC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693183521"/>
      </p:ext>
    </p:extLst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close up of a person&#10;&#10;Description automatically generated">
            <a:extLst>
              <a:ext uri="{FF2B5EF4-FFF2-40B4-BE49-F238E27FC236}">
                <a16:creationId xmlns:a16="http://schemas.microsoft.com/office/drawing/2014/main" id="{5BC248CB-FD2A-4F2A-B78E-14BEE5C177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2656540" y="1018092"/>
            <a:ext cx="6891987" cy="449287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BD84623-9054-486D-A7DB-1D4C59DCBFF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133600" y="287338"/>
            <a:ext cx="10058400" cy="1449387"/>
          </a:xfrm>
        </p:spPr>
        <p:txBody>
          <a:bodyPr>
            <a:normAutofit/>
          </a:bodyPr>
          <a:lstStyle/>
          <a:p>
            <a:pPr lvl="0">
              <a:spcBef>
                <a:spcPts val="0"/>
              </a:spcBef>
            </a:pPr>
            <a:r>
              <a:rPr lang="en-US" sz="4000" dirty="0">
                <a:solidFill>
                  <a:srgbClr val="033445"/>
                </a:solidFill>
                <a:latin typeface="Exo 2"/>
                <a:ea typeface="Exo 2"/>
                <a:cs typeface="Exo 2"/>
                <a:sym typeface="Exo 2"/>
              </a:rPr>
              <a:t>A </a:t>
            </a:r>
            <a:r>
              <a:rPr lang="en-US" sz="4000" u="sng" dirty="0">
                <a:solidFill>
                  <a:srgbClr val="033445"/>
                </a:solidFill>
                <a:latin typeface="Exo 2"/>
                <a:ea typeface="Exo 2"/>
                <a:cs typeface="Exo 2"/>
                <a:sym typeface="Exo 2"/>
              </a:rPr>
              <a:t>low</a:t>
            </a:r>
            <a:r>
              <a:rPr lang="en-US" sz="4000" dirty="0">
                <a:solidFill>
                  <a:srgbClr val="033445"/>
                </a:solidFill>
                <a:latin typeface="Exo 2"/>
                <a:ea typeface="Exo 2"/>
                <a:cs typeface="Exo 2"/>
                <a:sym typeface="Exo 2"/>
              </a:rPr>
              <a:t> p-value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EED1EE-B509-420A-A69E-866AA7D443BD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28336" y="1893482"/>
            <a:ext cx="2781300" cy="293052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000" b="1" dirty="0">
                <a:solidFill>
                  <a:srgbClr val="FF0000"/>
                </a:solidFill>
                <a:latin typeface="Avenir"/>
              </a:rPr>
              <a:t>IS</a:t>
            </a:r>
          </a:p>
          <a:p>
            <a:pPr marL="0" indent="0" algn="ctr">
              <a:buNone/>
            </a:pPr>
            <a:r>
              <a:rPr lang="en-US" sz="3200" dirty="0">
                <a:solidFill>
                  <a:srgbClr val="033445"/>
                </a:solidFill>
                <a:latin typeface="Avenir"/>
              </a:rPr>
              <a:t>“There is </a:t>
            </a:r>
            <a:r>
              <a:rPr lang="en-US" sz="3200" b="1" dirty="0">
                <a:solidFill>
                  <a:srgbClr val="033445"/>
                </a:solidFill>
                <a:latin typeface="Avenir"/>
              </a:rPr>
              <a:t>evidence</a:t>
            </a:r>
            <a:r>
              <a:rPr lang="en-US" sz="3200" dirty="0">
                <a:solidFill>
                  <a:srgbClr val="033445"/>
                </a:solidFill>
                <a:latin typeface="Avenir"/>
              </a:rPr>
              <a:t> against the fairness of the coin.”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B083976-413C-4E1A-8ECF-40863E1148DD}"/>
              </a:ext>
            </a:extLst>
          </p:cNvPr>
          <p:cNvSpPr txBox="1"/>
          <p:nvPr/>
        </p:nvSpPr>
        <p:spPr>
          <a:xfrm>
            <a:off x="5075305" y="5439333"/>
            <a:ext cx="204139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Proportion of “Heads”</a:t>
            </a:r>
          </a:p>
        </p:txBody>
      </p:sp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FAE9399C-79DA-4824-94FA-0AE7A312497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462085">
            <a:off x="9004270" y="4709303"/>
            <a:ext cx="598959" cy="598959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BB742E1A-5DEB-44B4-864C-D66B944622CA}"/>
              </a:ext>
            </a:extLst>
          </p:cNvPr>
          <p:cNvCxnSpPr>
            <a:cxnSpLocks/>
          </p:cNvCxnSpPr>
          <p:nvPr/>
        </p:nvCxnSpPr>
        <p:spPr>
          <a:xfrm flipH="1">
            <a:off x="8787327" y="5120640"/>
            <a:ext cx="13996" cy="181973"/>
          </a:xfrm>
          <a:prstGeom prst="line">
            <a:avLst/>
          </a:prstGeom>
          <a:ln w="38100">
            <a:headEnd type="none" w="med" len="med"/>
            <a:tailEnd type="non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15106754-546E-4A88-9DC6-8C193D8B9086}"/>
              </a:ext>
            </a:extLst>
          </p:cNvPr>
          <p:cNvSpPr txBox="1"/>
          <p:nvPr/>
        </p:nvSpPr>
        <p:spPr>
          <a:xfrm>
            <a:off x="0" y="6492875"/>
            <a:ext cx="548704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hlinkClick r:id="rId3" tooltip="https://faculty.elgin.edu/dkernler/statistics/ch07/7-1.html"/>
              </a:rPr>
              <a:t>This Photo</a:t>
            </a:r>
            <a:r>
              <a:rPr lang="en-US" sz="900" dirty="0"/>
              <a:t> by Unknown Author is licensed under </a:t>
            </a:r>
            <a:r>
              <a:rPr lang="en-US" sz="900" dirty="0">
                <a:hlinkClick r:id="rId5" tooltip="https://creativecommons.org/licenses/by-nc-sa/3.0/"/>
              </a:rPr>
              <a:t>CC BY-SA-NC</a:t>
            </a:r>
            <a:endParaRPr lang="en-US" sz="9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00A8026-086A-48B4-91B7-C63B7A6A7423}"/>
              </a:ext>
            </a:extLst>
          </p:cNvPr>
          <p:cNvSpPr txBox="1"/>
          <p:nvPr/>
        </p:nvSpPr>
        <p:spPr>
          <a:xfrm>
            <a:off x="9625169" y="4547117"/>
            <a:ext cx="11848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p-value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C1D98E0-B228-4036-8722-24F49AA3C52F}"/>
              </a:ext>
            </a:extLst>
          </p:cNvPr>
          <p:cNvSpPr txBox="1"/>
          <p:nvPr/>
        </p:nvSpPr>
        <p:spPr>
          <a:xfrm>
            <a:off x="8670500" y="5378106"/>
            <a:ext cx="2476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79B304AF-6618-43B7-A4C4-6099C5D6B08C}"/>
              </a:ext>
            </a:extLst>
          </p:cNvPr>
          <p:cNvCxnSpPr>
            <a:cxnSpLocks/>
          </p:cNvCxnSpPr>
          <p:nvPr/>
        </p:nvCxnSpPr>
        <p:spPr>
          <a:xfrm>
            <a:off x="6105947" y="1201324"/>
            <a:ext cx="0" cy="412641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6E3E444B-CF24-4B8F-9BD4-073F545AF319}"/>
              </a:ext>
            </a:extLst>
          </p:cNvPr>
          <p:cNvSpPr txBox="1">
            <a:spLocks/>
          </p:cNvSpPr>
          <p:nvPr/>
        </p:nvSpPr>
        <p:spPr>
          <a:xfrm>
            <a:off x="8573137" y="1989109"/>
            <a:ext cx="2780663" cy="28143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4000" b="1" dirty="0">
                <a:solidFill>
                  <a:srgbClr val="FF0000"/>
                </a:solidFill>
                <a:latin typeface="Avenir"/>
              </a:rPr>
              <a:t>IS NOT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sz="3200" b="1" dirty="0">
                <a:solidFill>
                  <a:srgbClr val="033445"/>
                </a:solidFill>
                <a:latin typeface="Avenir"/>
              </a:rPr>
              <a:t>Proof </a:t>
            </a:r>
            <a:r>
              <a:rPr lang="en-US" sz="3200" dirty="0">
                <a:solidFill>
                  <a:srgbClr val="033445"/>
                </a:solidFill>
                <a:latin typeface="Avenir"/>
              </a:rPr>
              <a:t>the coin isn’t fair.</a:t>
            </a:r>
          </a:p>
        </p:txBody>
      </p:sp>
    </p:spTree>
    <p:extLst>
      <p:ext uri="{BB962C8B-B14F-4D97-AF65-F5344CB8AC3E}">
        <p14:creationId xmlns:p14="http://schemas.microsoft.com/office/powerpoint/2010/main" val="636625730"/>
      </p:ext>
    </p:extLst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B1B5810-D506-4D66-9E5F-607BEE359C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3600" y="365125"/>
            <a:ext cx="5830885" cy="459742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BD84623-9054-486D-A7DB-1D4C59DCBFF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133600" y="287338"/>
            <a:ext cx="10058400" cy="1449387"/>
          </a:xfrm>
        </p:spPr>
        <p:txBody>
          <a:bodyPr>
            <a:normAutofit/>
          </a:bodyPr>
          <a:lstStyle/>
          <a:p>
            <a:pPr lvl="0">
              <a:spcBef>
                <a:spcPts val="0"/>
              </a:spcBef>
            </a:pPr>
            <a:r>
              <a:rPr lang="en-US" sz="4000" dirty="0">
                <a:solidFill>
                  <a:srgbClr val="033445"/>
                </a:solidFill>
                <a:latin typeface="Exo 2"/>
                <a:ea typeface="Exo 2"/>
                <a:cs typeface="Exo 2"/>
                <a:sym typeface="Exo 2"/>
              </a:rPr>
              <a:t>A </a:t>
            </a:r>
            <a:r>
              <a:rPr lang="en-US" sz="4000" u="sng" dirty="0">
                <a:solidFill>
                  <a:srgbClr val="033445"/>
                </a:solidFill>
                <a:latin typeface="Exo 2"/>
                <a:ea typeface="Exo 2"/>
                <a:cs typeface="Exo 2"/>
                <a:sym typeface="Exo 2"/>
              </a:rPr>
              <a:t>high</a:t>
            </a:r>
            <a:r>
              <a:rPr lang="en-US" sz="4000" dirty="0">
                <a:solidFill>
                  <a:srgbClr val="033445"/>
                </a:solidFill>
                <a:latin typeface="Exo 2"/>
                <a:ea typeface="Exo 2"/>
                <a:cs typeface="Exo 2"/>
                <a:sym typeface="Exo 2"/>
              </a:rPr>
              <a:t> p-value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EED1EE-B509-420A-A69E-866AA7D443BD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951802" y="2068541"/>
            <a:ext cx="4195763" cy="2894012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en-US" sz="3200" dirty="0">
                <a:solidFill>
                  <a:srgbClr val="033445"/>
                </a:solidFill>
                <a:latin typeface="Avenir"/>
              </a:rPr>
              <a:t>Consistent with claim</a:t>
            </a:r>
          </a:p>
          <a:p>
            <a:r>
              <a:rPr lang="en-US" sz="3200" dirty="0">
                <a:solidFill>
                  <a:srgbClr val="033445"/>
                </a:solidFill>
                <a:latin typeface="Avenir"/>
              </a:rPr>
              <a:t>“There is </a:t>
            </a:r>
            <a:r>
              <a:rPr lang="en-US" sz="3200" b="1" i="1" dirty="0">
                <a:solidFill>
                  <a:srgbClr val="033445"/>
                </a:solidFill>
                <a:latin typeface="Avenir"/>
              </a:rPr>
              <a:t>no</a:t>
            </a:r>
            <a:r>
              <a:rPr lang="en-US" sz="3200" dirty="0">
                <a:solidFill>
                  <a:srgbClr val="033445"/>
                </a:solidFill>
                <a:latin typeface="Avenir"/>
              </a:rPr>
              <a:t> evidence against the fairness of the coin.”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7681122-B1D3-47C6-96DC-302A72D1C9CE}"/>
              </a:ext>
            </a:extLst>
          </p:cNvPr>
          <p:cNvSpPr txBox="1"/>
          <p:nvPr/>
        </p:nvSpPr>
        <p:spPr>
          <a:xfrm>
            <a:off x="7208842" y="4962553"/>
            <a:ext cx="3300399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Proportion of “Heads”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3684E64-FE91-47AD-B701-EF13313B64FB}"/>
              </a:ext>
            </a:extLst>
          </p:cNvPr>
          <p:cNvCxnSpPr>
            <a:cxnSpLocks/>
          </p:cNvCxnSpPr>
          <p:nvPr/>
        </p:nvCxnSpPr>
        <p:spPr>
          <a:xfrm>
            <a:off x="9378851" y="908836"/>
            <a:ext cx="0" cy="4053717"/>
          </a:xfrm>
          <a:prstGeom prst="line">
            <a:avLst/>
          </a:prstGeom>
          <a:ln w="2857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2621BEF0-D435-4767-81D9-2BE7ED3F80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420068">
            <a:off x="9612200" y="2831221"/>
            <a:ext cx="764486" cy="76448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9B9C910-49BD-4559-BA45-09AE8116B552}"/>
              </a:ext>
            </a:extLst>
          </p:cNvPr>
          <p:cNvSpPr txBox="1"/>
          <p:nvPr/>
        </p:nvSpPr>
        <p:spPr>
          <a:xfrm>
            <a:off x="9994443" y="1887900"/>
            <a:ext cx="20929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>
                <a:latin typeface="Avenir"/>
                <a:cs typeface="Arial" panose="020B0604020202020204" pitchFamily="34" charset="0"/>
              </a:rPr>
              <a:t>This could have happened by chance, </a:t>
            </a:r>
            <a:r>
              <a:rPr lang="en-US" sz="2400" dirty="0" err="1">
                <a:latin typeface="Avenir"/>
                <a:cs typeface="Arial" panose="020B0604020202020204" pitchFamily="34" charset="0"/>
              </a:rPr>
              <a:t>y’all</a:t>
            </a:r>
            <a:endParaRPr lang="en-US" sz="2400" dirty="0">
              <a:latin typeface="Avenir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97276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65D9C196-56A3-4D2B-B250-2501F51B4C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3A6EBF77-A535-4798-83D5-C5D9C36BFA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3" y="457202"/>
            <a:ext cx="7592567" cy="5856457"/>
          </a:xfrm>
          <a:prstGeom prst="rect">
            <a:avLst/>
          </a:prstGeom>
          <a:noFill/>
          <a:ln w="9525">
            <a:solidFill>
              <a:srgbClr val="393B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C191E00-2E48-4D0A-A579-B7AAE4AEBA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808" y="912999"/>
            <a:ext cx="6935559" cy="4941585"/>
          </a:xfrm>
          <a:prstGeom prst="rect">
            <a:avLst/>
          </a:prstGeom>
          <a:ln>
            <a:noFill/>
          </a:ln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DDB2DB23-D2D0-4E56-A97D-E9B80FD3E4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129873" y="457202"/>
            <a:ext cx="3615593" cy="5859734"/>
          </a:xfrm>
          <a:prstGeom prst="rect">
            <a:avLst/>
          </a:prstGeom>
          <a:solidFill>
            <a:srgbClr val="393B5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79382CF-69E4-4313-8A8A-2D916D475192}"/>
              </a:ext>
            </a:extLst>
          </p:cNvPr>
          <p:cNvSpPr txBox="1"/>
          <p:nvPr/>
        </p:nvSpPr>
        <p:spPr>
          <a:xfrm>
            <a:off x="8638258" y="2860571"/>
            <a:ext cx="25988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all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rPr>
              <a:t>The 5 Why’s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21327151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A close up of a person&#10;&#10;Description automatically generated">
            <a:extLst>
              <a:ext uri="{FF2B5EF4-FFF2-40B4-BE49-F238E27FC236}">
                <a16:creationId xmlns:a16="http://schemas.microsoft.com/office/drawing/2014/main" id="{F5114FCA-AF99-4FED-8D34-533672977E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2650006" y="1076884"/>
            <a:ext cx="6891987" cy="4492877"/>
          </a:xfrm>
          <a:prstGeom prst="rect">
            <a:avLst/>
          </a:prstGeom>
        </p:spPr>
      </p:pic>
      <p:pic>
        <p:nvPicPr>
          <p:cNvPr id="21" name="Picture 20" descr="A close up of a logo&#10;&#10;Description automatically generated">
            <a:extLst>
              <a:ext uri="{FF2B5EF4-FFF2-40B4-BE49-F238E27FC236}">
                <a16:creationId xmlns:a16="http://schemas.microsoft.com/office/drawing/2014/main" id="{DF8EB751-979C-4BF5-A98B-9ED27D157CC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964945">
            <a:off x="7640355" y="4223995"/>
            <a:ext cx="764486" cy="764486"/>
          </a:xfrm>
          <a:prstGeom prst="rect">
            <a:avLst/>
          </a:prstGeom>
        </p:spPr>
      </p:pic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B703DFB0-DF97-4546-AAD4-323C25C185E4}"/>
              </a:ext>
            </a:extLst>
          </p:cNvPr>
          <p:cNvCxnSpPr>
            <a:cxnSpLocks/>
          </p:cNvCxnSpPr>
          <p:nvPr/>
        </p:nvCxnSpPr>
        <p:spPr>
          <a:xfrm>
            <a:off x="7116694" y="2758478"/>
            <a:ext cx="0" cy="2602603"/>
          </a:xfrm>
          <a:prstGeom prst="line">
            <a:avLst/>
          </a:prstGeom>
          <a:ln w="38100">
            <a:headEnd type="none" w="med" len="med"/>
            <a:tailEnd type="non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603B78BA-BDB7-4CB5-ACFE-BA05748232CC}"/>
              </a:ext>
            </a:extLst>
          </p:cNvPr>
          <p:cNvSpPr txBox="1"/>
          <p:nvPr/>
        </p:nvSpPr>
        <p:spPr>
          <a:xfrm>
            <a:off x="8268873" y="3864277"/>
            <a:ext cx="11848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p-value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BFC947F9-8CA6-4515-94EA-1DDAEFC7826F}"/>
              </a:ext>
            </a:extLst>
          </p:cNvPr>
          <p:cNvCxnSpPr>
            <a:cxnSpLocks/>
          </p:cNvCxnSpPr>
          <p:nvPr/>
        </p:nvCxnSpPr>
        <p:spPr>
          <a:xfrm>
            <a:off x="6096000" y="1312921"/>
            <a:ext cx="0" cy="412641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7BD84623-9054-486D-A7DB-1D4C59DCBFF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133600" y="287338"/>
            <a:ext cx="10058400" cy="1449387"/>
          </a:xfrm>
        </p:spPr>
        <p:txBody>
          <a:bodyPr>
            <a:normAutofit/>
          </a:bodyPr>
          <a:lstStyle/>
          <a:p>
            <a:pPr lvl="0">
              <a:spcBef>
                <a:spcPts val="0"/>
              </a:spcBef>
            </a:pPr>
            <a:r>
              <a:rPr lang="en-US" sz="4000" dirty="0">
                <a:solidFill>
                  <a:srgbClr val="033445"/>
                </a:solidFill>
                <a:latin typeface="Exo 2"/>
                <a:ea typeface="Exo 2"/>
                <a:cs typeface="Exo 2"/>
                <a:sym typeface="Exo 2"/>
              </a:rPr>
              <a:t>A </a:t>
            </a:r>
            <a:r>
              <a:rPr lang="en-US" sz="4000" u="sng" dirty="0">
                <a:solidFill>
                  <a:srgbClr val="033445"/>
                </a:solidFill>
                <a:latin typeface="Exo 2"/>
                <a:ea typeface="Exo 2"/>
                <a:cs typeface="Exo 2"/>
                <a:sym typeface="Exo 2"/>
              </a:rPr>
              <a:t>high</a:t>
            </a:r>
            <a:r>
              <a:rPr lang="en-US" sz="4000" dirty="0">
                <a:solidFill>
                  <a:srgbClr val="033445"/>
                </a:solidFill>
                <a:latin typeface="Exo 2"/>
                <a:ea typeface="Exo 2"/>
                <a:cs typeface="Exo 2"/>
                <a:sym typeface="Exo 2"/>
              </a:rPr>
              <a:t> p-value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EED1EE-B509-420A-A69E-866AA7D443BD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79828" y="1930997"/>
            <a:ext cx="2781300" cy="293052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000" b="1" dirty="0">
                <a:solidFill>
                  <a:srgbClr val="FF0000"/>
                </a:solidFill>
                <a:latin typeface="Avenir"/>
              </a:rPr>
              <a:t>IS</a:t>
            </a:r>
          </a:p>
          <a:p>
            <a:pPr marL="0" indent="0" algn="ctr">
              <a:buNone/>
            </a:pPr>
            <a:r>
              <a:rPr lang="en-US" sz="3200" dirty="0">
                <a:solidFill>
                  <a:srgbClr val="033445"/>
                </a:solidFill>
                <a:latin typeface="Avenir"/>
              </a:rPr>
              <a:t>“There is </a:t>
            </a:r>
            <a:r>
              <a:rPr lang="en-US" sz="3200" b="1" dirty="0">
                <a:solidFill>
                  <a:srgbClr val="033445"/>
                </a:solidFill>
                <a:latin typeface="Avenir"/>
              </a:rPr>
              <a:t>no evidence </a:t>
            </a:r>
            <a:r>
              <a:rPr lang="en-US" sz="3200" dirty="0">
                <a:solidFill>
                  <a:srgbClr val="033445"/>
                </a:solidFill>
                <a:latin typeface="Avenir"/>
              </a:rPr>
              <a:t>against the fairness of the coin.”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B083976-413C-4E1A-8ECF-40863E1148DD}"/>
              </a:ext>
            </a:extLst>
          </p:cNvPr>
          <p:cNvSpPr txBox="1"/>
          <p:nvPr/>
        </p:nvSpPr>
        <p:spPr>
          <a:xfrm>
            <a:off x="5075305" y="5439333"/>
            <a:ext cx="204139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Proportion of “Heads”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5106754-546E-4A88-9DC6-8C193D8B9086}"/>
              </a:ext>
            </a:extLst>
          </p:cNvPr>
          <p:cNvSpPr txBox="1"/>
          <p:nvPr/>
        </p:nvSpPr>
        <p:spPr>
          <a:xfrm>
            <a:off x="0" y="6492875"/>
            <a:ext cx="548704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hlinkClick r:id="rId3" tooltip="https://faculty.elgin.edu/dkernler/statistics/ch07/7-1.html"/>
              </a:rPr>
              <a:t>This Photo</a:t>
            </a:r>
            <a:r>
              <a:rPr lang="en-US" sz="900" dirty="0"/>
              <a:t> by Unknown Author is licensed under </a:t>
            </a:r>
            <a:r>
              <a:rPr lang="en-US" sz="900" dirty="0">
                <a:hlinkClick r:id="rId5" tooltip="https://creativecommons.org/licenses/by-nc-sa/3.0/"/>
              </a:rPr>
              <a:t>CC BY-SA-NC</a:t>
            </a:r>
            <a:endParaRPr lang="en-US" sz="9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C1D98E0-B228-4036-8722-24F49AA3C52F}"/>
              </a:ext>
            </a:extLst>
          </p:cNvPr>
          <p:cNvSpPr txBox="1"/>
          <p:nvPr/>
        </p:nvSpPr>
        <p:spPr>
          <a:xfrm>
            <a:off x="6994078" y="5306874"/>
            <a:ext cx="2476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6E3E444B-CF24-4B8F-9BD4-073F545AF319}"/>
              </a:ext>
            </a:extLst>
          </p:cNvPr>
          <p:cNvSpPr txBox="1">
            <a:spLocks/>
          </p:cNvSpPr>
          <p:nvPr/>
        </p:nvSpPr>
        <p:spPr>
          <a:xfrm>
            <a:off x="8573137" y="1989109"/>
            <a:ext cx="2780663" cy="28143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4000" b="1" dirty="0">
                <a:solidFill>
                  <a:srgbClr val="FF0000"/>
                </a:solidFill>
                <a:latin typeface="Avenir"/>
              </a:rPr>
              <a:t>IS NOT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sz="3200" b="1" dirty="0">
                <a:solidFill>
                  <a:srgbClr val="033445"/>
                </a:solidFill>
                <a:latin typeface="Avenir"/>
              </a:rPr>
              <a:t>Proof</a:t>
            </a:r>
            <a:r>
              <a:rPr lang="en-US" sz="3200" dirty="0">
                <a:solidFill>
                  <a:srgbClr val="033445"/>
                </a:solidFill>
                <a:latin typeface="Avenir"/>
              </a:rPr>
              <a:t> the coin is fair.</a:t>
            </a:r>
          </a:p>
        </p:txBody>
      </p:sp>
    </p:spTree>
    <p:extLst>
      <p:ext uri="{BB962C8B-B14F-4D97-AF65-F5344CB8AC3E}">
        <p14:creationId xmlns:p14="http://schemas.microsoft.com/office/powerpoint/2010/main" val="587231325"/>
      </p:ext>
    </p:extLst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89E0E00-AF34-4F2A-AF67-7562C7F3BE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 descr="Image result for 2016 toyota 4runner sr5 mountain">
            <a:extLst>
              <a:ext uri="{FF2B5EF4-FFF2-40B4-BE49-F238E27FC236}">
                <a16:creationId xmlns:a16="http://schemas.microsoft.com/office/drawing/2014/main" id="{CAD6BFD1-1898-41C2-B347-37E5551ECF1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793" b="937"/>
          <a:stretch/>
        </p:blipFill>
        <p:spPr bwMode="auto">
          <a:xfrm>
            <a:off x="20" y="10"/>
            <a:ext cx="12191980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8226676"/>
      </p:ext>
    </p:extLst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D84623-9054-486D-A7DB-1D4C59DCBFF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04949" y="125974"/>
            <a:ext cx="10515600" cy="1325563"/>
          </a:xfrm>
        </p:spPr>
        <p:txBody>
          <a:bodyPr>
            <a:normAutofit/>
          </a:bodyPr>
          <a:lstStyle/>
          <a:p>
            <a:pPr lvl="0">
              <a:spcBef>
                <a:spcPts val="0"/>
              </a:spcBef>
            </a:pPr>
            <a:r>
              <a:rPr lang="en-US" sz="4400" dirty="0">
                <a:solidFill>
                  <a:srgbClr val="033445"/>
                </a:solidFill>
                <a:latin typeface="Segoe UI" panose="020B0502040204020203" pitchFamily="34" charset="0"/>
                <a:ea typeface="Exo 2"/>
                <a:cs typeface="Segoe UI" panose="020B0502040204020203" pitchFamily="34" charset="0"/>
                <a:sym typeface="Exo 2"/>
              </a:rPr>
              <a:t>Claim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EED1EE-B509-420A-A69E-866AA7D443BD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76775" y="2316865"/>
            <a:ext cx="4246563" cy="336073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dirty="0">
                <a:solidFill>
                  <a:srgbClr val="03344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“There is no relationship between number of miles on odometer and price of truck.”</a:t>
            </a:r>
          </a:p>
          <a:p>
            <a:pPr marL="0" indent="0">
              <a:buNone/>
            </a:pPr>
            <a:endParaRPr lang="en-US" sz="3200" dirty="0">
              <a:solidFill>
                <a:srgbClr val="033445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0" indent="0">
              <a:buNone/>
            </a:pPr>
            <a:endParaRPr lang="en-US" sz="3200" dirty="0">
              <a:solidFill>
                <a:srgbClr val="033445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0" indent="0">
              <a:buNone/>
            </a:pPr>
            <a:endParaRPr lang="en-US" sz="3200" dirty="0">
              <a:solidFill>
                <a:srgbClr val="033445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0" indent="0">
              <a:buNone/>
            </a:pPr>
            <a:endParaRPr lang="en-US" sz="3200" dirty="0">
              <a:solidFill>
                <a:srgbClr val="033445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0" indent="0">
              <a:buNone/>
            </a:pPr>
            <a:endParaRPr lang="en-US" sz="3200" dirty="0">
              <a:solidFill>
                <a:srgbClr val="033445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0" indent="0">
              <a:buNone/>
            </a:pPr>
            <a:endParaRPr lang="en-US" sz="3200" dirty="0">
              <a:solidFill>
                <a:srgbClr val="033445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28DF251-29D5-4572-95E0-57F333AF31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0572" y="515983"/>
            <a:ext cx="5826034" cy="58260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04BC9B0-F2E8-41E2-87D3-26BCEB434C5D}"/>
              </a:ext>
            </a:extLst>
          </p:cNvPr>
          <p:cNvSpPr txBox="1"/>
          <p:nvPr/>
        </p:nvSpPr>
        <p:spPr>
          <a:xfrm>
            <a:off x="6583680" y="3997234"/>
            <a:ext cx="433686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33445"/>
                </a:solidFill>
                <a:latin typeface="Avenir"/>
              </a:rPr>
              <a:t>Mathematically: “The slope of the line relating the price of the truck to number of miles on odometer is 0.”</a:t>
            </a:r>
          </a:p>
        </p:txBody>
      </p:sp>
    </p:spTree>
    <p:extLst>
      <p:ext uri="{BB962C8B-B14F-4D97-AF65-F5344CB8AC3E}">
        <p14:creationId xmlns:p14="http://schemas.microsoft.com/office/powerpoint/2010/main" val="2655465780"/>
      </p:ext>
    </p:extLst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D42257E-77E2-4286-B257-DC305F95CF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73475"/>
            <a:ext cx="12192000" cy="6111052"/>
          </a:xfrm>
          <a:prstGeom prst="rect">
            <a:avLst/>
          </a:prstGeom>
        </p:spPr>
      </p:pic>
      <p:pic>
        <p:nvPicPr>
          <p:cNvPr id="6" name="Picture 5" descr="A close up of a logo&#10;&#10;Description automatically generated">
            <a:extLst>
              <a:ext uri="{FF2B5EF4-FFF2-40B4-BE49-F238E27FC236}">
                <a16:creationId xmlns:a16="http://schemas.microsoft.com/office/drawing/2014/main" id="{4C99703A-4147-4FF7-AB13-FBA6470D86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757635">
            <a:off x="8419911" y="4713043"/>
            <a:ext cx="764486" cy="764486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188C4838-8EB0-4C3C-B56A-8BA6639BFB40}"/>
                  </a:ext>
                </a:extLst>
              </p14:cNvPr>
              <p14:cNvContentPartPr/>
              <p14:nvPr/>
            </p14:nvContentPartPr>
            <p14:xfrm>
              <a:off x="600377" y="5041646"/>
              <a:ext cx="7601400" cy="5364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188C4838-8EB0-4C3C-B56A-8BA6639BFB40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46737" y="4934006"/>
                <a:ext cx="7709040" cy="2692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608736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ell phone&#10;&#10;Description automatically generated">
            <a:extLst>
              <a:ext uri="{FF2B5EF4-FFF2-40B4-BE49-F238E27FC236}">
                <a16:creationId xmlns:a16="http://schemas.microsoft.com/office/drawing/2014/main" id="{72864414-211F-4578-A2C8-42A0EBAD56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976" y="0"/>
            <a:ext cx="11001375" cy="6875859"/>
          </a:xfrm>
          <a:prstGeom prst="rect">
            <a:avLst/>
          </a:prstGeom>
        </p:spPr>
      </p:pic>
      <p:pic>
        <p:nvPicPr>
          <p:cNvPr id="7" name="Picture 6" descr="A close up of a logo&#10;&#10;Description automatically generated">
            <a:extLst>
              <a:ext uri="{FF2B5EF4-FFF2-40B4-BE49-F238E27FC236}">
                <a16:creationId xmlns:a16="http://schemas.microsoft.com/office/drawing/2014/main" id="{5D174546-36A1-4802-A866-05F033665F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662701">
            <a:off x="1276679" y="5277502"/>
            <a:ext cx="988358" cy="988358"/>
          </a:xfrm>
          <a:prstGeom prst="rect">
            <a:avLst/>
          </a:prstGeom>
        </p:spPr>
      </p:pic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26666009-FCE2-4F3D-809D-B5592D823F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444517">
            <a:off x="9896577" y="5247116"/>
            <a:ext cx="1021625" cy="102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698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555C301-F08B-4F78-A95B-C3998A78BE66}"/>
              </a:ext>
            </a:extLst>
          </p:cNvPr>
          <p:cNvSpPr/>
          <p:nvPr/>
        </p:nvSpPr>
        <p:spPr>
          <a:xfrm>
            <a:off x="38100" y="11449"/>
            <a:ext cx="12192000" cy="6858000"/>
          </a:xfrm>
          <a:prstGeom prst="rect">
            <a:avLst/>
          </a:prstGeom>
          <a:blipFill>
            <a:blip r:embed="rId2">
              <a:alphaModFix amt="79000"/>
              <a:extLst>
                <a:ext uri="{837473B0-CC2E-450A-ABE3-18F120FF3D39}">
                  <a1611:picAttrSrcUrl xmlns:a1611="http://schemas.microsoft.com/office/drawing/2016/11/main" r:id="rId3"/>
                </a:ext>
              </a:extLst>
            </a:blip>
            <a:stretch>
              <a:fillRect/>
            </a:stretch>
          </a:blip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E71493E-46D7-4FA9-A403-32A96667A23B}"/>
              </a:ext>
            </a:extLst>
          </p:cNvPr>
          <p:cNvSpPr/>
          <p:nvPr/>
        </p:nvSpPr>
        <p:spPr>
          <a:xfrm>
            <a:off x="466164" y="754211"/>
            <a:ext cx="11259671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7200" dirty="0">
                <a:solidFill>
                  <a:schemeClr val="bg1">
                    <a:lumMod val="95000"/>
                  </a:schemeClr>
                </a:solidFill>
                <a:latin typeface="Ink Free" panose="03080402000500000000" pitchFamily="66" charset="0"/>
              </a:rPr>
              <a:t>P-value:</a:t>
            </a:r>
          </a:p>
          <a:p>
            <a:pPr algn="ctr" fontAlgn="base"/>
            <a:r>
              <a:rPr lang="en-US" sz="4800" dirty="0">
                <a:solidFill>
                  <a:schemeClr val="bg1">
                    <a:lumMod val="95000"/>
                  </a:schemeClr>
                </a:solidFill>
                <a:latin typeface="Ink Free" panose="03080402000500000000" pitchFamily="66" charset="0"/>
              </a:rPr>
              <a:t>The probability of obtaining a sample of 4Runners with an odometer miles/price relationship at least this strong if there is actually no relationship between miles driven and 4Runner price.</a:t>
            </a:r>
          </a:p>
          <a:p>
            <a:pPr algn="ctr" fontAlgn="base"/>
            <a:endParaRPr lang="en-US" sz="4800" dirty="0">
              <a:solidFill>
                <a:schemeClr val="bg1">
                  <a:lumMod val="95000"/>
                </a:schemeClr>
              </a:solidFill>
              <a:latin typeface="Ink Free" panose="030804020005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7509807"/>
      </p:ext>
    </p:extLst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D84623-9054-486D-A7DB-1D4C59DCBFF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38150" y="188864"/>
            <a:ext cx="10058400" cy="1449387"/>
          </a:xfrm>
        </p:spPr>
        <p:txBody>
          <a:bodyPr>
            <a:normAutofit/>
          </a:bodyPr>
          <a:lstStyle/>
          <a:p>
            <a:pPr lvl="0">
              <a:spcBef>
                <a:spcPts val="0"/>
              </a:spcBef>
            </a:pPr>
            <a:r>
              <a:rPr lang="en-US" sz="4400" dirty="0">
                <a:solidFill>
                  <a:srgbClr val="033445"/>
                </a:solidFill>
                <a:latin typeface="Segoe UI" panose="020B0502040204020203" pitchFamily="34" charset="0"/>
                <a:ea typeface="Exo 2"/>
                <a:cs typeface="Segoe UI" panose="020B0502040204020203" pitchFamily="34" charset="0"/>
                <a:sym typeface="Exo 2"/>
              </a:rPr>
              <a:t>P-values give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EED1EE-B509-420A-A69E-866AA7D443BD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52450" y="1881896"/>
            <a:ext cx="5360988" cy="4351338"/>
          </a:xfrm>
        </p:spPr>
        <p:txBody>
          <a:bodyPr>
            <a:normAutofit/>
          </a:bodyPr>
          <a:lstStyle/>
          <a:p>
            <a:r>
              <a:rPr lang="en-US" sz="3200" dirty="0">
                <a:solidFill>
                  <a:srgbClr val="033445"/>
                </a:solidFill>
                <a:latin typeface="Avenir"/>
              </a:rPr>
              <a:t>Evidence </a:t>
            </a:r>
            <a:r>
              <a:rPr lang="en-US" sz="1600" dirty="0">
                <a:solidFill>
                  <a:srgbClr val="033445"/>
                </a:solidFill>
                <a:latin typeface="Avenir"/>
              </a:rPr>
              <a:t>of a (linear) relationship between # of miles driven and 4Runner price</a:t>
            </a:r>
          </a:p>
          <a:p>
            <a:pPr marL="0" indent="0">
              <a:buNone/>
            </a:pPr>
            <a:r>
              <a:rPr lang="en-US" sz="3200" dirty="0">
                <a:solidFill>
                  <a:srgbClr val="033445"/>
                </a:solidFill>
                <a:latin typeface="Avenir"/>
              </a:rPr>
              <a:t>OR</a:t>
            </a:r>
          </a:p>
          <a:p>
            <a:r>
              <a:rPr lang="en-US" sz="3200" dirty="0">
                <a:solidFill>
                  <a:srgbClr val="033445"/>
                </a:solidFill>
                <a:latin typeface="Avenir"/>
              </a:rPr>
              <a:t>No evidence </a:t>
            </a:r>
            <a:r>
              <a:rPr lang="en-US" sz="1600" dirty="0">
                <a:solidFill>
                  <a:srgbClr val="033445"/>
                </a:solidFill>
                <a:latin typeface="Avenir"/>
              </a:rPr>
              <a:t>of a (linear) relationship between # of miles driven and 4-Runner price</a:t>
            </a:r>
            <a:endParaRPr lang="en-US" sz="3200" dirty="0">
              <a:solidFill>
                <a:srgbClr val="033445"/>
              </a:solidFill>
              <a:latin typeface="Avenir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679FFF5-74FD-4A26-A9AE-8BDFFEBEE0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27737" y="799562"/>
            <a:ext cx="5126113" cy="52588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58469226"/>
      </p:ext>
    </p:extLst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67363C36-512A-4645-B7D4-7BE8C005D5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0334" y="217943"/>
            <a:ext cx="6631332" cy="64221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02582805"/>
      </p:ext>
    </p:extLst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93B5725D-7A88-491C-AD20-C3932727A191}"/>
              </a:ext>
            </a:extLst>
          </p:cNvPr>
          <p:cNvSpPr txBox="1">
            <a:spLocks/>
          </p:cNvSpPr>
          <p:nvPr/>
        </p:nvSpPr>
        <p:spPr>
          <a:xfrm>
            <a:off x="683492" y="403224"/>
            <a:ext cx="853004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en-US" dirty="0">
                <a:solidFill>
                  <a:srgbClr val="033445"/>
                </a:solidFill>
                <a:latin typeface="Segoe UI" panose="020B0502040204020203" pitchFamily="34" charset="0"/>
                <a:ea typeface="Exo 2"/>
                <a:cs typeface="Segoe UI" panose="020B0502040204020203" pitchFamily="34" charset="0"/>
                <a:sym typeface="Exo 2"/>
              </a:rPr>
              <a:t>It Depends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018FE8C9-A650-4FBA-B14C-ACDF32814C77}"/>
              </a:ext>
            </a:extLst>
          </p:cNvPr>
          <p:cNvGrpSpPr/>
          <p:nvPr/>
        </p:nvGrpSpPr>
        <p:grpSpPr>
          <a:xfrm>
            <a:off x="1297594" y="3429000"/>
            <a:ext cx="9596811" cy="1059290"/>
            <a:chOff x="1439108" y="2554376"/>
            <a:chExt cx="9596811" cy="1059290"/>
          </a:xfrm>
        </p:grpSpPr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F4D44300-B2A2-4551-8937-45B413F13749}"/>
                </a:ext>
              </a:extLst>
            </p:cNvPr>
            <p:cNvCxnSpPr/>
            <p:nvPr/>
          </p:nvCxnSpPr>
          <p:spPr>
            <a:xfrm>
              <a:off x="1606731" y="3030583"/>
              <a:ext cx="9261566" cy="0"/>
            </a:xfrm>
            <a:prstGeom prst="line">
              <a:avLst/>
            </a:prstGeom>
            <a:ln w="38100">
              <a:headEnd type="oval"/>
              <a:tailEnd type="oval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6291D92B-88B4-4F0A-9DBA-45243D678973}"/>
                </a:ext>
              </a:extLst>
            </p:cNvPr>
            <p:cNvSpPr txBox="1"/>
            <p:nvPr/>
          </p:nvSpPr>
          <p:spPr>
            <a:xfrm>
              <a:off x="1439108" y="3244334"/>
              <a:ext cx="33524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latin typeface="Avenir"/>
                  <a:cs typeface="Arial" panose="020B0604020202020204" pitchFamily="34" charset="0"/>
                </a:rPr>
                <a:t>0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D2ECD0F-C449-49C2-997E-103BF653F794}"/>
                </a:ext>
              </a:extLst>
            </p:cNvPr>
            <p:cNvSpPr txBox="1"/>
            <p:nvPr/>
          </p:nvSpPr>
          <p:spPr>
            <a:xfrm>
              <a:off x="10700674" y="3244334"/>
              <a:ext cx="33524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latin typeface="Avenir"/>
                  <a:cs typeface="Arial" panose="020B0604020202020204" pitchFamily="34" charset="0"/>
                </a:rPr>
                <a:t>1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D8CD1829-5294-4F36-997A-8C939E0A30FD}"/>
                </a:ext>
              </a:extLst>
            </p:cNvPr>
            <p:cNvSpPr txBox="1"/>
            <p:nvPr/>
          </p:nvSpPr>
          <p:spPr>
            <a:xfrm>
              <a:off x="5781411" y="3244334"/>
              <a:ext cx="62917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latin typeface="Avenir"/>
                  <a:cs typeface="Arial" panose="020B0604020202020204" pitchFamily="34" charset="0"/>
                </a:rPr>
                <a:t>0.5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478395B0-13D3-418F-A1AB-B989661507F4}"/>
                </a:ext>
              </a:extLst>
            </p:cNvPr>
            <p:cNvSpPr txBox="1"/>
            <p:nvPr/>
          </p:nvSpPr>
          <p:spPr>
            <a:xfrm>
              <a:off x="3463293" y="3244334"/>
              <a:ext cx="62917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latin typeface="Avenir"/>
                  <a:cs typeface="Arial" panose="020B0604020202020204" pitchFamily="34" charset="0"/>
                </a:rPr>
                <a:t>0.25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5524B2E2-D22A-4F31-8E94-9FEC45BF28BB}"/>
                </a:ext>
              </a:extLst>
            </p:cNvPr>
            <p:cNvSpPr txBox="1"/>
            <p:nvPr/>
          </p:nvSpPr>
          <p:spPr>
            <a:xfrm>
              <a:off x="1989645" y="3244334"/>
              <a:ext cx="62917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dirty="0">
                  <a:latin typeface="Avenir"/>
                  <a:cs typeface="Arial" panose="020B0604020202020204" pitchFamily="34" charset="0"/>
                </a:rPr>
                <a:t>0.1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7C49FBE5-1839-4D33-B1F4-0FADFDCDE327}"/>
                </a:ext>
              </a:extLst>
            </p:cNvPr>
            <p:cNvSpPr/>
            <p:nvPr/>
          </p:nvSpPr>
          <p:spPr>
            <a:xfrm>
              <a:off x="1707595" y="2554376"/>
              <a:ext cx="59663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b="1" dirty="0">
                  <a:latin typeface="Avenir"/>
                  <a:cs typeface="Arial" panose="020B0604020202020204" pitchFamily="34" charset="0"/>
                </a:rPr>
                <a:t>0.05</a:t>
              </a:r>
            </a:p>
          </p:txBody>
        </p:sp>
      </p:grpSp>
      <p:pic>
        <p:nvPicPr>
          <p:cNvPr id="23" name="Picture 22" descr="A close up of a logo&#10;&#10;Description automatically generated">
            <a:extLst>
              <a:ext uri="{FF2B5EF4-FFF2-40B4-BE49-F238E27FC236}">
                <a16:creationId xmlns:a16="http://schemas.microsoft.com/office/drawing/2014/main" id="{0F8FE197-4362-4C03-8802-31928CD101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605533">
            <a:off x="645246" y="3161518"/>
            <a:ext cx="764486" cy="764486"/>
          </a:xfrm>
          <a:prstGeom prst="rect">
            <a:avLst/>
          </a:prstGeom>
        </p:spPr>
      </p:pic>
      <p:pic>
        <p:nvPicPr>
          <p:cNvPr id="24" name="Picture 23" descr="A close up of a logo&#10;&#10;Description automatically generated">
            <a:extLst>
              <a:ext uri="{FF2B5EF4-FFF2-40B4-BE49-F238E27FC236}">
                <a16:creationId xmlns:a16="http://schemas.microsoft.com/office/drawing/2014/main" id="{6715DFC7-AA84-4F19-9A28-2438EE50AF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117319">
            <a:off x="2544323" y="3148056"/>
            <a:ext cx="764486" cy="764486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FE4B2282-3945-41E4-BABB-D80BC9C2639D}"/>
              </a:ext>
            </a:extLst>
          </p:cNvPr>
          <p:cNvSpPr txBox="1"/>
          <p:nvPr/>
        </p:nvSpPr>
        <p:spPr>
          <a:xfrm>
            <a:off x="3200700" y="3263536"/>
            <a:ext cx="2601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venir"/>
                <a:cs typeface="Arial" panose="020B0604020202020204" pitchFamily="34" charset="0"/>
              </a:rPr>
              <a:t>not significant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94A7D69-7BA7-4952-A586-58BCB914A0CC}"/>
              </a:ext>
            </a:extLst>
          </p:cNvPr>
          <p:cNvSpPr txBox="1"/>
          <p:nvPr/>
        </p:nvSpPr>
        <p:spPr>
          <a:xfrm>
            <a:off x="-327128" y="2524104"/>
            <a:ext cx="26014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venir"/>
                <a:cs typeface="Arial" panose="020B0604020202020204" pitchFamily="34" charset="0"/>
              </a:rPr>
              <a:t>Increasing significance</a:t>
            </a:r>
          </a:p>
        </p:txBody>
      </p:sp>
      <p:pic>
        <p:nvPicPr>
          <p:cNvPr id="28" name="Picture 27" descr="A close up of a logo&#10;&#10;Description automatically generated">
            <a:extLst>
              <a:ext uri="{FF2B5EF4-FFF2-40B4-BE49-F238E27FC236}">
                <a16:creationId xmlns:a16="http://schemas.microsoft.com/office/drawing/2014/main" id="{9373A4D8-7CAC-4FBE-AD59-61D150CD5A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117319">
            <a:off x="5713756" y="3112124"/>
            <a:ext cx="764486" cy="764486"/>
          </a:xfrm>
          <a:prstGeom prst="rect">
            <a:avLst/>
          </a:prstGeom>
        </p:spPr>
      </p:pic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6E6E26DD-D7F8-46AB-A086-56949D3B7FC2}"/>
              </a:ext>
            </a:extLst>
          </p:cNvPr>
          <p:cNvCxnSpPr>
            <a:cxnSpLocks/>
            <a:stCxn id="11" idx="2"/>
          </p:cNvCxnSpPr>
          <p:nvPr/>
        </p:nvCxnSpPr>
        <p:spPr>
          <a:xfrm>
            <a:off x="1864400" y="3798332"/>
            <a:ext cx="0" cy="21375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6273846"/>
      </p:ext>
    </p:extLst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close up of a person&#10;&#10;Description automatically generated">
            <a:extLst>
              <a:ext uri="{FF2B5EF4-FFF2-40B4-BE49-F238E27FC236}">
                <a16:creationId xmlns:a16="http://schemas.microsoft.com/office/drawing/2014/main" id="{6FD1EBED-73A0-436F-9A83-28B4AFB697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3217221" y="1470002"/>
            <a:ext cx="6225237" cy="4058224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93B5725D-7A88-491C-AD20-C3932727A191}"/>
              </a:ext>
            </a:extLst>
          </p:cNvPr>
          <p:cNvSpPr txBox="1">
            <a:spLocks/>
          </p:cNvSpPr>
          <p:nvPr/>
        </p:nvSpPr>
        <p:spPr>
          <a:xfrm>
            <a:off x="683492" y="403224"/>
            <a:ext cx="853004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en-US" dirty="0">
                <a:solidFill>
                  <a:srgbClr val="033445"/>
                </a:solidFill>
                <a:latin typeface="Segoe UI" panose="020B0502040204020203" pitchFamily="34" charset="0"/>
                <a:ea typeface="Exo 2"/>
                <a:cs typeface="Segoe UI" panose="020B0502040204020203" pitchFamily="34" charset="0"/>
                <a:sym typeface="Exo 2"/>
              </a:rPr>
              <a:t>It Depends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6C00832-89F5-4516-8CAC-AA2B749625CC}"/>
              </a:ext>
            </a:extLst>
          </p:cNvPr>
          <p:cNvCxnSpPr>
            <a:cxnSpLocks/>
          </p:cNvCxnSpPr>
          <p:nvPr/>
        </p:nvCxnSpPr>
        <p:spPr>
          <a:xfrm>
            <a:off x="6329839" y="1728787"/>
            <a:ext cx="0" cy="3614773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FA976B37-290E-46C1-8540-7ECC20FAE022}"/>
              </a:ext>
            </a:extLst>
          </p:cNvPr>
          <p:cNvSpPr txBox="1"/>
          <p:nvPr/>
        </p:nvSpPr>
        <p:spPr>
          <a:xfrm>
            <a:off x="5822640" y="5329274"/>
            <a:ext cx="10143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Avenir"/>
              </a:rPr>
              <a:t>Claim</a:t>
            </a:r>
          </a:p>
        </p:txBody>
      </p:sp>
      <p:pic>
        <p:nvPicPr>
          <p:cNvPr id="9" name="Picture 8" descr="A close up of a logo&#10;&#10;Description automatically generated">
            <a:extLst>
              <a:ext uri="{FF2B5EF4-FFF2-40B4-BE49-F238E27FC236}">
                <a16:creationId xmlns:a16="http://schemas.microsoft.com/office/drawing/2014/main" id="{37B51CE1-A93A-4D50-9F5B-01DD4C4EBE8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39898">
            <a:off x="7503905" y="3915541"/>
            <a:ext cx="764486" cy="76448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33F005BC-A6CB-42B3-ADAC-9C4A34DE76C6}"/>
              </a:ext>
            </a:extLst>
          </p:cNvPr>
          <p:cNvSpPr txBox="1"/>
          <p:nvPr/>
        </p:nvSpPr>
        <p:spPr>
          <a:xfrm>
            <a:off x="7123647" y="3324991"/>
            <a:ext cx="2601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venir"/>
                <a:cs typeface="Arial" panose="020B0604020202020204" pitchFamily="34" charset="0"/>
              </a:rPr>
              <a:t>p-value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3534315D-76EE-4B2A-A5F1-088AAC96BFDB}"/>
              </a:ext>
            </a:extLst>
          </p:cNvPr>
          <p:cNvCxnSpPr>
            <a:cxnSpLocks/>
          </p:cNvCxnSpPr>
          <p:nvPr/>
        </p:nvCxnSpPr>
        <p:spPr>
          <a:xfrm>
            <a:off x="7119714" y="2726671"/>
            <a:ext cx="0" cy="2602603"/>
          </a:xfrm>
          <a:prstGeom prst="line">
            <a:avLst/>
          </a:prstGeom>
          <a:ln w="38100">
            <a:headEnd type="none" w="med" len="med"/>
            <a:tailEnd type="non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44423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7F117FFB-7D4E-4D52-B166-D05F95533A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07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703EC7C-6902-4F27-A200-527BA6DDAD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07" y="4953000"/>
            <a:ext cx="12188952" cy="19050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34B1C72-351A-4E50-ADCF-6CA38D439A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07" y="4906176"/>
            <a:ext cx="12188952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aphicFrame>
        <p:nvGraphicFramePr>
          <p:cNvPr id="8" name="Content Placeholder 2">
            <a:extLst>
              <a:ext uri="{FF2B5EF4-FFF2-40B4-BE49-F238E27FC236}">
                <a16:creationId xmlns:a16="http://schemas.microsoft.com/office/drawing/2014/main" id="{4CC5B8EF-6E90-42EC-B95A-D36BE9BB39F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66212166"/>
              </p:ext>
            </p:extLst>
          </p:nvPr>
        </p:nvGraphicFramePr>
        <p:xfrm>
          <a:off x="643466" y="643467"/>
          <a:ext cx="10900477" cy="36192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62E74C24-19C5-46FE-BC03-6F4101B0D07E}"/>
              </a:ext>
            </a:extLst>
          </p:cNvPr>
          <p:cNvSpPr txBox="1"/>
          <p:nvPr/>
        </p:nvSpPr>
        <p:spPr>
          <a:xfrm rot="19845554">
            <a:off x="5557963" y="3343057"/>
            <a:ext cx="10550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/>
              <a:t>vs</a:t>
            </a:r>
          </a:p>
        </p:txBody>
      </p:sp>
    </p:spTree>
    <p:extLst>
      <p:ext uri="{BB962C8B-B14F-4D97-AF65-F5344CB8AC3E}">
        <p14:creationId xmlns:p14="http://schemas.microsoft.com/office/powerpoint/2010/main" val="1355507332"/>
      </p:ext>
    </p:extLst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close up of a person&#10;&#10;Description automatically generated">
            <a:extLst>
              <a:ext uri="{FF2B5EF4-FFF2-40B4-BE49-F238E27FC236}">
                <a16:creationId xmlns:a16="http://schemas.microsoft.com/office/drawing/2014/main" id="{6FD1EBED-73A0-436F-9A83-28B4AFB697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3217221" y="1470002"/>
            <a:ext cx="6225237" cy="4058224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93B5725D-7A88-491C-AD20-C3932727A191}"/>
              </a:ext>
            </a:extLst>
          </p:cNvPr>
          <p:cNvSpPr txBox="1">
            <a:spLocks/>
          </p:cNvSpPr>
          <p:nvPr/>
        </p:nvSpPr>
        <p:spPr>
          <a:xfrm>
            <a:off x="683492" y="403224"/>
            <a:ext cx="853004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en-US" dirty="0">
                <a:solidFill>
                  <a:srgbClr val="033445"/>
                </a:solidFill>
                <a:latin typeface="Segoe UI" panose="020B0502040204020203" pitchFamily="34" charset="0"/>
                <a:ea typeface="Exo 2"/>
                <a:cs typeface="Segoe UI" panose="020B0502040204020203" pitchFamily="34" charset="0"/>
                <a:sym typeface="Exo 2"/>
              </a:rPr>
              <a:t>It Depends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6C00832-89F5-4516-8CAC-AA2B749625CC}"/>
              </a:ext>
            </a:extLst>
          </p:cNvPr>
          <p:cNvCxnSpPr>
            <a:cxnSpLocks/>
          </p:cNvCxnSpPr>
          <p:nvPr/>
        </p:nvCxnSpPr>
        <p:spPr>
          <a:xfrm>
            <a:off x="6329839" y="1728787"/>
            <a:ext cx="0" cy="3614773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FA976B37-290E-46C1-8540-7ECC20FAE022}"/>
              </a:ext>
            </a:extLst>
          </p:cNvPr>
          <p:cNvSpPr txBox="1"/>
          <p:nvPr/>
        </p:nvSpPr>
        <p:spPr>
          <a:xfrm>
            <a:off x="5822640" y="5329274"/>
            <a:ext cx="10143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Avenir"/>
              </a:rPr>
              <a:t>Claim</a:t>
            </a:r>
          </a:p>
        </p:txBody>
      </p:sp>
      <p:pic>
        <p:nvPicPr>
          <p:cNvPr id="9" name="Picture 8" descr="A close up of a logo&#10;&#10;Description automatically generated">
            <a:extLst>
              <a:ext uri="{FF2B5EF4-FFF2-40B4-BE49-F238E27FC236}">
                <a16:creationId xmlns:a16="http://schemas.microsoft.com/office/drawing/2014/main" id="{37B51CE1-A93A-4D50-9F5B-01DD4C4EBE8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39898">
            <a:off x="7867146" y="4083821"/>
            <a:ext cx="764486" cy="76448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33F005BC-A6CB-42B3-ADAC-9C4A34DE76C6}"/>
              </a:ext>
            </a:extLst>
          </p:cNvPr>
          <p:cNvSpPr txBox="1"/>
          <p:nvPr/>
        </p:nvSpPr>
        <p:spPr>
          <a:xfrm>
            <a:off x="7738261" y="3696152"/>
            <a:ext cx="2601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venir"/>
                <a:cs typeface="Arial" panose="020B0604020202020204" pitchFamily="34" charset="0"/>
              </a:rPr>
              <a:t>p-value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5F8E866-6930-4E69-A5C7-95F046DE7174}"/>
              </a:ext>
            </a:extLst>
          </p:cNvPr>
          <p:cNvCxnSpPr>
            <a:cxnSpLocks/>
          </p:cNvCxnSpPr>
          <p:nvPr/>
        </p:nvCxnSpPr>
        <p:spPr>
          <a:xfrm>
            <a:off x="7405116" y="3392703"/>
            <a:ext cx="0" cy="1950857"/>
          </a:xfrm>
          <a:prstGeom prst="line">
            <a:avLst/>
          </a:prstGeom>
          <a:ln w="38100">
            <a:headEnd type="none" w="med" len="med"/>
            <a:tailEnd type="non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36698889"/>
      </p:ext>
    </p:extLst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close up of a person&#10;&#10;Description automatically generated">
            <a:extLst>
              <a:ext uri="{FF2B5EF4-FFF2-40B4-BE49-F238E27FC236}">
                <a16:creationId xmlns:a16="http://schemas.microsoft.com/office/drawing/2014/main" id="{6FD1EBED-73A0-436F-9A83-28B4AFB697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3217221" y="1470002"/>
            <a:ext cx="6225237" cy="4058224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93B5725D-7A88-491C-AD20-C3932727A191}"/>
              </a:ext>
            </a:extLst>
          </p:cNvPr>
          <p:cNvSpPr txBox="1">
            <a:spLocks/>
          </p:cNvSpPr>
          <p:nvPr/>
        </p:nvSpPr>
        <p:spPr>
          <a:xfrm>
            <a:off x="683492" y="403224"/>
            <a:ext cx="853004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en-US" dirty="0">
                <a:solidFill>
                  <a:srgbClr val="033445"/>
                </a:solidFill>
                <a:latin typeface="Segoe UI" panose="020B0502040204020203" pitchFamily="34" charset="0"/>
                <a:ea typeface="Exo 2"/>
                <a:cs typeface="Segoe UI" panose="020B0502040204020203" pitchFamily="34" charset="0"/>
                <a:sym typeface="Exo 2"/>
              </a:rPr>
              <a:t>It Depends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6C00832-89F5-4516-8CAC-AA2B749625CC}"/>
              </a:ext>
            </a:extLst>
          </p:cNvPr>
          <p:cNvCxnSpPr>
            <a:cxnSpLocks/>
          </p:cNvCxnSpPr>
          <p:nvPr/>
        </p:nvCxnSpPr>
        <p:spPr>
          <a:xfrm>
            <a:off x="6329839" y="1728787"/>
            <a:ext cx="0" cy="3614773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FA976B37-290E-46C1-8540-7ECC20FAE022}"/>
              </a:ext>
            </a:extLst>
          </p:cNvPr>
          <p:cNvSpPr txBox="1"/>
          <p:nvPr/>
        </p:nvSpPr>
        <p:spPr>
          <a:xfrm>
            <a:off x="5822640" y="5329274"/>
            <a:ext cx="10143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Avenir"/>
              </a:rPr>
              <a:t>Claim</a:t>
            </a:r>
          </a:p>
        </p:txBody>
      </p:sp>
      <p:pic>
        <p:nvPicPr>
          <p:cNvPr id="9" name="Picture 8" descr="A close up of a logo&#10;&#10;Description automatically generated">
            <a:extLst>
              <a:ext uri="{FF2B5EF4-FFF2-40B4-BE49-F238E27FC236}">
                <a16:creationId xmlns:a16="http://schemas.microsoft.com/office/drawing/2014/main" id="{37B51CE1-A93A-4D50-9F5B-01DD4C4EBE8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39898">
            <a:off x="7970199" y="4304099"/>
            <a:ext cx="764486" cy="76448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33F005BC-A6CB-42B3-ADAC-9C4A34DE76C6}"/>
              </a:ext>
            </a:extLst>
          </p:cNvPr>
          <p:cNvSpPr txBox="1"/>
          <p:nvPr/>
        </p:nvSpPr>
        <p:spPr>
          <a:xfrm>
            <a:off x="7841314" y="3774001"/>
            <a:ext cx="2601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venir"/>
                <a:cs typeface="Arial" panose="020B0604020202020204" pitchFamily="34" charset="0"/>
              </a:rPr>
              <a:t>p-value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79018683-3226-4A43-992A-FFDA1BB5BC4A}"/>
              </a:ext>
            </a:extLst>
          </p:cNvPr>
          <p:cNvCxnSpPr>
            <a:cxnSpLocks/>
          </p:cNvCxnSpPr>
          <p:nvPr/>
        </p:nvCxnSpPr>
        <p:spPr>
          <a:xfrm>
            <a:off x="7738261" y="4049486"/>
            <a:ext cx="0" cy="1233624"/>
          </a:xfrm>
          <a:prstGeom prst="line">
            <a:avLst/>
          </a:prstGeom>
          <a:ln w="38100">
            <a:headEnd type="none" w="med" len="med"/>
            <a:tailEnd type="non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71419128"/>
      </p:ext>
    </p:extLst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close up of a person&#10;&#10;Description automatically generated">
            <a:extLst>
              <a:ext uri="{FF2B5EF4-FFF2-40B4-BE49-F238E27FC236}">
                <a16:creationId xmlns:a16="http://schemas.microsoft.com/office/drawing/2014/main" id="{6FD1EBED-73A0-436F-9A83-28B4AFB697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3217221" y="1470002"/>
            <a:ext cx="6225237" cy="4058224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93B5725D-7A88-491C-AD20-C3932727A191}"/>
              </a:ext>
            </a:extLst>
          </p:cNvPr>
          <p:cNvSpPr txBox="1">
            <a:spLocks/>
          </p:cNvSpPr>
          <p:nvPr/>
        </p:nvSpPr>
        <p:spPr>
          <a:xfrm>
            <a:off x="683492" y="403224"/>
            <a:ext cx="853004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en-US" dirty="0">
                <a:solidFill>
                  <a:srgbClr val="033445"/>
                </a:solidFill>
                <a:latin typeface="Segoe UI" panose="020B0502040204020203" pitchFamily="34" charset="0"/>
                <a:ea typeface="Exo 2"/>
                <a:cs typeface="Segoe UI" panose="020B0502040204020203" pitchFamily="34" charset="0"/>
                <a:sym typeface="Exo 2"/>
              </a:rPr>
              <a:t>It Depends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6C00832-89F5-4516-8CAC-AA2B749625CC}"/>
              </a:ext>
            </a:extLst>
          </p:cNvPr>
          <p:cNvCxnSpPr>
            <a:cxnSpLocks/>
          </p:cNvCxnSpPr>
          <p:nvPr/>
        </p:nvCxnSpPr>
        <p:spPr>
          <a:xfrm>
            <a:off x="6329839" y="1728787"/>
            <a:ext cx="0" cy="3614773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FA976B37-290E-46C1-8540-7ECC20FAE022}"/>
              </a:ext>
            </a:extLst>
          </p:cNvPr>
          <p:cNvSpPr txBox="1"/>
          <p:nvPr/>
        </p:nvSpPr>
        <p:spPr>
          <a:xfrm>
            <a:off x="5822640" y="5329274"/>
            <a:ext cx="10143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Avenir"/>
              </a:rPr>
              <a:t>Claim</a:t>
            </a:r>
          </a:p>
        </p:txBody>
      </p:sp>
      <p:pic>
        <p:nvPicPr>
          <p:cNvPr id="9" name="Picture 8" descr="A close up of a logo&#10;&#10;Description automatically generated">
            <a:extLst>
              <a:ext uri="{FF2B5EF4-FFF2-40B4-BE49-F238E27FC236}">
                <a16:creationId xmlns:a16="http://schemas.microsoft.com/office/drawing/2014/main" id="{37B51CE1-A93A-4D50-9F5B-01DD4C4EBE8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39898">
            <a:off x="8145634" y="4360300"/>
            <a:ext cx="764486" cy="76448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33F005BC-A6CB-42B3-ADAC-9C4A34DE76C6}"/>
              </a:ext>
            </a:extLst>
          </p:cNvPr>
          <p:cNvSpPr txBox="1"/>
          <p:nvPr/>
        </p:nvSpPr>
        <p:spPr>
          <a:xfrm>
            <a:off x="7684425" y="3914645"/>
            <a:ext cx="2601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venir"/>
                <a:cs typeface="Arial" panose="020B0604020202020204" pitchFamily="34" charset="0"/>
              </a:rPr>
              <a:t>p-value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ABBA74E-341E-49FB-9EE6-59EF2FAD423A}"/>
              </a:ext>
            </a:extLst>
          </p:cNvPr>
          <p:cNvCxnSpPr>
            <a:cxnSpLocks/>
          </p:cNvCxnSpPr>
          <p:nvPr/>
        </p:nvCxnSpPr>
        <p:spPr>
          <a:xfrm>
            <a:off x="8016749" y="4546690"/>
            <a:ext cx="0" cy="736420"/>
          </a:xfrm>
          <a:prstGeom prst="line">
            <a:avLst/>
          </a:prstGeom>
          <a:ln w="38100">
            <a:headEnd type="none" w="med" len="med"/>
            <a:tailEnd type="non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82154392"/>
      </p:ext>
    </p:extLst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close up of a person&#10;&#10;Description automatically generated">
            <a:extLst>
              <a:ext uri="{FF2B5EF4-FFF2-40B4-BE49-F238E27FC236}">
                <a16:creationId xmlns:a16="http://schemas.microsoft.com/office/drawing/2014/main" id="{6FD1EBED-73A0-436F-9A83-28B4AFB697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3217221" y="1470002"/>
            <a:ext cx="6225237" cy="4058224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93B5725D-7A88-491C-AD20-C3932727A191}"/>
              </a:ext>
            </a:extLst>
          </p:cNvPr>
          <p:cNvSpPr txBox="1">
            <a:spLocks/>
          </p:cNvSpPr>
          <p:nvPr/>
        </p:nvSpPr>
        <p:spPr>
          <a:xfrm>
            <a:off x="683492" y="403224"/>
            <a:ext cx="853004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en-US" dirty="0">
                <a:solidFill>
                  <a:srgbClr val="033445"/>
                </a:solidFill>
                <a:latin typeface="Segoe UI" panose="020B0502040204020203" pitchFamily="34" charset="0"/>
                <a:ea typeface="Exo 2"/>
                <a:cs typeface="Segoe UI" panose="020B0502040204020203" pitchFamily="34" charset="0"/>
                <a:sym typeface="Exo 2"/>
              </a:rPr>
              <a:t>Decision boundary is not binary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6C00832-89F5-4516-8CAC-AA2B749625CC}"/>
              </a:ext>
            </a:extLst>
          </p:cNvPr>
          <p:cNvCxnSpPr>
            <a:cxnSpLocks/>
          </p:cNvCxnSpPr>
          <p:nvPr/>
        </p:nvCxnSpPr>
        <p:spPr>
          <a:xfrm>
            <a:off x="6329839" y="1728787"/>
            <a:ext cx="0" cy="3614773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2F1C146-AF37-4246-BCDB-40E62E905C77}"/>
              </a:ext>
            </a:extLst>
          </p:cNvPr>
          <p:cNvCxnSpPr>
            <a:cxnSpLocks/>
          </p:cNvCxnSpPr>
          <p:nvPr/>
        </p:nvCxnSpPr>
        <p:spPr>
          <a:xfrm>
            <a:off x="8524880" y="5039133"/>
            <a:ext cx="0" cy="247823"/>
          </a:xfrm>
          <a:prstGeom prst="line">
            <a:avLst/>
          </a:prstGeom>
          <a:ln w="38100">
            <a:headEnd type="none" w="med" len="med"/>
            <a:tailEnd type="non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FA976B37-290E-46C1-8540-7ECC20FAE022}"/>
              </a:ext>
            </a:extLst>
          </p:cNvPr>
          <p:cNvSpPr txBox="1"/>
          <p:nvPr/>
        </p:nvSpPr>
        <p:spPr>
          <a:xfrm>
            <a:off x="5822640" y="5329274"/>
            <a:ext cx="10143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Avenir"/>
              </a:rPr>
              <a:t>Claim</a:t>
            </a:r>
          </a:p>
        </p:txBody>
      </p:sp>
      <p:pic>
        <p:nvPicPr>
          <p:cNvPr id="9" name="Picture 8" descr="A close up of a logo&#10;&#10;Description automatically generated">
            <a:extLst>
              <a:ext uri="{FF2B5EF4-FFF2-40B4-BE49-F238E27FC236}">
                <a16:creationId xmlns:a16="http://schemas.microsoft.com/office/drawing/2014/main" id="{37B51CE1-A93A-4D50-9F5B-01DD4C4EBE8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39898">
            <a:off x="8477397" y="4435905"/>
            <a:ext cx="764486" cy="76448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33F005BC-A6CB-42B3-ADAC-9C4A34DE76C6}"/>
              </a:ext>
            </a:extLst>
          </p:cNvPr>
          <p:cNvSpPr txBox="1"/>
          <p:nvPr/>
        </p:nvSpPr>
        <p:spPr>
          <a:xfrm>
            <a:off x="8397279" y="3536173"/>
            <a:ext cx="26014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venir"/>
                <a:cs typeface="Arial" panose="020B0604020202020204" pitchFamily="34" charset="0"/>
              </a:rPr>
              <a:t>Significant in social sciences</a:t>
            </a:r>
          </a:p>
        </p:txBody>
      </p:sp>
    </p:spTree>
    <p:extLst>
      <p:ext uri="{BB962C8B-B14F-4D97-AF65-F5344CB8AC3E}">
        <p14:creationId xmlns:p14="http://schemas.microsoft.com/office/powerpoint/2010/main" val="3014039689"/>
      </p:ext>
    </p:extLst>
  </p:cSld>
  <p:clrMapOvr>
    <a:masterClrMapping/>
  </p:clrMapOvr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close up of a person&#10;&#10;Description automatically generated">
            <a:extLst>
              <a:ext uri="{FF2B5EF4-FFF2-40B4-BE49-F238E27FC236}">
                <a16:creationId xmlns:a16="http://schemas.microsoft.com/office/drawing/2014/main" id="{6FD1EBED-73A0-436F-9A83-28B4AFB697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3217221" y="1470002"/>
            <a:ext cx="6225237" cy="4058224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93B5725D-7A88-491C-AD20-C3932727A191}"/>
              </a:ext>
            </a:extLst>
          </p:cNvPr>
          <p:cNvSpPr txBox="1">
            <a:spLocks/>
          </p:cNvSpPr>
          <p:nvPr/>
        </p:nvSpPr>
        <p:spPr>
          <a:xfrm>
            <a:off x="683492" y="403224"/>
            <a:ext cx="853004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en-US" sz="4000" dirty="0">
                <a:solidFill>
                  <a:srgbClr val="033445"/>
                </a:solidFill>
                <a:latin typeface="Exo 2"/>
                <a:ea typeface="Exo 2"/>
                <a:cs typeface="Exo 2"/>
                <a:sym typeface="Exo 2"/>
              </a:rPr>
              <a:t>Decision boundary is not binary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6C00832-89F5-4516-8CAC-AA2B749625CC}"/>
              </a:ext>
            </a:extLst>
          </p:cNvPr>
          <p:cNvCxnSpPr>
            <a:cxnSpLocks/>
          </p:cNvCxnSpPr>
          <p:nvPr/>
        </p:nvCxnSpPr>
        <p:spPr>
          <a:xfrm>
            <a:off x="6329839" y="1728787"/>
            <a:ext cx="0" cy="3614773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2F1C146-AF37-4246-BCDB-40E62E905C77}"/>
              </a:ext>
            </a:extLst>
          </p:cNvPr>
          <p:cNvCxnSpPr>
            <a:cxnSpLocks/>
          </p:cNvCxnSpPr>
          <p:nvPr/>
        </p:nvCxnSpPr>
        <p:spPr>
          <a:xfrm flipH="1">
            <a:off x="9211637" y="5329274"/>
            <a:ext cx="1900" cy="14286"/>
          </a:xfrm>
          <a:prstGeom prst="line">
            <a:avLst/>
          </a:prstGeom>
          <a:ln w="38100">
            <a:headEnd type="none" w="med" len="med"/>
            <a:tailEnd type="non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FA976B37-290E-46C1-8540-7ECC20FAE022}"/>
              </a:ext>
            </a:extLst>
          </p:cNvPr>
          <p:cNvSpPr txBox="1"/>
          <p:nvPr/>
        </p:nvSpPr>
        <p:spPr>
          <a:xfrm>
            <a:off x="5822640" y="5329274"/>
            <a:ext cx="10143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Avenir"/>
              </a:rPr>
              <a:t>Claim</a:t>
            </a:r>
          </a:p>
        </p:txBody>
      </p:sp>
      <p:pic>
        <p:nvPicPr>
          <p:cNvPr id="9" name="Picture 8" descr="A close up of a logo&#10;&#10;Description automatically generated">
            <a:extLst>
              <a:ext uri="{FF2B5EF4-FFF2-40B4-BE49-F238E27FC236}">
                <a16:creationId xmlns:a16="http://schemas.microsoft.com/office/drawing/2014/main" id="{37B51CE1-A93A-4D50-9F5B-01DD4C4EBE8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39898">
            <a:off x="9594270" y="4472587"/>
            <a:ext cx="764486" cy="76448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33F005BC-A6CB-42B3-ADAC-9C4A34DE76C6}"/>
              </a:ext>
            </a:extLst>
          </p:cNvPr>
          <p:cNvSpPr txBox="1"/>
          <p:nvPr/>
        </p:nvSpPr>
        <p:spPr>
          <a:xfrm>
            <a:off x="9145756" y="3549390"/>
            <a:ext cx="26014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venir"/>
                <a:cs typeface="Arial" panose="020B0604020202020204" pitchFamily="34" charset="0"/>
              </a:rPr>
              <a:t>Significant in genetics</a:t>
            </a:r>
          </a:p>
        </p:txBody>
      </p:sp>
    </p:spTree>
    <p:extLst>
      <p:ext uri="{BB962C8B-B14F-4D97-AF65-F5344CB8AC3E}">
        <p14:creationId xmlns:p14="http://schemas.microsoft.com/office/powerpoint/2010/main" val="3966210649"/>
      </p:ext>
    </p:extLst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1FC7B248-0A89-4406-9328-70D4267282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8822" y="441070"/>
            <a:ext cx="5917475" cy="46657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BD84623-9054-486D-A7DB-1D4C59DCBFF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1" y="233921"/>
            <a:ext cx="10058400" cy="1449387"/>
          </a:xfrm>
        </p:spPr>
        <p:txBody>
          <a:bodyPr>
            <a:normAutofit/>
          </a:bodyPr>
          <a:lstStyle/>
          <a:p>
            <a:pPr lvl="0">
              <a:spcBef>
                <a:spcPts val="0"/>
              </a:spcBef>
            </a:pPr>
            <a:r>
              <a:rPr lang="en-US" sz="4400" dirty="0">
                <a:solidFill>
                  <a:srgbClr val="033445"/>
                </a:solidFill>
                <a:latin typeface="Segoe UI" panose="020B0502040204020203" pitchFamily="34" charset="0"/>
                <a:ea typeface="Exo 2"/>
                <a:cs typeface="Segoe UI" panose="020B0502040204020203" pitchFamily="34" charset="0"/>
                <a:sym typeface="Exo 2"/>
              </a:rPr>
              <a:t>Takeaway #1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B083976-413C-4E1A-8ECF-40863E1148DD}"/>
              </a:ext>
            </a:extLst>
          </p:cNvPr>
          <p:cNvSpPr txBox="1"/>
          <p:nvPr/>
        </p:nvSpPr>
        <p:spPr>
          <a:xfrm>
            <a:off x="6530841" y="5131398"/>
            <a:ext cx="223343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Avenir"/>
                <a:cs typeface="Arial" panose="020B0604020202020204" pitchFamily="34" charset="0"/>
              </a:rPr>
              <a:t>Proportion of “Heads”</a:t>
            </a:r>
          </a:p>
        </p:txBody>
      </p:sp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FAE9399C-79DA-4824-94FA-0AE7A31249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39898">
            <a:off x="8585068" y="3792263"/>
            <a:ext cx="764486" cy="764486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BB742E1A-5DEB-44B4-864C-D66B944622CA}"/>
              </a:ext>
            </a:extLst>
          </p:cNvPr>
          <p:cNvCxnSpPr>
            <a:cxnSpLocks/>
          </p:cNvCxnSpPr>
          <p:nvPr/>
        </p:nvCxnSpPr>
        <p:spPr>
          <a:xfrm>
            <a:off x="8612938" y="2362076"/>
            <a:ext cx="0" cy="2602603"/>
          </a:xfrm>
          <a:prstGeom prst="line">
            <a:avLst/>
          </a:prstGeom>
          <a:ln w="38100">
            <a:headEnd type="none" w="med" len="med"/>
            <a:tailEnd type="non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4F48A7E3-BB53-47D5-9998-7D42129B9809}"/>
              </a:ext>
            </a:extLst>
          </p:cNvPr>
          <p:cNvCxnSpPr>
            <a:cxnSpLocks/>
          </p:cNvCxnSpPr>
          <p:nvPr/>
        </p:nvCxnSpPr>
        <p:spPr>
          <a:xfrm>
            <a:off x="7647560" y="1276625"/>
            <a:ext cx="0" cy="351213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08AFEE21-5793-4AD6-95D0-B82E70F3BE31}"/>
              </a:ext>
            </a:extLst>
          </p:cNvPr>
          <p:cNvSpPr txBox="1">
            <a:spLocks/>
          </p:cNvSpPr>
          <p:nvPr/>
        </p:nvSpPr>
        <p:spPr>
          <a:xfrm>
            <a:off x="838201" y="1825625"/>
            <a:ext cx="3850622" cy="39521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3200" dirty="0">
                <a:solidFill>
                  <a:srgbClr val="033445"/>
                </a:solidFill>
                <a:latin typeface="Avenir"/>
              </a:rPr>
              <a:t>The sample you obtain may differ from the population just by  chance.</a:t>
            </a:r>
          </a:p>
        </p:txBody>
      </p:sp>
    </p:spTree>
    <p:extLst>
      <p:ext uri="{BB962C8B-B14F-4D97-AF65-F5344CB8AC3E}">
        <p14:creationId xmlns:p14="http://schemas.microsoft.com/office/powerpoint/2010/main" val="691192997"/>
      </p:ext>
    </p:extLst>
  </p:cSld>
  <p:clrMapOvr>
    <a:masterClrMapping/>
  </p:clrMapOvr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1FC7B248-0A89-4406-9328-70D4267282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8822" y="441070"/>
            <a:ext cx="5917475" cy="46657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BD84623-9054-486D-A7DB-1D4C59DCBFF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174625"/>
            <a:ext cx="10058400" cy="1449388"/>
          </a:xfrm>
        </p:spPr>
        <p:txBody>
          <a:bodyPr>
            <a:normAutofit/>
          </a:bodyPr>
          <a:lstStyle/>
          <a:p>
            <a:pPr lvl="0">
              <a:spcBef>
                <a:spcPts val="0"/>
              </a:spcBef>
            </a:pPr>
            <a:r>
              <a:rPr lang="en-US" sz="4400" dirty="0">
                <a:solidFill>
                  <a:srgbClr val="033445"/>
                </a:solidFill>
                <a:latin typeface="Segoe UI" panose="020B0502040204020203" pitchFamily="34" charset="0"/>
                <a:ea typeface="Exo 2"/>
                <a:cs typeface="Segoe UI" panose="020B0502040204020203" pitchFamily="34" charset="0"/>
                <a:sym typeface="Exo 2"/>
              </a:rPr>
              <a:t>Takeaway #2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B083976-413C-4E1A-8ECF-40863E1148DD}"/>
              </a:ext>
            </a:extLst>
          </p:cNvPr>
          <p:cNvSpPr txBox="1"/>
          <p:nvPr/>
        </p:nvSpPr>
        <p:spPr>
          <a:xfrm>
            <a:off x="6530841" y="5131398"/>
            <a:ext cx="223343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Avenir"/>
                <a:cs typeface="Arial" panose="020B0604020202020204" pitchFamily="34" charset="0"/>
              </a:rPr>
              <a:t>Proportion of “Heads”</a:t>
            </a:r>
          </a:p>
        </p:txBody>
      </p:sp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FAE9399C-79DA-4824-94FA-0AE7A31249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39898">
            <a:off x="8585068" y="3792263"/>
            <a:ext cx="764486" cy="764486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BB742E1A-5DEB-44B4-864C-D66B944622CA}"/>
              </a:ext>
            </a:extLst>
          </p:cNvPr>
          <p:cNvCxnSpPr>
            <a:cxnSpLocks/>
          </p:cNvCxnSpPr>
          <p:nvPr/>
        </p:nvCxnSpPr>
        <p:spPr>
          <a:xfrm>
            <a:off x="8612938" y="2362076"/>
            <a:ext cx="0" cy="2602603"/>
          </a:xfrm>
          <a:prstGeom prst="line">
            <a:avLst/>
          </a:prstGeom>
          <a:ln w="38100">
            <a:headEnd type="none" w="med" len="med"/>
            <a:tailEnd type="none" w="med" len="med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4F48A7E3-BB53-47D5-9998-7D42129B9809}"/>
              </a:ext>
            </a:extLst>
          </p:cNvPr>
          <p:cNvCxnSpPr>
            <a:cxnSpLocks/>
          </p:cNvCxnSpPr>
          <p:nvPr/>
        </p:nvCxnSpPr>
        <p:spPr>
          <a:xfrm>
            <a:off x="7647560" y="1276625"/>
            <a:ext cx="0" cy="351213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08AFEE21-5793-4AD6-95D0-B82E70F3BE31}"/>
              </a:ext>
            </a:extLst>
          </p:cNvPr>
          <p:cNvSpPr txBox="1">
            <a:spLocks/>
          </p:cNvSpPr>
          <p:nvPr/>
        </p:nvSpPr>
        <p:spPr>
          <a:xfrm>
            <a:off x="838200" y="1766633"/>
            <a:ext cx="3850622" cy="39521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3200" dirty="0">
                <a:solidFill>
                  <a:srgbClr val="033445"/>
                </a:solidFill>
                <a:latin typeface="Avenir"/>
              </a:rPr>
              <a:t>P-values only tell you the likelihood you obtained a sample at least as extreme </a:t>
            </a:r>
            <a:r>
              <a:rPr lang="en-US" sz="3200" b="1" i="1" dirty="0">
                <a:solidFill>
                  <a:srgbClr val="033445"/>
                </a:solidFill>
                <a:latin typeface="Avenir"/>
              </a:rPr>
              <a:t>if the claim were true</a:t>
            </a:r>
            <a:r>
              <a:rPr lang="en-US" sz="3200" dirty="0">
                <a:solidFill>
                  <a:srgbClr val="033445"/>
                </a:solidFill>
                <a:latin typeface="Avenir"/>
              </a:rPr>
              <a:t>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3200" dirty="0">
              <a:solidFill>
                <a:srgbClr val="033445"/>
              </a:solidFill>
              <a:latin typeface="Avenir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sz="3200" dirty="0">
              <a:solidFill>
                <a:srgbClr val="033445"/>
              </a:solidFill>
              <a:latin typeface="Avenir"/>
            </a:endParaRPr>
          </a:p>
        </p:txBody>
      </p:sp>
    </p:spTree>
    <p:extLst>
      <p:ext uri="{BB962C8B-B14F-4D97-AF65-F5344CB8AC3E}">
        <p14:creationId xmlns:p14="http://schemas.microsoft.com/office/powerpoint/2010/main" val="112215468"/>
      </p:ext>
    </p:extLst>
  </p:cSld>
  <p:clrMapOvr>
    <a:masterClrMapping/>
  </p:clrMapOvr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D0F3E6A-D482-4330-9A18-0E52E49E2D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5624" y="599871"/>
            <a:ext cx="5842591" cy="56582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BD84623-9054-486D-A7DB-1D4C59DCBFF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776424" y="241301"/>
            <a:ext cx="10058400" cy="1449387"/>
          </a:xfrm>
        </p:spPr>
        <p:txBody>
          <a:bodyPr>
            <a:normAutofit/>
          </a:bodyPr>
          <a:lstStyle/>
          <a:p>
            <a:pPr lvl="0">
              <a:spcBef>
                <a:spcPts val="0"/>
              </a:spcBef>
            </a:pPr>
            <a:r>
              <a:rPr lang="en-US" sz="4400" dirty="0">
                <a:solidFill>
                  <a:srgbClr val="033445"/>
                </a:solidFill>
                <a:latin typeface="Segoe UI" panose="020B0502040204020203" pitchFamily="34" charset="0"/>
                <a:ea typeface="Exo 2"/>
                <a:cs typeface="Segoe UI" panose="020B0502040204020203" pitchFamily="34" charset="0"/>
                <a:sym typeface="Exo 2"/>
              </a:rPr>
              <a:t>Takeaway #3</a:t>
            </a:r>
          </a:p>
        </p:txBody>
      </p:sp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FAE9399C-79DA-4824-94FA-0AE7A31249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39898">
            <a:off x="9691609" y="3133162"/>
            <a:ext cx="435981" cy="435981"/>
          </a:xfrm>
          <a:prstGeom prst="rect">
            <a:avLst/>
          </a:prstGeom>
        </p:spPr>
      </p:pic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08AFEE21-5793-4AD6-95D0-B82E70F3BE31}"/>
              </a:ext>
            </a:extLst>
          </p:cNvPr>
          <p:cNvSpPr txBox="1">
            <a:spLocks/>
          </p:cNvSpPr>
          <p:nvPr/>
        </p:nvSpPr>
        <p:spPr>
          <a:xfrm>
            <a:off x="838199" y="1766633"/>
            <a:ext cx="4595949" cy="39521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>
                <a:solidFill>
                  <a:srgbClr val="033445"/>
                </a:solidFill>
                <a:latin typeface="Avenir"/>
              </a:rPr>
              <a:t>In regression, a p-value tests the </a:t>
            </a:r>
            <a:r>
              <a:rPr lang="en-US" sz="3200" b="1" i="1" dirty="0">
                <a:solidFill>
                  <a:srgbClr val="033445"/>
                </a:solidFill>
                <a:latin typeface="Avenir"/>
              </a:rPr>
              <a:t>relationship</a:t>
            </a:r>
            <a:r>
              <a:rPr lang="en-US" sz="3200" dirty="0">
                <a:solidFill>
                  <a:srgbClr val="033445"/>
                </a:solidFill>
                <a:latin typeface="Avenir"/>
              </a:rPr>
              <a:t> between independent and dependent variables</a:t>
            </a:r>
          </a:p>
          <a:p>
            <a:r>
              <a:rPr lang="en-US" sz="3200" dirty="0">
                <a:solidFill>
                  <a:srgbClr val="033445"/>
                </a:solidFill>
                <a:latin typeface="Avenir"/>
              </a:rPr>
              <a:t>The p-value is a sniff test only!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7F78DDE-FA51-4111-94FD-1D24966C5BA7}"/>
              </a:ext>
            </a:extLst>
          </p:cNvPr>
          <p:cNvSpPr txBox="1"/>
          <p:nvPr/>
        </p:nvSpPr>
        <p:spPr>
          <a:xfrm>
            <a:off x="8314601" y="1690688"/>
            <a:ext cx="336246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>
                <a:solidFill>
                  <a:srgbClr val="033445"/>
                </a:solidFill>
                <a:latin typeface="Avenir"/>
              </a:rPr>
              <a:t>Mathematically, it’s the probability you observed a slope at least as large if the population slope is truly 0.</a:t>
            </a:r>
          </a:p>
        </p:txBody>
      </p:sp>
    </p:spTree>
    <p:extLst>
      <p:ext uri="{BB962C8B-B14F-4D97-AF65-F5344CB8AC3E}">
        <p14:creationId xmlns:p14="http://schemas.microsoft.com/office/powerpoint/2010/main" val="1716841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D84623-9054-486D-A7DB-1D4C59DCBFF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31371" y="222024"/>
            <a:ext cx="10058400" cy="1449387"/>
          </a:xfrm>
        </p:spPr>
        <p:txBody>
          <a:bodyPr>
            <a:normAutofit/>
          </a:bodyPr>
          <a:lstStyle/>
          <a:p>
            <a:pPr lvl="0">
              <a:spcBef>
                <a:spcPts val="0"/>
              </a:spcBef>
            </a:pPr>
            <a:r>
              <a:rPr lang="en-US" sz="4400" dirty="0">
                <a:solidFill>
                  <a:srgbClr val="033445"/>
                </a:solidFill>
                <a:latin typeface="Segoe UI" panose="020B0502040204020203" pitchFamily="34" charset="0"/>
                <a:ea typeface="Exo 2"/>
                <a:cs typeface="Segoe UI" panose="020B0502040204020203" pitchFamily="34" charset="0"/>
                <a:sym typeface="Exo 2"/>
              </a:rPr>
              <a:t>Takeaway #4</a:t>
            </a:r>
          </a:p>
        </p:txBody>
      </p:sp>
      <p:pic>
        <p:nvPicPr>
          <p:cNvPr id="9" name="Content Placeholder 4" descr="A close up of text on a black background&#10;&#10;Description automatically generated">
            <a:extLst>
              <a:ext uri="{FF2B5EF4-FFF2-40B4-BE49-F238E27FC236}">
                <a16:creationId xmlns:a16="http://schemas.microsoft.com/office/drawing/2014/main" id="{4416696A-B034-4913-A24D-77E33D67DF01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5600" y="457200"/>
            <a:ext cx="4216400" cy="5943600"/>
          </a:xfrm>
        </p:spPr>
      </p:pic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08AFEE21-5793-4AD6-95D0-B82E70F3BE31}"/>
              </a:ext>
            </a:extLst>
          </p:cNvPr>
          <p:cNvSpPr txBox="1">
            <a:spLocks/>
          </p:cNvSpPr>
          <p:nvPr/>
        </p:nvSpPr>
        <p:spPr>
          <a:xfrm>
            <a:off x="838199" y="1766633"/>
            <a:ext cx="4595949" cy="39521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3200" dirty="0">
                <a:solidFill>
                  <a:srgbClr val="033445"/>
                </a:solidFill>
                <a:latin typeface="Avenir"/>
              </a:rPr>
              <a:t>As p-values decrease, there is increasing evidence against a claim.</a:t>
            </a:r>
          </a:p>
        </p:txBody>
      </p:sp>
    </p:spTree>
    <p:extLst>
      <p:ext uri="{BB962C8B-B14F-4D97-AF65-F5344CB8AC3E}">
        <p14:creationId xmlns:p14="http://schemas.microsoft.com/office/powerpoint/2010/main" val="3666686983"/>
      </p:ext>
    </p:extLst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5686A3-7E38-4296-87A0-14710E3ADE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Predictive Models - 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527DB3-51BA-4AFB-B03A-A03393B553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342900" indent="-342900">
              <a:buAutoNum type="arabicParenR"/>
            </a:pPr>
            <a:r>
              <a:rPr lang="en-US" sz="3600" dirty="0"/>
              <a:t>Make a picture (2-variable scatterplot)</a:t>
            </a:r>
          </a:p>
          <a:p>
            <a:pPr marL="342900" indent="-342900">
              <a:buAutoNum type="arabicParenR"/>
            </a:pPr>
            <a:r>
              <a:rPr lang="en-US" sz="3600" dirty="0"/>
              <a:t>Consider the shape – add appropriate trendline</a:t>
            </a:r>
          </a:p>
          <a:p>
            <a:pPr marL="342900" indent="-342900">
              <a:buAutoNum type="arabicParenR"/>
            </a:pPr>
            <a:r>
              <a:rPr lang="en-US" sz="3600" dirty="0"/>
              <a:t>Run regression on the linear data</a:t>
            </a:r>
          </a:p>
          <a:p>
            <a:pPr marL="666900" lvl="1" indent="-342900">
              <a:buAutoNum type="arabicParenR"/>
            </a:pPr>
            <a:r>
              <a:rPr lang="en-US" sz="3400" dirty="0"/>
              <a:t>Examine residual plot &amp; R^2 to determine predictability </a:t>
            </a:r>
          </a:p>
          <a:p>
            <a:pPr marL="666900" lvl="1" indent="-342900">
              <a:buAutoNum type="arabicParenR"/>
            </a:pPr>
            <a:r>
              <a:rPr lang="en-US" sz="3400" dirty="0"/>
              <a:t>Examine p-value for relationship (small p-value = evidence the variables are related)</a:t>
            </a:r>
          </a:p>
        </p:txBody>
      </p:sp>
    </p:spTree>
    <p:extLst>
      <p:ext uri="{BB962C8B-B14F-4D97-AF65-F5344CB8AC3E}">
        <p14:creationId xmlns:p14="http://schemas.microsoft.com/office/powerpoint/2010/main" val="20186890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FBDCECDC-EEE3-4128-AA5E-82A8C08796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07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2B7F131-33BA-469F-A123-163569617B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892168"/>
          </a:xfrm>
        </p:spPr>
        <p:txBody>
          <a:bodyPr>
            <a:normAutofit/>
          </a:bodyPr>
          <a:lstStyle/>
          <a:p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Types of variables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260EDE0-989C-4E16-AF94-F652294D82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07" y="4953000"/>
            <a:ext cx="12188952" cy="19050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188EBB0-571E-4DDD-A725-DF57B9AA4D7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00051" y="5225240"/>
            <a:ext cx="10058400" cy="1143000"/>
          </a:xfrm>
        </p:spPr>
        <p:txBody>
          <a:bodyPr>
            <a:normAutofit/>
          </a:bodyPr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F3985C0-E548-44D2-B30E-F3E42DADE1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07" y="4906176"/>
            <a:ext cx="12188952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746136561"/>
      </p:ext>
    </p:extLst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39171204-6A50-40E1-B631-84CEDFC939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6C973F6-5187-412F-AACC-6E3FF8A6A1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81191" y="457201"/>
            <a:ext cx="1106164" cy="585973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11AE14F-1B7E-41E6-B579-2F71D13503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784419" y="457200"/>
            <a:ext cx="9961047" cy="3678072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109B14C-C2ED-40E1-B061-3CAB8176201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65278" y="668740"/>
            <a:ext cx="7574507" cy="3330055"/>
          </a:xfrm>
        </p:spPr>
        <p:txBody>
          <a:bodyPr anchor="ctr">
            <a:normAutofit/>
          </a:bodyPr>
          <a:lstStyle/>
          <a:p>
            <a:r>
              <a:rPr lang="en-US" sz="6000" dirty="0">
                <a:solidFill>
                  <a:srgbClr val="FFFFFF"/>
                </a:solidFill>
              </a:rPr>
              <a:t>BEST PRACTICES</a:t>
            </a:r>
            <a:br>
              <a:rPr lang="en-US" sz="6000" dirty="0">
                <a:solidFill>
                  <a:srgbClr val="FFFFFF"/>
                </a:solidFill>
              </a:rPr>
            </a:br>
            <a:r>
              <a:rPr lang="en-US" sz="6000" dirty="0">
                <a:solidFill>
                  <a:srgbClr val="FFFFFF"/>
                </a:solidFill>
              </a:rPr>
              <a:t>of data visualization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52BB805-F7B7-4B80-A1C5-385D4DAF74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784352" y="4244454"/>
            <a:ext cx="9961115" cy="2072481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6EB11705-E38A-4617-A589-4491E60184E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65278" y="4462818"/>
            <a:ext cx="7574507" cy="1640983"/>
          </a:xfrm>
        </p:spPr>
        <p:txBody>
          <a:bodyPr anchor="t">
            <a:normAutofit/>
          </a:bodyPr>
          <a:lstStyle/>
          <a:p>
            <a:r>
              <a:rPr lang="en-US" sz="3200" dirty="0">
                <a:solidFill>
                  <a:schemeClr val="tx1"/>
                </a:solidFill>
              </a:rPr>
              <a:t>Consistent Message &amp; design</a:t>
            </a:r>
          </a:p>
        </p:txBody>
      </p:sp>
    </p:spTree>
    <p:extLst>
      <p:ext uri="{BB962C8B-B14F-4D97-AF65-F5344CB8AC3E}">
        <p14:creationId xmlns:p14="http://schemas.microsoft.com/office/powerpoint/2010/main" val="95010925"/>
      </p:ext>
    </p:extLst>
  </p:cSld>
  <p:clrMapOvr>
    <a:masterClrMapping/>
  </p:clrMapOvr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Rectangle 134">
            <a:extLst>
              <a:ext uri="{FF2B5EF4-FFF2-40B4-BE49-F238E27FC236}">
                <a16:creationId xmlns:a16="http://schemas.microsoft.com/office/drawing/2014/main" id="{1259A422-0023-4292-8200-E080556F30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  <p:sp>
        <p:nvSpPr>
          <p:cNvPr id="137" name="Rectangle 136">
            <a:extLst>
              <a:ext uri="{FF2B5EF4-FFF2-40B4-BE49-F238E27FC236}">
                <a16:creationId xmlns:a16="http://schemas.microsoft.com/office/drawing/2014/main" id="{A2413CA5-4739-4BC9-8BB3-B0A4928D31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5C98952-1D62-41FC-9CD9-0B47F9C39561}"/>
              </a:ext>
            </a:extLst>
          </p:cNvPr>
          <p:cNvSpPr/>
          <p:nvPr/>
        </p:nvSpPr>
        <p:spPr>
          <a:xfrm>
            <a:off x="1243263" y="1474619"/>
            <a:ext cx="9705473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rPr>
              <a:t>“Graphical excellence is that which gives to the viewer the greatest number of ideas in the shortest time with the least ink in the smallest space.” </a:t>
            </a:r>
            <a:b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rPr>
            </a:b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rPr>
              <a:t>― 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rPr>
              <a:t>Edward R. Tufte,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  <a:hlinkClick r:id="rId2"/>
              </a:rPr>
              <a:t>The Visual Display of Quantitative Information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37378582"/>
      </p:ext>
    </p:extLst>
  </p:cSld>
  <p:clrMapOvr>
    <a:masterClrMapping/>
  </p:clrMapOvr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1CBF1D-ABB7-4B6E-82DD-11A0DB4097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Visualizing data effectively </a:t>
            </a:r>
            <a:br>
              <a:rPr lang="en-US" dirty="0"/>
            </a:br>
            <a:r>
              <a:rPr lang="en-US" dirty="0"/>
              <a:t>leads to the one thing people care about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269B27F-A21E-45BD-B459-817F1EA48E5D}"/>
              </a:ext>
            </a:extLst>
          </p:cNvPr>
          <p:cNvSpPr txBox="1"/>
          <p:nvPr/>
        </p:nvSpPr>
        <p:spPr>
          <a:xfrm>
            <a:off x="820132" y="3516197"/>
            <a:ext cx="21587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rPr>
              <a:t>Better Visuals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23D0CE3F-CF86-4BBE-B65C-3BB739CBF6FA}"/>
              </a:ext>
            </a:extLst>
          </p:cNvPr>
          <p:cNvCxnSpPr/>
          <p:nvPr/>
        </p:nvCxnSpPr>
        <p:spPr>
          <a:xfrm>
            <a:off x="3195687" y="3846136"/>
            <a:ext cx="1423447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FCA2A75A-0F4C-4426-BC36-B9D479D0F17C}"/>
              </a:ext>
            </a:extLst>
          </p:cNvPr>
          <p:cNvSpPr txBox="1"/>
          <p:nvPr/>
        </p:nvSpPr>
        <p:spPr>
          <a:xfrm>
            <a:off x="5016630" y="3584526"/>
            <a:ext cx="23928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rPr>
              <a:t>Faster Insights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DCBE9517-6F5E-4F2A-B53B-35DCC3259BAD}"/>
              </a:ext>
            </a:extLst>
          </p:cNvPr>
          <p:cNvCxnSpPr/>
          <p:nvPr/>
        </p:nvCxnSpPr>
        <p:spPr>
          <a:xfrm>
            <a:off x="7740978" y="3875987"/>
            <a:ext cx="1423447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376F1094-AC93-47BF-AF37-03005752AC18}"/>
              </a:ext>
            </a:extLst>
          </p:cNvPr>
          <p:cNvSpPr txBox="1"/>
          <p:nvPr/>
        </p:nvSpPr>
        <p:spPr>
          <a:xfrm>
            <a:off x="9599627" y="3614377"/>
            <a:ext cx="23928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rPr>
              <a:t>More Action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2F02E98-2E1D-4C26-A28D-D188DBA6F9CD}"/>
              </a:ext>
            </a:extLst>
          </p:cNvPr>
          <p:cNvSpPr txBox="1"/>
          <p:nvPr/>
        </p:nvSpPr>
        <p:spPr>
          <a:xfrm>
            <a:off x="3403076" y="4986779"/>
            <a:ext cx="48265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rPr>
              <a:t>Results</a:t>
            </a:r>
          </a:p>
        </p:txBody>
      </p:sp>
    </p:spTree>
    <p:extLst>
      <p:ext uri="{BB962C8B-B14F-4D97-AF65-F5344CB8AC3E}">
        <p14:creationId xmlns:p14="http://schemas.microsoft.com/office/powerpoint/2010/main" val="1482401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1" grpId="0"/>
      <p:bldP spid="12" grpId="0"/>
    </p:bld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650CA0-8A19-466B-82DA-A345F7BE93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visualization key elements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95C3DC-3BF0-462C-9BFC-BF5B64E4AF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92" y="1929773"/>
            <a:ext cx="11029615" cy="4500523"/>
          </a:xfrm>
        </p:spPr>
        <p:txBody>
          <a:bodyPr>
            <a:normAutofit fontScale="92500" lnSpcReduction="10000"/>
          </a:bodyPr>
          <a:lstStyle/>
          <a:p>
            <a:r>
              <a:rPr lang="en-US" sz="2800" dirty="0"/>
              <a:t>Title </a:t>
            </a:r>
          </a:p>
          <a:p>
            <a:pPr lvl="1"/>
            <a:r>
              <a:rPr lang="en-US" sz="2400" dirty="0"/>
              <a:t>Ask a question or call out key insight</a:t>
            </a:r>
          </a:p>
          <a:p>
            <a:r>
              <a:rPr lang="en-US" sz="2800" dirty="0"/>
              <a:t>Easy to Read</a:t>
            </a:r>
          </a:p>
          <a:p>
            <a:pPr lvl="1"/>
            <a:r>
              <a:rPr lang="en-US" sz="2400" dirty="0"/>
              <a:t>Whitespace – avoid clutter</a:t>
            </a:r>
          </a:p>
          <a:p>
            <a:pPr lvl="1"/>
            <a:r>
              <a:rPr lang="en-US" sz="2400" dirty="0"/>
              <a:t>Color, fonts, BANs wisely</a:t>
            </a:r>
          </a:p>
          <a:p>
            <a:r>
              <a:rPr lang="en-US" sz="2800" dirty="0"/>
              <a:t>Key Insights Fast to Understand</a:t>
            </a:r>
          </a:p>
          <a:p>
            <a:pPr lvl="1"/>
            <a:r>
              <a:rPr lang="en-US" sz="2400" dirty="0"/>
              <a:t>10 second rule</a:t>
            </a:r>
          </a:p>
          <a:p>
            <a:r>
              <a:rPr lang="en-US" sz="2800" dirty="0"/>
              <a:t>Provides Context</a:t>
            </a:r>
          </a:p>
          <a:p>
            <a:pPr lvl="1"/>
            <a:r>
              <a:rPr lang="en-US" sz="2400" dirty="0"/>
              <a:t>Use of benchmark, trend, summary statistic for comparison</a:t>
            </a:r>
          </a:p>
        </p:txBody>
      </p:sp>
    </p:spTree>
    <p:extLst>
      <p:ext uri="{BB962C8B-B14F-4D97-AF65-F5344CB8AC3E}">
        <p14:creationId xmlns:p14="http://schemas.microsoft.com/office/powerpoint/2010/main" val="3862180749"/>
      </p:ext>
    </p:extLst>
  </p:cSld>
  <p:clrMapOvr>
    <a:masterClrMapping/>
  </p:clrMapOvr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70">
            <a:extLst>
              <a:ext uri="{FF2B5EF4-FFF2-40B4-BE49-F238E27FC236}">
                <a16:creationId xmlns:a16="http://schemas.microsoft.com/office/drawing/2014/main" id="{0E830057-F4EE-412A-8526-36BE1CE18C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101" name="Rectangle 72">
            <a:extLst>
              <a:ext uri="{FF2B5EF4-FFF2-40B4-BE49-F238E27FC236}">
                <a16:creationId xmlns:a16="http://schemas.microsoft.com/office/drawing/2014/main" id="{BAAEBA82-E2D4-4653-AEE3-E95B330DDA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102" name="Rectangle 74">
            <a:extLst>
              <a:ext uri="{FF2B5EF4-FFF2-40B4-BE49-F238E27FC236}">
                <a16:creationId xmlns:a16="http://schemas.microsoft.com/office/drawing/2014/main" id="{2386509E-DAF8-4DA0-B09B-FA3FB341C2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103" name="Rectangle 76">
            <a:extLst>
              <a:ext uri="{FF2B5EF4-FFF2-40B4-BE49-F238E27FC236}">
                <a16:creationId xmlns:a16="http://schemas.microsoft.com/office/drawing/2014/main" id="{44E11946-6976-4B44-971A-07BFBE9544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3085765"/>
            <a:ext cx="11262866" cy="3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 useBgFill="1">
        <p:nvSpPr>
          <p:cNvPr id="4104" name="Rectangle 78">
            <a:extLst>
              <a:ext uri="{FF2B5EF4-FFF2-40B4-BE49-F238E27FC236}">
                <a16:creationId xmlns:a16="http://schemas.microsoft.com/office/drawing/2014/main" id="{85DD9E25-AB50-4F01-9CA6-96497CDE72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38175"/>
            <a:ext cx="12191999" cy="62198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  <p:pic>
        <p:nvPicPr>
          <p:cNvPr id="4098" name="Picture 2" descr="Image result for economist chart">
            <a:extLst>
              <a:ext uri="{FF2B5EF4-FFF2-40B4-BE49-F238E27FC236}">
                <a16:creationId xmlns:a16="http://schemas.microsoft.com/office/drawing/2014/main" id="{FA42C771-A625-459D-BBF6-0B3F796AAC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45674" y="723899"/>
            <a:ext cx="5608360" cy="5998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05" name="Rectangle 80">
            <a:extLst>
              <a:ext uri="{FF2B5EF4-FFF2-40B4-BE49-F238E27FC236}">
                <a16:creationId xmlns:a16="http://schemas.microsoft.com/office/drawing/2014/main" id="{707788D3-E467-4E25-A5E9-FD41795BD5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723899"/>
            <a:ext cx="3703320" cy="5666666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3AE995B-D7F5-407D-A6F7-3BFBCAE66B2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296275" y="1419225"/>
            <a:ext cx="3081576" cy="4148818"/>
          </a:xfr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400" dirty="0">
                <a:solidFill>
                  <a:srgbClr val="FFFFFF"/>
                </a:solidFill>
              </a:rPr>
              <a:t>What does this chart tell us?</a:t>
            </a:r>
            <a:br>
              <a:rPr lang="en-US" sz="2400" dirty="0">
                <a:solidFill>
                  <a:srgbClr val="FFFFFF"/>
                </a:solidFill>
              </a:rPr>
            </a:br>
            <a:br>
              <a:rPr lang="en-US" sz="2400" dirty="0">
                <a:solidFill>
                  <a:srgbClr val="FFFFFF"/>
                </a:solidFill>
              </a:rPr>
            </a:br>
            <a:r>
              <a:rPr lang="en-US" sz="2400" dirty="0">
                <a:solidFill>
                  <a:srgbClr val="FFFFFF"/>
                </a:solidFill>
              </a:rPr>
              <a:t>What is this chart even attempting to tell us?</a:t>
            </a:r>
            <a:br>
              <a:rPr lang="en-US" sz="2400" dirty="0">
                <a:solidFill>
                  <a:srgbClr val="FFFFFF"/>
                </a:solidFill>
              </a:rPr>
            </a:br>
            <a:br>
              <a:rPr lang="en-US" sz="2400" dirty="0">
                <a:solidFill>
                  <a:srgbClr val="FFFFFF"/>
                </a:solidFill>
              </a:rPr>
            </a:br>
            <a:r>
              <a:rPr lang="en-US" sz="2400" dirty="0">
                <a:solidFill>
                  <a:srgbClr val="FFFFFF"/>
                </a:solidFill>
              </a:rPr>
              <a:t>This is an example of both a poor title </a:t>
            </a:r>
            <a:r>
              <a:rPr lang="en-US" sz="2400" i="1" dirty="0">
                <a:solidFill>
                  <a:srgbClr val="FFFFFF"/>
                </a:solidFill>
              </a:rPr>
              <a:t>and</a:t>
            </a:r>
            <a:r>
              <a:rPr lang="en-US" sz="2400" dirty="0">
                <a:solidFill>
                  <a:srgbClr val="FFFFFF"/>
                </a:solidFill>
              </a:rPr>
              <a:t> a poor chart</a:t>
            </a:r>
          </a:p>
        </p:txBody>
      </p:sp>
      <p:sp>
        <p:nvSpPr>
          <p:cNvPr id="4106" name="Rectangle 82">
            <a:extLst>
              <a:ext uri="{FF2B5EF4-FFF2-40B4-BE49-F238E27FC236}">
                <a16:creationId xmlns:a16="http://schemas.microsoft.com/office/drawing/2014/main" id="{E12301D8-0106-4E04-A846-C29A665937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rgbClr val="F13C1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583999873"/>
      </p:ext>
    </p:extLst>
  </p:cSld>
  <p:clrMapOvr>
    <a:masterClrMapping/>
  </p:clrMapOvr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id="{6BFF1E8A-3E3F-4A67-97F8-32C8D41238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D0BBA9C7-5B8B-474E-9392-E742C78ED5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1D52F3B2-AFE1-41E8-9E34-D2B02A6582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7A8E2F28-54A2-432C-AAF7-7154C3D579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3085765"/>
            <a:ext cx="11262866" cy="3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 useBgFill="1">
        <p:nvSpPr>
          <p:cNvPr id="79" name="Rectangle 78">
            <a:extLst>
              <a:ext uri="{FF2B5EF4-FFF2-40B4-BE49-F238E27FC236}">
                <a16:creationId xmlns:a16="http://schemas.microsoft.com/office/drawing/2014/main" id="{386191B5-2583-4B3E-B008-3E5A376147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1999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  <p:pic>
        <p:nvPicPr>
          <p:cNvPr id="1026" name="Picture 2" descr="Image result for economist chart">
            <a:extLst>
              <a:ext uri="{FF2B5EF4-FFF2-40B4-BE49-F238E27FC236}">
                <a16:creationId xmlns:a16="http://schemas.microsoft.com/office/drawing/2014/main" id="{2E6A219E-15AB-4CD5-B97C-C3FE271D316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74" r="-6" b="15719"/>
          <a:stretch/>
        </p:blipFill>
        <p:spPr bwMode="auto">
          <a:xfrm>
            <a:off x="611894" y="849086"/>
            <a:ext cx="7333256" cy="5551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1" name="Rectangle 80">
            <a:extLst>
              <a:ext uri="{FF2B5EF4-FFF2-40B4-BE49-F238E27FC236}">
                <a16:creationId xmlns:a16="http://schemas.microsoft.com/office/drawing/2014/main" id="{A9C7CFDB-8577-4539-8795-F8B34A3075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723899"/>
            <a:ext cx="3703320" cy="5666666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162A6989-9377-451D-85A5-70CCE661A85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296275" y="1419225"/>
            <a:ext cx="3081576" cy="2085869"/>
          </a:xfr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</a:pPr>
            <a:r>
              <a:rPr lang="en-US" dirty="0">
                <a:solidFill>
                  <a:srgbClr val="FFFFFF"/>
                </a:solidFill>
              </a:rPr>
              <a:t>Here’s an example of a good title, but a poor chart</a:t>
            </a: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295C4DB5-1B45-490F-A51B-23C9B9A433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63C20DDE-67DF-47CA-B658-875EA5D810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rgbClr val="F7452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72B4ED93-D6A4-4A1D-9CA7-A0549AB6D4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196335593"/>
      </p:ext>
    </p:extLst>
  </p:cSld>
  <p:clrMapOvr>
    <a:masterClrMapping/>
  </p:clrMapOvr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B42607-D46B-49E2-9E27-72D7509E79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7981" y="491547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en-US"/>
              <a:t>What is this chart telling us?</a:t>
            </a:r>
            <a:br>
              <a:rPr lang="en-US"/>
            </a:br>
            <a:br>
              <a:rPr lang="en-US"/>
            </a:br>
            <a:r>
              <a:rPr lang="en-US"/>
              <a:t>How long does it take us to reach this conclusion?</a:t>
            </a:r>
          </a:p>
        </p:txBody>
      </p:sp>
      <p:pic>
        <p:nvPicPr>
          <p:cNvPr id="3074" name="Picture 2" descr="Related image">
            <a:extLst>
              <a:ext uri="{FF2B5EF4-FFF2-40B4-BE49-F238E27FC236}">
                <a16:creationId xmlns:a16="http://schemas.microsoft.com/office/drawing/2014/main" id="{13093322-34DB-48DB-B8B6-FD333F689D9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71"/>
          <a:stretch/>
        </p:blipFill>
        <p:spPr bwMode="auto">
          <a:xfrm>
            <a:off x="1390035" y="1909473"/>
            <a:ext cx="9411930" cy="4842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5976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AA59DA-955A-4656-AFB5-7096DB4638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192" y="766808"/>
            <a:ext cx="11029616" cy="720244"/>
          </a:xfrm>
        </p:spPr>
        <p:txBody>
          <a:bodyPr/>
          <a:lstStyle/>
          <a:p>
            <a:r>
              <a:rPr lang="en-US"/>
              <a:t>Is batman getting larger over time?</a:t>
            </a:r>
          </a:p>
        </p:txBody>
      </p:sp>
      <p:pic>
        <p:nvPicPr>
          <p:cNvPr id="4" name="Picture 2" descr="Related image">
            <a:extLst>
              <a:ext uri="{FF2B5EF4-FFF2-40B4-BE49-F238E27FC236}">
                <a16:creationId xmlns:a16="http://schemas.microsoft.com/office/drawing/2014/main" id="{B17AB69E-3273-4AEE-94EF-53E2F6CF863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571" b="8470"/>
          <a:stretch/>
        </p:blipFill>
        <p:spPr bwMode="auto">
          <a:xfrm>
            <a:off x="448391" y="2031999"/>
            <a:ext cx="11295217" cy="4378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4916198"/>
      </p:ext>
    </p:extLst>
  </p:cSld>
  <p:clrMapOvr>
    <a:masterClrMapping/>
  </p:clrMapOvr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AA59DA-955A-4656-AFB5-7096DB4638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803371"/>
          </a:xfrm>
        </p:spPr>
        <p:txBody>
          <a:bodyPr/>
          <a:lstStyle/>
          <a:p>
            <a:r>
              <a:rPr lang="en-US"/>
              <a:t>Is batman getting larger over time?</a:t>
            </a:r>
          </a:p>
        </p:txBody>
      </p:sp>
      <p:pic>
        <p:nvPicPr>
          <p:cNvPr id="5" name="Picture 2" descr="Related image">
            <a:extLst>
              <a:ext uri="{FF2B5EF4-FFF2-40B4-BE49-F238E27FC236}">
                <a16:creationId xmlns:a16="http://schemas.microsoft.com/office/drawing/2014/main" id="{FD509314-575F-4D64-9AAB-8BA1D1AA5DC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571" b="8470"/>
          <a:stretch/>
        </p:blipFill>
        <p:spPr bwMode="auto">
          <a:xfrm>
            <a:off x="74504" y="2357005"/>
            <a:ext cx="11175315" cy="4331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40FFAA26-8300-4DB9-9035-43898DEE2DC7}"/>
              </a:ext>
            </a:extLst>
          </p:cNvPr>
          <p:cNvCxnSpPr/>
          <p:nvPr/>
        </p:nvCxnSpPr>
        <p:spPr>
          <a:xfrm>
            <a:off x="895936" y="2902529"/>
            <a:ext cx="2152072" cy="0"/>
          </a:xfrm>
          <a:prstGeom prst="line">
            <a:avLst/>
          </a:prstGeom>
          <a:ln w="19050">
            <a:solidFill>
              <a:srgbClr val="FFC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C0BA1671-7300-479C-8FB5-C7A88A535BF1}"/>
              </a:ext>
            </a:extLst>
          </p:cNvPr>
          <p:cNvSpPr txBox="1"/>
          <p:nvPr/>
        </p:nvSpPr>
        <p:spPr>
          <a:xfrm>
            <a:off x="812808" y="2466110"/>
            <a:ext cx="215207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rPr>
              <a:t>Avg. Pre 90’s Batman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758F559-306F-403B-ADE1-307BAC326C57}"/>
              </a:ext>
            </a:extLst>
          </p:cNvPr>
          <p:cNvCxnSpPr>
            <a:cxnSpLocks/>
          </p:cNvCxnSpPr>
          <p:nvPr/>
        </p:nvCxnSpPr>
        <p:spPr>
          <a:xfrm>
            <a:off x="3930081" y="3516742"/>
            <a:ext cx="3967017" cy="0"/>
          </a:xfrm>
          <a:prstGeom prst="line">
            <a:avLst/>
          </a:prstGeom>
          <a:ln w="19050">
            <a:solidFill>
              <a:srgbClr val="FFC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152D3B69-AD68-48AE-A162-B78CB62F214B}"/>
              </a:ext>
            </a:extLst>
          </p:cNvPr>
          <p:cNvSpPr txBox="1"/>
          <p:nvPr/>
        </p:nvSpPr>
        <p:spPr>
          <a:xfrm>
            <a:off x="4946043" y="2475286"/>
            <a:ext cx="2152072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rPr>
              <a:t>Avg. Batman of the 90’s &amp; early 2000’s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1251372-1E8D-44B1-81D6-F00F6378BFE5}"/>
              </a:ext>
            </a:extLst>
          </p:cNvPr>
          <p:cNvSpPr/>
          <p:nvPr/>
        </p:nvSpPr>
        <p:spPr>
          <a:xfrm>
            <a:off x="8368152" y="2357005"/>
            <a:ext cx="2235200" cy="3120071"/>
          </a:xfrm>
          <a:prstGeom prst="rect">
            <a:avLst/>
          </a:prstGeom>
          <a:noFill/>
          <a:ln w="19050">
            <a:solidFill>
              <a:srgbClr val="FFC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C574CEC-F3DB-4637-BDC6-54969B315A89}"/>
              </a:ext>
            </a:extLst>
          </p:cNvPr>
          <p:cNvSpPr txBox="1"/>
          <p:nvPr/>
        </p:nvSpPr>
        <p:spPr>
          <a:xfrm>
            <a:off x="8409716" y="1987673"/>
            <a:ext cx="215207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rPr>
              <a:t>Outliers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85EAC96-8FBB-4DDA-9343-8D0531988BA9}"/>
              </a:ext>
            </a:extLst>
          </p:cNvPr>
          <p:cNvSpPr/>
          <p:nvPr/>
        </p:nvSpPr>
        <p:spPr>
          <a:xfrm>
            <a:off x="10648914" y="4826675"/>
            <a:ext cx="1468582" cy="181588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</a:rPr>
              <a:t>Ben Affleck is huge physically, Lego Batman is huge at the box office. Both buck recent trends.</a:t>
            </a:r>
          </a:p>
        </p:txBody>
      </p:sp>
    </p:spTree>
    <p:extLst>
      <p:ext uri="{BB962C8B-B14F-4D97-AF65-F5344CB8AC3E}">
        <p14:creationId xmlns:p14="http://schemas.microsoft.com/office/powerpoint/2010/main" val="3613987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</p:bld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9B3BAA-C1FD-40E2-A8EE-343AFAC7FD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729480"/>
          </a:xfrm>
        </p:spPr>
        <p:txBody>
          <a:bodyPr/>
          <a:lstStyle/>
          <a:p>
            <a:r>
              <a:rPr lang="en-US"/>
              <a:t>Another example of a good title, but poor chart</a:t>
            </a:r>
          </a:p>
        </p:txBody>
      </p:sp>
      <p:pic>
        <p:nvPicPr>
          <p:cNvPr id="7170" name="Picture 2" descr="MW-FW350_1milli_20171016112101_NS">
            <a:extLst>
              <a:ext uri="{FF2B5EF4-FFF2-40B4-BE49-F238E27FC236}">
                <a16:creationId xmlns:a16="http://schemas.microsoft.com/office/drawing/2014/main" id="{BC45A3B3-F495-4F1B-A5AD-8A55F0CB667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23"/>
          <a:stretch/>
        </p:blipFill>
        <p:spPr bwMode="auto">
          <a:xfrm>
            <a:off x="2461777" y="1881763"/>
            <a:ext cx="7043453" cy="4906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18760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462DB2-51E2-4174-A563-934D87113E35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604910" y="1072540"/>
            <a:ext cx="4938713" cy="4022725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3900" dirty="0">
                <a:latin typeface="Segoe UI" panose="020B0502040204020203" pitchFamily="34" charset="0"/>
                <a:cs typeface="Segoe UI" panose="020B0502040204020203" pitchFamily="34" charset="0"/>
              </a:rPr>
              <a:t>Categorical</a:t>
            </a:r>
          </a:p>
          <a:p>
            <a:r>
              <a:rPr lang="en-US" sz="2400" dirty="0">
                <a:latin typeface="Segoe UI" panose="020B0502040204020203" pitchFamily="34" charset="0"/>
                <a:cs typeface="Segoe UI" panose="020B0502040204020203" pitchFamily="34" charset="0"/>
              </a:rPr>
              <a:t>Describes and groups values</a:t>
            </a:r>
          </a:p>
          <a:p>
            <a:r>
              <a:rPr lang="en-US" sz="2400" dirty="0">
                <a:latin typeface="Segoe UI" panose="020B0502040204020203" pitchFamily="34" charset="0"/>
                <a:cs typeface="Segoe UI" panose="020B0502040204020203" pitchFamily="34" charset="0"/>
              </a:rPr>
              <a:t>Headings on a graph/chart</a:t>
            </a:r>
          </a:p>
          <a:p>
            <a:r>
              <a:rPr lang="en-US" sz="2400" dirty="0">
                <a:latin typeface="Segoe UI" panose="020B0502040204020203" pitchFamily="34" charset="0"/>
                <a:cs typeface="Segoe UI" panose="020B0502040204020203" pitchFamily="34" charset="0"/>
              </a:rPr>
              <a:t>Adds to level of detail</a:t>
            </a:r>
          </a:p>
          <a:p>
            <a:r>
              <a:rPr lang="en-US" sz="2400" dirty="0">
                <a:latin typeface="Segoe UI" panose="020B0502040204020203" pitchFamily="34" charset="0"/>
                <a:cs typeface="Segoe UI" panose="020B0502040204020203" pitchFamily="34" charset="0"/>
              </a:rPr>
              <a:t>String, date, location</a:t>
            </a:r>
          </a:p>
          <a:p>
            <a:r>
              <a:rPr lang="en-US" sz="2400" dirty="0">
                <a:latin typeface="Segoe UI" panose="020B0502040204020203" pitchFamily="34" charset="0"/>
                <a:cs typeface="Segoe UI" panose="020B0502040204020203" pitchFamily="34" charset="0"/>
              </a:rPr>
              <a:t>Can be counted</a:t>
            </a:r>
          </a:p>
          <a:p>
            <a:r>
              <a:rPr lang="en-US" sz="2400" dirty="0">
                <a:latin typeface="Segoe UI" panose="020B0502040204020203" pitchFamily="34" charset="0"/>
                <a:cs typeface="Segoe UI" panose="020B0502040204020203" pitchFamily="34" charset="0"/>
              </a:rPr>
              <a:t>Usually discrete only</a:t>
            </a:r>
          </a:p>
          <a:p>
            <a:r>
              <a:rPr lang="en-US" sz="2400" dirty="0">
                <a:latin typeface="Segoe UI" panose="020B0502040204020203" pitchFamily="34" charset="0"/>
                <a:cs typeface="Segoe UI" panose="020B0502040204020203" pitchFamily="34" charset="0"/>
              </a:rPr>
              <a:t>Dates can be discrete or continuous</a:t>
            </a:r>
          </a:p>
          <a:p>
            <a:pPr marL="0" indent="0">
              <a:buNone/>
            </a:pPr>
            <a:endParaRPr lang="en-US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2FC7DA1-1148-44A2-8454-3678E270F48E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6648379" y="1072540"/>
            <a:ext cx="5422900" cy="3633787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3900" dirty="0">
                <a:latin typeface="Segoe UI" panose="020B0502040204020203" pitchFamily="34" charset="0"/>
                <a:cs typeface="Segoe UI" panose="020B0502040204020203" pitchFamily="34" charset="0"/>
              </a:rPr>
              <a:t>Quantitative</a:t>
            </a:r>
            <a:endParaRPr lang="en-US" sz="24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en-US" sz="2400" dirty="0">
                <a:latin typeface="Segoe UI" panose="020B0502040204020203" pitchFamily="34" charset="0"/>
                <a:cs typeface="Segoe UI" panose="020B0502040204020203" pitchFamily="34" charset="0"/>
              </a:rPr>
              <a:t>Measures</a:t>
            </a:r>
          </a:p>
          <a:p>
            <a:r>
              <a:rPr lang="en-US" sz="2400" dirty="0">
                <a:latin typeface="Segoe UI" panose="020B0502040204020203" pitchFamily="34" charset="0"/>
                <a:cs typeface="Segoe UI" panose="020B0502040204020203" pitchFamily="34" charset="0"/>
              </a:rPr>
              <a:t>Axis on a graph/chart</a:t>
            </a:r>
          </a:p>
          <a:p>
            <a:r>
              <a:rPr lang="en-US" sz="2400" dirty="0">
                <a:latin typeface="Segoe UI" panose="020B0502040204020203" pitchFamily="34" charset="0"/>
                <a:cs typeface="Segoe UI" panose="020B0502040204020203" pitchFamily="34" charset="0"/>
              </a:rPr>
              <a:t>Integer, float</a:t>
            </a:r>
          </a:p>
          <a:p>
            <a:r>
              <a:rPr lang="en-US" sz="2400" dirty="0">
                <a:latin typeface="Segoe UI" panose="020B0502040204020203" pitchFamily="34" charset="0"/>
                <a:cs typeface="Segoe UI" panose="020B0502040204020203" pitchFamily="34" charset="0"/>
              </a:rPr>
              <a:t>Mathematical Operations can be performed on (sum, average, multiply, etc.)</a:t>
            </a:r>
          </a:p>
          <a:p>
            <a:r>
              <a:rPr lang="en-US" sz="2400" dirty="0">
                <a:latin typeface="Segoe UI" panose="020B0502040204020203" pitchFamily="34" charset="0"/>
                <a:cs typeface="Segoe UI" panose="020B0502040204020203" pitchFamily="34" charset="0"/>
              </a:rPr>
              <a:t>Can be discrete or continuous</a:t>
            </a:r>
          </a:p>
        </p:txBody>
      </p:sp>
    </p:spTree>
    <p:extLst>
      <p:ext uri="{BB962C8B-B14F-4D97-AF65-F5344CB8AC3E}">
        <p14:creationId xmlns:p14="http://schemas.microsoft.com/office/powerpoint/2010/main" val="3530736237"/>
      </p:ext>
    </p:extLst>
  </p:cSld>
  <p:clrMapOvr>
    <a:masterClrMapping/>
  </p:clrMapOvr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668865-73A1-412D-9AB3-E1A128D0C7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Here’s a redesign of the last chart, keeping the title but improving the chart</a:t>
            </a:r>
          </a:p>
        </p:txBody>
      </p:sp>
      <p:pic>
        <p:nvPicPr>
          <p:cNvPr id="8194" name="Picture 2" descr="Redo_howlonglive">
            <a:extLst>
              <a:ext uri="{FF2B5EF4-FFF2-40B4-BE49-F238E27FC236}">
                <a16:creationId xmlns:a16="http://schemas.microsoft.com/office/drawing/2014/main" id="{6A0EC5B2-125F-4CD8-8AA9-48B50302B2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3330" y="1870362"/>
            <a:ext cx="9128342" cy="4868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5393840"/>
      </p:ext>
    </p:extLst>
  </p:cSld>
  <p:clrMapOvr>
    <a:masterClrMapping/>
  </p:clrMapOvr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DF101D-01D3-4538-BBE0-02538541CE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dirty="0"/>
              <a:t>Text</a:t>
            </a:r>
            <a:r>
              <a:rPr lang="en-US" dirty="0"/>
              <a:t> to Guide the user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C2D972-3E16-478C-AE1C-933EFDDEB4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92" y="2180496"/>
            <a:ext cx="11029615" cy="3975348"/>
          </a:xfrm>
        </p:spPr>
        <p:txBody>
          <a:bodyPr>
            <a:normAutofit lnSpcReduction="10000"/>
          </a:bodyPr>
          <a:lstStyle/>
          <a:p>
            <a:r>
              <a:rPr lang="en-US" sz="3200" dirty="0"/>
              <a:t>Clear Titles </a:t>
            </a:r>
          </a:p>
          <a:p>
            <a:pPr lvl="1"/>
            <a:r>
              <a:rPr lang="en-US" sz="2800" dirty="0"/>
              <a:t>Keep dashboard titles simple with descriptive titles for individual charts</a:t>
            </a:r>
          </a:p>
          <a:p>
            <a:r>
              <a:rPr lang="en-US" sz="3200" dirty="0"/>
              <a:t>Annotations</a:t>
            </a:r>
          </a:p>
          <a:p>
            <a:r>
              <a:rPr lang="en-US" sz="3200" dirty="0"/>
              <a:t>Subtitles</a:t>
            </a:r>
          </a:p>
          <a:p>
            <a:r>
              <a:rPr lang="en-US" sz="3200" dirty="0"/>
              <a:t>Text Size – Consistent Hierarchies</a:t>
            </a:r>
          </a:p>
          <a:p>
            <a:r>
              <a:rPr lang="en-US" sz="3200" dirty="0"/>
              <a:t>Data Labels</a:t>
            </a:r>
          </a:p>
        </p:txBody>
      </p:sp>
    </p:spTree>
    <p:extLst>
      <p:ext uri="{BB962C8B-B14F-4D97-AF65-F5344CB8AC3E}">
        <p14:creationId xmlns:p14="http://schemas.microsoft.com/office/powerpoint/2010/main" val="941133673"/>
      </p:ext>
    </p:extLst>
  </p:cSld>
  <p:clrMapOvr>
    <a:masterClrMapping/>
  </p:clrMapOvr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cdnl.tblsft.com/sites/default/files/blog/screen_shot_2015-10-22_at_5.32.20_pm.png">
            <a:extLst>
              <a:ext uri="{FF2B5EF4-FFF2-40B4-BE49-F238E27FC236}">
                <a16:creationId xmlns:a16="http://schemas.microsoft.com/office/drawing/2014/main" id="{2426F458-16D4-4A04-BCBF-EC21ADE312F5}"/>
              </a:ext>
            </a:extLst>
          </p:cNvPr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0437" y="605882"/>
            <a:ext cx="11111125" cy="5973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3695BE1-B0AC-487C-90A4-34345FBCF3C9}"/>
              </a:ext>
            </a:extLst>
          </p:cNvPr>
          <p:cNvSpPr txBox="1"/>
          <p:nvPr/>
        </p:nvSpPr>
        <p:spPr>
          <a:xfrm>
            <a:off x="2036259" y="6579341"/>
            <a:ext cx="8119482" cy="278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ill Sans MT" panose="020B0502020104020203"/>
                <a:ea typeface="+mn-ea"/>
                <a:cs typeface="+mn-cs"/>
                <a:hlinkClick r:id="rId3"/>
              </a:rPr>
              <a:t>https://public.tableau.com/profile/shine.pulikathara#!/vizhome/TheWeeklyNews-IronVizChampion/WeeklyNews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69581358"/>
      </p:ext>
    </p:extLst>
  </p:cSld>
  <p:clrMapOvr>
    <a:masterClrMapping/>
  </p:clrMapOvr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DF101D-01D3-4538-BBE0-02538541CE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dirty="0"/>
              <a:t>Maximize Data-to-ink ratio</a:t>
            </a:r>
            <a:endParaRPr lang="en-US" dirty="0"/>
          </a:p>
        </p:txBody>
      </p:sp>
      <p:pic>
        <p:nvPicPr>
          <p:cNvPr id="4" name="Online Media 3" title="Data to Ink Ratio (Tufte principle of Data Visualisation)">
            <a:hlinkClick r:id="" action="ppaction://media"/>
            <a:extLst>
              <a:ext uri="{FF2B5EF4-FFF2-40B4-BE49-F238E27FC236}">
                <a16:creationId xmlns:a16="http://schemas.microsoft.com/office/drawing/2014/main" id="{82E1A6F1-897C-4C57-B97C-FA5BB266AB94}"/>
              </a:ext>
            </a:extLst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827338" y="2181225"/>
            <a:ext cx="6538912" cy="3678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1657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9">
            <a:extLst>
              <a:ext uri="{FF2B5EF4-FFF2-40B4-BE49-F238E27FC236}">
                <a16:creationId xmlns:a16="http://schemas.microsoft.com/office/drawing/2014/main" id="{0E830057-F4EE-412A-8526-36BE1CE18C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9" name="Rectangle 11">
            <a:extLst>
              <a:ext uri="{FF2B5EF4-FFF2-40B4-BE49-F238E27FC236}">
                <a16:creationId xmlns:a16="http://schemas.microsoft.com/office/drawing/2014/main" id="{BAAEBA82-E2D4-4653-AEE3-E95B330DDA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0" name="Rectangle 13">
            <a:extLst>
              <a:ext uri="{FF2B5EF4-FFF2-40B4-BE49-F238E27FC236}">
                <a16:creationId xmlns:a16="http://schemas.microsoft.com/office/drawing/2014/main" id="{2386509E-DAF8-4DA0-B09B-FA3FB341C2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1" name="Rectangle 15">
            <a:extLst>
              <a:ext uri="{FF2B5EF4-FFF2-40B4-BE49-F238E27FC236}">
                <a16:creationId xmlns:a16="http://schemas.microsoft.com/office/drawing/2014/main" id="{44E11946-6976-4B44-971A-07BFBE9544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3085765"/>
            <a:ext cx="11262866" cy="3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 useBgFill="1">
        <p:nvSpPr>
          <p:cNvPr id="32" name="Rectangle 17">
            <a:extLst>
              <a:ext uri="{FF2B5EF4-FFF2-40B4-BE49-F238E27FC236}">
                <a16:creationId xmlns:a16="http://schemas.microsoft.com/office/drawing/2014/main" id="{85DD9E25-AB50-4F01-9CA6-96497CDE72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38175"/>
            <a:ext cx="12191999" cy="62198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  <p:pic>
        <p:nvPicPr>
          <p:cNvPr id="5" name="Content Placeholder 4" descr="A close up of a map&#10;&#10;Description automatically generated">
            <a:extLst>
              <a:ext uri="{FF2B5EF4-FFF2-40B4-BE49-F238E27FC236}">
                <a16:creationId xmlns:a16="http://schemas.microsoft.com/office/drawing/2014/main" id="{E6D49821-4D41-4F63-AD90-F7780EA6489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112" y="641732"/>
            <a:ext cx="6484503" cy="6063010"/>
          </a:xfrm>
          <a:prstGeom prst="rect">
            <a:avLst/>
          </a:prstGeom>
        </p:spPr>
      </p:pic>
      <p:sp>
        <p:nvSpPr>
          <p:cNvPr id="33" name="Rectangle 19">
            <a:extLst>
              <a:ext uri="{FF2B5EF4-FFF2-40B4-BE49-F238E27FC236}">
                <a16:creationId xmlns:a16="http://schemas.microsoft.com/office/drawing/2014/main" id="{707788D3-E467-4E25-A5E9-FD41795BD5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723899"/>
            <a:ext cx="3703320" cy="5666666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45C5450-407B-48D1-8581-6EB39332E3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96275" y="1419225"/>
            <a:ext cx="3081576" cy="2085869"/>
          </a:xfrm>
        </p:spPr>
        <p:txBody>
          <a:bodyPr vert="horz" lIns="91440" tIns="45720" rIns="91440" bIns="45720" rtlCol="0" anchor="b">
            <a:normAutofit/>
          </a:bodyPr>
          <a:lstStyle/>
          <a:p>
            <a:endParaRPr lang="en-US" sz="3600">
              <a:solidFill>
                <a:srgbClr val="FFFFFF"/>
              </a:solidFill>
            </a:endParaRPr>
          </a:p>
        </p:txBody>
      </p:sp>
      <p:sp>
        <p:nvSpPr>
          <p:cNvPr id="34" name="Rectangle 21">
            <a:extLst>
              <a:ext uri="{FF2B5EF4-FFF2-40B4-BE49-F238E27FC236}">
                <a16:creationId xmlns:a16="http://schemas.microsoft.com/office/drawing/2014/main" id="{E12301D8-0106-4E04-A846-C29A665937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rgbClr val="FFB7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250990963"/>
      </p:ext>
    </p:extLst>
  </p:cSld>
  <p:clrMapOvr>
    <a:masterClrMapping/>
  </p:clrMapOvr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9">
            <a:extLst>
              <a:ext uri="{FF2B5EF4-FFF2-40B4-BE49-F238E27FC236}">
                <a16:creationId xmlns:a16="http://schemas.microsoft.com/office/drawing/2014/main" id="{0E830057-F4EE-412A-8526-36BE1CE18C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9" name="Rectangle 11">
            <a:extLst>
              <a:ext uri="{FF2B5EF4-FFF2-40B4-BE49-F238E27FC236}">
                <a16:creationId xmlns:a16="http://schemas.microsoft.com/office/drawing/2014/main" id="{BAAEBA82-E2D4-4653-AEE3-E95B330DDA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0" name="Rectangle 13">
            <a:extLst>
              <a:ext uri="{FF2B5EF4-FFF2-40B4-BE49-F238E27FC236}">
                <a16:creationId xmlns:a16="http://schemas.microsoft.com/office/drawing/2014/main" id="{2386509E-DAF8-4DA0-B09B-FA3FB341C2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1" name="Rectangle 15">
            <a:extLst>
              <a:ext uri="{FF2B5EF4-FFF2-40B4-BE49-F238E27FC236}">
                <a16:creationId xmlns:a16="http://schemas.microsoft.com/office/drawing/2014/main" id="{44E11946-6976-4B44-971A-07BFBE9544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3085765"/>
            <a:ext cx="11262866" cy="33048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 useBgFill="1">
        <p:nvSpPr>
          <p:cNvPr id="32" name="Rectangle 17">
            <a:extLst>
              <a:ext uri="{FF2B5EF4-FFF2-40B4-BE49-F238E27FC236}">
                <a16:creationId xmlns:a16="http://schemas.microsoft.com/office/drawing/2014/main" id="{85DD9E25-AB50-4F01-9CA6-96497CDE72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38175"/>
            <a:ext cx="12191999" cy="62198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  <p:sp>
        <p:nvSpPr>
          <p:cNvPr id="33" name="Rectangle 19">
            <a:extLst>
              <a:ext uri="{FF2B5EF4-FFF2-40B4-BE49-F238E27FC236}">
                <a16:creationId xmlns:a16="http://schemas.microsoft.com/office/drawing/2014/main" id="{707788D3-E467-4E25-A5E9-FD41795BD5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723899"/>
            <a:ext cx="3703320" cy="5666666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45C5450-407B-48D1-8581-6EB39332E3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96275" y="1419225"/>
            <a:ext cx="3081576" cy="2085869"/>
          </a:xfrm>
        </p:spPr>
        <p:txBody>
          <a:bodyPr vert="horz" lIns="91440" tIns="45720" rIns="91440" bIns="45720" rtlCol="0" anchor="b">
            <a:normAutofit/>
          </a:bodyPr>
          <a:lstStyle/>
          <a:p>
            <a:endParaRPr lang="en-US" sz="3600">
              <a:solidFill>
                <a:srgbClr val="FFFFFF"/>
              </a:solidFill>
            </a:endParaRPr>
          </a:p>
        </p:txBody>
      </p:sp>
      <p:sp>
        <p:nvSpPr>
          <p:cNvPr id="34" name="Rectangle 21">
            <a:extLst>
              <a:ext uri="{FF2B5EF4-FFF2-40B4-BE49-F238E27FC236}">
                <a16:creationId xmlns:a16="http://schemas.microsoft.com/office/drawing/2014/main" id="{E12301D8-0106-4E04-A846-C29A665937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rgbClr val="FFB7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7" name="Content Placeholder 6" descr="A close up of a map&#10;&#10;Description automatically generated">
            <a:extLst>
              <a:ext uri="{FF2B5EF4-FFF2-40B4-BE49-F238E27FC236}">
                <a16:creationId xmlns:a16="http://schemas.microsoft.com/office/drawing/2014/main" id="{847EFA42-456D-45F4-8C16-60C2DAB762C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7007" y="641732"/>
            <a:ext cx="6397524" cy="5999236"/>
          </a:xfrm>
        </p:spPr>
      </p:pic>
    </p:spTree>
    <p:extLst>
      <p:ext uri="{BB962C8B-B14F-4D97-AF65-F5344CB8AC3E}">
        <p14:creationId xmlns:p14="http://schemas.microsoft.com/office/powerpoint/2010/main" val="1835002776"/>
      </p:ext>
    </p:extLst>
  </p:cSld>
  <p:clrMapOvr>
    <a:masterClrMapping/>
  </p:clrMapOvr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E5506A45-FD0B-4BB3-9639-0560162D8D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49960" y="1507414"/>
            <a:ext cx="7295507" cy="3703320"/>
          </a:xfrm>
        </p:spPr>
        <p:txBody>
          <a:bodyPr anchor="ctr">
            <a:normAutofit/>
          </a:bodyPr>
          <a:lstStyle/>
          <a:p>
            <a:r>
              <a:rPr lang="en-US" sz="48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Measures of Position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C45D9466-86C2-4EDA-B311-7CEEFA17F2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4342" y="1507414"/>
            <a:ext cx="3330781" cy="3703320"/>
          </a:xfrm>
          <a:ln w="57150">
            <a:noFill/>
          </a:ln>
        </p:spPr>
        <p:txBody>
          <a:bodyPr anchor="ctr">
            <a:normAutofit/>
          </a:bodyPr>
          <a:lstStyle/>
          <a:p>
            <a:pPr algn="r"/>
            <a:endParaRPr lang="en-US" sz="200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878303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>
            <a:extLst>
              <a:ext uri="{FF2B5EF4-FFF2-40B4-BE49-F238E27FC236}">
                <a16:creationId xmlns:a16="http://schemas.microsoft.com/office/drawing/2014/main" id="{1D1D1210-3BD3-4C6E-AD1B-07BFB5ABDD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E4947F56-9DBB-4FF9-ABF2-5B7B3C7B5F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B6E21A4B-9996-44C9-AE8B-9B156A6CDF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34" name="Rectangle 33">
            <a:extLst>
              <a:ext uri="{FF2B5EF4-FFF2-40B4-BE49-F238E27FC236}">
                <a16:creationId xmlns:a16="http://schemas.microsoft.com/office/drawing/2014/main" id="{CAA95A4F-6851-483E-8C86-31AA85F753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1" cy="63343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C726B29-B9FD-4FBB-814D-79D74E5A28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41110" y="639097"/>
            <a:ext cx="3401961" cy="3686015"/>
          </a:xfr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85000"/>
              </a:lnSpc>
              <a:spcBef>
                <a:spcPct val="0"/>
              </a:spcBef>
            </a:pPr>
            <a:r>
              <a:rPr lang="en-US" sz="54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Percentiles</a:t>
            </a:r>
          </a:p>
        </p:txBody>
      </p:sp>
      <p:pic>
        <p:nvPicPr>
          <p:cNvPr id="8" name="Picture 7" descr="A close up of text on a white background&#10;&#10;Description automatically generated">
            <a:extLst>
              <a:ext uri="{FF2B5EF4-FFF2-40B4-BE49-F238E27FC236}">
                <a16:creationId xmlns:a16="http://schemas.microsoft.com/office/drawing/2014/main" id="{5F08295E-7BE4-4B7A-8864-3802D653B6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7976" y="640081"/>
            <a:ext cx="3664262" cy="5054156"/>
          </a:xfrm>
          <a:prstGeom prst="rect">
            <a:avLst/>
          </a:prstGeom>
        </p:spPr>
      </p:pic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8E67B80F-DC96-4AB3-BCAC-07B698F6F6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209305" y="4343400"/>
            <a:ext cx="3200400" cy="0"/>
          </a:xfrm>
          <a:prstGeom prst="line">
            <a:avLst/>
          </a:prstGeom>
          <a:ln w="6350">
            <a:solidFill>
              <a:schemeClr val="tx2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tangle 37">
            <a:extLst>
              <a:ext uri="{FF2B5EF4-FFF2-40B4-BE49-F238E27FC236}">
                <a16:creationId xmlns:a16="http://schemas.microsoft.com/office/drawing/2014/main" id="{D102C23A-5B68-4151-A35E-69055BD516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F16C535E-8900-4C12-9B34-681C17AD54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863893764"/>
      </p:ext>
    </p:extLst>
  </p:cSld>
  <p:clrMapOvr>
    <a:masterClrMapping/>
  </p:clrMapOvr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Rectangle 134">
            <a:extLst>
              <a:ext uri="{FF2B5EF4-FFF2-40B4-BE49-F238E27FC236}">
                <a16:creationId xmlns:a16="http://schemas.microsoft.com/office/drawing/2014/main" id="{C2579DAE-C141-48DB-810E-C070C30081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7" name="Rectangle 136">
            <a:extLst>
              <a:ext uri="{FF2B5EF4-FFF2-40B4-BE49-F238E27FC236}">
                <a16:creationId xmlns:a16="http://schemas.microsoft.com/office/drawing/2014/main" id="{02FD90C3-6350-4D5B-9738-6E94EDF30F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9" name="Rectangle 138">
            <a:extLst>
              <a:ext uri="{FF2B5EF4-FFF2-40B4-BE49-F238E27FC236}">
                <a16:creationId xmlns:a16="http://schemas.microsoft.com/office/drawing/2014/main" id="{41497DE5-0939-4D1D-9350-0C5E1B209C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Rectangle 140">
            <a:extLst>
              <a:ext uri="{FF2B5EF4-FFF2-40B4-BE49-F238E27FC236}">
                <a16:creationId xmlns:a16="http://schemas.microsoft.com/office/drawing/2014/main" id="{5CCC70ED-6C63-4537-B7EB-51990D6C0A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8724" y="457200"/>
            <a:ext cx="11274552" cy="5943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Rectangle 142">
            <a:extLst>
              <a:ext uri="{FF2B5EF4-FFF2-40B4-BE49-F238E27FC236}">
                <a16:creationId xmlns:a16="http://schemas.microsoft.com/office/drawing/2014/main" id="{B76E24C1-2968-40DC-A36E-F6B85F0F07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22732" y="521208"/>
            <a:ext cx="11146536" cy="581558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Related image">
            <a:extLst>
              <a:ext uri="{FF2B5EF4-FFF2-40B4-BE49-F238E27FC236}">
                <a16:creationId xmlns:a16="http://schemas.microsoft.com/office/drawing/2014/main" id="{1BC8CCB0-877D-4CC5-9AEA-4AF4583D60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43356" y="1048220"/>
            <a:ext cx="10337292" cy="4755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6268959"/>
      </p:ext>
    </p:extLst>
  </p:cSld>
  <p:clrMapOvr>
    <a:masterClrMapping/>
  </p:clrMapOvr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D84623-9054-486D-A7DB-1D4C59DCBF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1325563"/>
          </a:xfrm>
        </p:spPr>
        <p:txBody>
          <a:bodyPr>
            <a:normAutofit/>
          </a:bodyPr>
          <a:lstStyle/>
          <a:p>
            <a:pPr lvl="0">
              <a:spcBef>
                <a:spcPts val="0"/>
              </a:spcBef>
            </a:pPr>
            <a:r>
              <a:rPr lang="en-US" dirty="0">
                <a:latin typeface="Segoe UI" panose="020B0502040204020203" pitchFamily="34" charset="0"/>
                <a:ea typeface="Exo 2"/>
                <a:cs typeface="Segoe UI" panose="020B0502040204020203" pitchFamily="34" charset="0"/>
                <a:sym typeface="Exo 2"/>
              </a:rPr>
              <a:t>Percentiles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98682C0-BA48-4BA7-BC86-6610E56BFFDA}"/>
              </a:ext>
            </a:extLst>
          </p:cNvPr>
          <p:cNvSpPr txBox="1">
            <a:spLocks/>
          </p:cNvSpPr>
          <p:nvPr/>
        </p:nvSpPr>
        <p:spPr>
          <a:xfrm>
            <a:off x="1930477" y="3428999"/>
            <a:ext cx="9219365" cy="23709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buClr>
                <a:srgbClr val="033445"/>
              </a:buClr>
              <a:buSzPct val="100000"/>
            </a:pPr>
            <a:r>
              <a:rPr lang="en-US" sz="3200" dirty="0">
                <a:solidFill>
                  <a:srgbClr val="033445"/>
                </a:solidFill>
                <a:latin typeface="Avenir LT Std 35 Light" panose="020B0402020203020204" pitchFamily="34" charset="0"/>
              </a:rPr>
              <a:t>Describes the position of a data point relative to the rest of the dataset</a:t>
            </a:r>
          </a:p>
          <a:p>
            <a:pPr>
              <a:buClr>
                <a:srgbClr val="033445"/>
              </a:buClr>
              <a:buSzPct val="100000"/>
            </a:pPr>
            <a:r>
              <a:rPr lang="en-US" sz="3200" dirty="0">
                <a:solidFill>
                  <a:srgbClr val="033445"/>
                </a:solidFill>
                <a:latin typeface="Avenir LT Std 35 Light" panose="020B0402020203020204" pitchFamily="34" charset="0"/>
              </a:rPr>
              <a:t>The </a:t>
            </a:r>
            <a:r>
              <a:rPr lang="en-US" sz="3200" i="1" dirty="0" err="1">
                <a:solidFill>
                  <a:srgbClr val="033445"/>
                </a:solidFill>
                <a:latin typeface="Avenir LT Std 35 Light" panose="020B0402020203020204" pitchFamily="34" charset="0"/>
              </a:rPr>
              <a:t>p</a:t>
            </a:r>
            <a:r>
              <a:rPr lang="en-US" sz="3200" dirty="0" err="1">
                <a:solidFill>
                  <a:srgbClr val="033445"/>
                </a:solidFill>
                <a:latin typeface="Avenir LT Std 35 Light" panose="020B0402020203020204" pitchFamily="34" charset="0"/>
              </a:rPr>
              <a:t>th</a:t>
            </a:r>
            <a:r>
              <a:rPr lang="en-US" sz="3200" dirty="0">
                <a:solidFill>
                  <a:srgbClr val="033445"/>
                </a:solidFill>
                <a:latin typeface="Avenir LT Std 35 Light" panose="020B0402020203020204" pitchFamily="34" charset="0"/>
              </a:rPr>
              <a:t> percentile of a distribution is the value with </a:t>
            </a:r>
            <a:r>
              <a:rPr lang="en-US" sz="3200" i="1" dirty="0">
                <a:solidFill>
                  <a:srgbClr val="033445"/>
                </a:solidFill>
                <a:latin typeface="Avenir LT Std 35 Light" panose="020B0402020203020204" pitchFamily="34" charset="0"/>
              </a:rPr>
              <a:t>p</a:t>
            </a:r>
            <a:r>
              <a:rPr lang="en-US" sz="3200" dirty="0">
                <a:solidFill>
                  <a:srgbClr val="033445"/>
                </a:solidFill>
                <a:latin typeface="Avenir LT Std 35 Light" panose="020B0402020203020204" pitchFamily="34" charset="0"/>
              </a:rPr>
              <a:t>% of the observations </a:t>
            </a:r>
            <a:r>
              <a:rPr lang="en-US" sz="3200" b="1" u="sng" dirty="0">
                <a:solidFill>
                  <a:srgbClr val="033445"/>
                </a:solidFill>
                <a:latin typeface="Avenir LT Std 35 Light" panose="020B0402020203020204" pitchFamily="34" charset="0"/>
              </a:rPr>
              <a:t>less than </a:t>
            </a:r>
          </a:p>
          <a:p>
            <a:pPr marL="0" indent="0">
              <a:buFont typeface="Arial"/>
              <a:buNone/>
            </a:pPr>
            <a:endParaRPr lang="en-US" sz="3200" dirty="0">
              <a:solidFill>
                <a:srgbClr val="033445"/>
              </a:solidFill>
              <a:latin typeface="Avenir"/>
            </a:endParaRPr>
          </a:p>
          <a:p>
            <a:pPr marL="0" indent="0">
              <a:buFont typeface="Arial"/>
              <a:buNone/>
            </a:pPr>
            <a:endParaRPr lang="en-US" sz="3200" dirty="0">
              <a:solidFill>
                <a:srgbClr val="033445"/>
              </a:solidFill>
              <a:latin typeface="Avenir"/>
            </a:endParaRPr>
          </a:p>
          <a:p>
            <a:pPr marL="0" indent="0">
              <a:buFont typeface="Arial"/>
              <a:buNone/>
            </a:pPr>
            <a:endParaRPr lang="en-US" sz="3200" dirty="0">
              <a:solidFill>
                <a:srgbClr val="033445"/>
              </a:solidFill>
              <a:latin typeface="Avenir"/>
            </a:endParaRPr>
          </a:p>
        </p:txBody>
      </p:sp>
      <p:pic>
        <p:nvPicPr>
          <p:cNvPr id="46" name="Graphic 45" descr="Group">
            <a:extLst>
              <a:ext uri="{FF2B5EF4-FFF2-40B4-BE49-F238E27FC236}">
                <a16:creationId xmlns:a16="http://schemas.microsoft.com/office/drawing/2014/main" id="{E6925EE9-9D76-4FC4-9137-737BD2C693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644537" y="1690686"/>
            <a:ext cx="1844954" cy="2014148"/>
          </a:xfrm>
          <a:prstGeom prst="rect">
            <a:avLst/>
          </a:prstGeom>
        </p:spPr>
      </p:pic>
      <p:pic>
        <p:nvPicPr>
          <p:cNvPr id="47" name="Graphic 46" descr="Group">
            <a:extLst>
              <a:ext uri="{FF2B5EF4-FFF2-40B4-BE49-F238E27FC236}">
                <a16:creationId xmlns:a16="http://schemas.microsoft.com/office/drawing/2014/main" id="{65A69B5E-21F5-475B-9DA1-B1CF9BD851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243894" y="1690686"/>
            <a:ext cx="1844954" cy="2014148"/>
          </a:xfrm>
          <a:prstGeom prst="rect">
            <a:avLst/>
          </a:prstGeom>
        </p:spPr>
      </p:pic>
      <p:pic>
        <p:nvPicPr>
          <p:cNvPr id="48" name="Graphic 47" descr="Group">
            <a:extLst>
              <a:ext uri="{FF2B5EF4-FFF2-40B4-BE49-F238E27FC236}">
                <a16:creationId xmlns:a16="http://schemas.microsoft.com/office/drawing/2014/main" id="{1DEEFFD2-FE39-46DE-A3C7-92B26FC497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861180" y="1690686"/>
            <a:ext cx="1844954" cy="2014148"/>
          </a:xfrm>
          <a:prstGeom prst="rect">
            <a:avLst/>
          </a:prstGeom>
        </p:spPr>
      </p:pic>
      <p:pic>
        <p:nvPicPr>
          <p:cNvPr id="49" name="Graphic 48" descr="Group">
            <a:extLst>
              <a:ext uri="{FF2B5EF4-FFF2-40B4-BE49-F238E27FC236}">
                <a16:creationId xmlns:a16="http://schemas.microsoft.com/office/drawing/2014/main" id="{105357CA-B622-4F41-B77C-EF3ECABEC7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416569" y="1690686"/>
            <a:ext cx="1844954" cy="2014148"/>
          </a:xfrm>
          <a:prstGeom prst="rect">
            <a:avLst/>
          </a:prstGeom>
        </p:spPr>
      </p:pic>
      <p:pic>
        <p:nvPicPr>
          <p:cNvPr id="50" name="Graphic 49" descr="Group">
            <a:extLst>
              <a:ext uri="{FF2B5EF4-FFF2-40B4-BE49-F238E27FC236}">
                <a16:creationId xmlns:a16="http://schemas.microsoft.com/office/drawing/2014/main" id="{4319B444-1702-4544-883A-18A46BDFC4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984482" y="1690686"/>
            <a:ext cx="1844954" cy="2014148"/>
          </a:xfrm>
          <a:prstGeom prst="rect">
            <a:avLst/>
          </a:prstGeom>
        </p:spPr>
      </p:pic>
      <p:sp>
        <p:nvSpPr>
          <p:cNvPr id="56" name="TextBox 55">
            <a:extLst>
              <a:ext uri="{FF2B5EF4-FFF2-40B4-BE49-F238E27FC236}">
                <a16:creationId xmlns:a16="http://schemas.microsoft.com/office/drawing/2014/main" id="{7E127D62-E18F-4DB0-A20A-0D7770CEDDB1}"/>
              </a:ext>
            </a:extLst>
          </p:cNvPr>
          <p:cNvSpPr txBox="1"/>
          <p:nvPr/>
        </p:nvSpPr>
        <p:spPr>
          <a:xfrm>
            <a:off x="8438784" y="6574212"/>
            <a:ext cx="37532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>
                <a:solidFill>
                  <a:srgbClr val="033445"/>
                </a:solidFill>
                <a:latin typeface="Avenir LT Std 35 Light" panose="020B0402020203020204" pitchFamily="34" charset="0"/>
              </a:rPr>
              <a:t>Source: The Practice of Statistics, 5</a:t>
            </a:r>
            <a:r>
              <a:rPr lang="en-US" sz="1200" baseline="30000" dirty="0">
                <a:solidFill>
                  <a:srgbClr val="033445"/>
                </a:solidFill>
                <a:latin typeface="Avenir LT Std 35 Light" panose="020B0402020203020204" pitchFamily="34" charset="0"/>
              </a:rPr>
              <a:t>th</a:t>
            </a:r>
            <a:r>
              <a:rPr lang="en-US" sz="1200" dirty="0">
                <a:solidFill>
                  <a:srgbClr val="033445"/>
                </a:solidFill>
                <a:latin typeface="Avenir LT Std 35 Light" panose="020B0402020203020204" pitchFamily="34" charset="0"/>
              </a:rPr>
              <a:t> edition</a:t>
            </a:r>
          </a:p>
        </p:txBody>
      </p:sp>
    </p:spTree>
    <p:extLst>
      <p:ext uri="{BB962C8B-B14F-4D97-AF65-F5344CB8AC3E}">
        <p14:creationId xmlns:p14="http://schemas.microsoft.com/office/powerpoint/2010/main" val="28585956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E5506A45-FD0B-4BB3-9639-0560162D8D7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84815" y="871185"/>
            <a:ext cx="8921931" cy="2037803"/>
          </a:xfrm>
        </p:spPr>
        <p:txBody>
          <a:bodyPr anchor="ctr">
            <a:normAutofit/>
          </a:bodyPr>
          <a:lstStyle/>
          <a:p>
            <a:r>
              <a:rPr lang="en-US" sz="4000" dirty="0">
                <a:solidFill>
                  <a:schemeClr val="accent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Variable types: </a:t>
            </a:r>
            <a:br>
              <a:rPr lang="en-US" sz="4000" dirty="0">
                <a:solidFill>
                  <a:schemeClr val="accent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</a:br>
            <a:r>
              <a:rPr lang="en-US" sz="4000" dirty="0">
                <a:solidFill>
                  <a:schemeClr val="accent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How to visualize each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1AAF0E3C-0875-4369-BE5D-8B6037E040E7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780726007"/>
              </p:ext>
            </p:extLst>
          </p:nvPr>
        </p:nvGraphicFramePr>
        <p:xfrm>
          <a:off x="286379" y="2795451"/>
          <a:ext cx="4154992" cy="33273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Content Placeholder 4">
            <a:extLst>
              <a:ext uri="{FF2B5EF4-FFF2-40B4-BE49-F238E27FC236}">
                <a16:creationId xmlns:a16="http://schemas.microsoft.com/office/drawing/2014/main" id="{EC89A59C-BB92-40FD-A021-750D2502663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96901850"/>
              </p:ext>
            </p:extLst>
          </p:nvPr>
        </p:nvGraphicFramePr>
        <p:xfrm>
          <a:off x="7942217" y="391887"/>
          <a:ext cx="3129058" cy="22387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2" name="Content Placeholder 4">
            <a:extLst>
              <a:ext uri="{FF2B5EF4-FFF2-40B4-BE49-F238E27FC236}">
                <a16:creationId xmlns:a16="http://schemas.microsoft.com/office/drawing/2014/main" id="{DCEF427E-E222-4655-A36F-08F96F86034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83704121"/>
              </p:ext>
            </p:extLst>
          </p:nvPr>
        </p:nvGraphicFramePr>
        <p:xfrm>
          <a:off x="7106194" y="3109958"/>
          <a:ext cx="4696201" cy="31340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75569043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D84623-9054-486D-A7DB-1D4C59DCBF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1" y="16686"/>
            <a:ext cx="10515600" cy="1325563"/>
          </a:xfrm>
        </p:spPr>
        <p:txBody>
          <a:bodyPr>
            <a:normAutofit/>
          </a:bodyPr>
          <a:lstStyle/>
          <a:p>
            <a:pPr lvl="0">
              <a:spcBef>
                <a:spcPts val="0"/>
              </a:spcBef>
            </a:pPr>
            <a:r>
              <a:rPr lang="en-US" dirty="0">
                <a:latin typeface="Segoe UI" panose="020B0502040204020203" pitchFamily="34" charset="0"/>
                <a:ea typeface="Exo 2"/>
                <a:cs typeface="Segoe UI" panose="020B0502040204020203" pitchFamily="34" charset="0"/>
                <a:sym typeface="Exo 2"/>
              </a:rPr>
              <a:t>Percentiles</a:t>
            </a:r>
          </a:p>
        </p:txBody>
      </p: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B8BC274E-AE18-45DE-B98F-ED4FE1A26E7A}"/>
              </a:ext>
            </a:extLst>
          </p:cNvPr>
          <p:cNvCxnSpPr>
            <a:cxnSpLocks/>
          </p:cNvCxnSpPr>
          <p:nvPr/>
        </p:nvCxnSpPr>
        <p:spPr>
          <a:xfrm flipV="1">
            <a:off x="11093834" y="3339717"/>
            <a:ext cx="0" cy="1376335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4" name="Group 53">
            <a:extLst>
              <a:ext uri="{FF2B5EF4-FFF2-40B4-BE49-F238E27FC236}">
                <a16:creationId xmlns:a16="http://schemas.microsoft.com/office/drawing/2014/main" id="{65BCE5A1-9E48-4027-84E3-741A6A22E16E}"/>
              </a:ext>
            </a:extLst>
          </p:cNvPr>
          <p:cNvGrpSpPr/>
          <p:nvPr/>
        </p:nvGrpSpPr>
        <p:grpSpPr>
          <a:xfrm>
            <a:off x="3644537" y="1690686"/>
            <a:ext cx="8184899" cy="2014148"/>
            <a:chOff x="5990023" y="1718174"/>
            <a:chExt cx="5138372" cy="1158238"/>
          </a:xfrm>
        </p:grpSpPr>
        <p:pic>
          <p:nvPicPr>
            <p:cNvPr id="46" name="Graphic 45" descr="Group">
              <a:extLst>
                <a:ext uri="{FF2B5EF4-FFF2-40B4-BE49-F238E27FC236}">
                  <a16:creationId xmlns:a16="http://schemas.microsoft.com/office/drawing/2014/main" id="{E6925EE9-9D76-4FC4-9137-737BD2C6936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990023" y="1718174"/>
              <a:ext cx="1158238" cy="1158238"/>
            </a:xfrm>
            <a:prstGeom prst="rect">
              <a:avLst/>
            </a:prstGeom>
          </p:spPr>
        </p:pic>
        <p:pic>
          <p:nvPicPr>
            <p:cNvPr id="47" name="Graphic 46" descr="Group">
              <a:extLst>
                <a:ext uri="{FF2B5EF4-FFF2-40B4-BE49-F238E27FC236}">
                  <a16:creationId xmlns:a16="http://schemas.microsoft.com/office/drawing/2014/main" id="{65A69B5E-21F5-475B-9DA1-B1CF9BD8510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994078" y="1718174"/>
              <a:ext cx="1158238" cy="1158238"/>
            </a:xfrm>
            <a:prstGeom prst="rect">
              <a:avLst/>
            </a:prstGeom>
          </p:spPr>
        </p:pic>
        <p:pic>
          <p:nvPicPr>
            <p:cNvPr id="48" name="Graphic 47" descr="Group">
              <a:extLst>
                <a:ext uri="{FF2B5EF4-FFF2-40B4-BE49-F238E27FC236}">
                  <a16:creationId xmlns:a16="http://schemas.microsoft.com/office/drawing/2014/main" id="{1DEEFFD2-FE39-46DE-A3C7-92B26FC4973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009389" y="1718174"/>
              <a:ext cx="1158238" cy="1158238"/>
            </a:xfrm>
            <a:prstGeom prst="rect">
              <a:avLst/>
            </a:prstGeom>
          </p:spPr>
        </p:pic>
        <p:pic>
          <p:nvPicPr>
            <p:cNvPr id="49" name="Graphic 48" descr="Group">
              <a:extLst>
                <a:ext uri="{FF2B5EF4-FFF2-40B4-BE49-F238E27FC236}">
                  <a16:creationId xmlns:a16="http://schemas.microsoft.com/office/drawing/2014/main" id="{105357CA-B622-4F41-B77C-EF3ECABEC7F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985842" y="1718174"/>
              <a:ext cx="1158238" cy="1158238"/>
            </a:xfrm>
            <a:prstGeom prst="rect">
              <a:avLst/>
            </a:prstGeom>
          </p:spPr>
        </p:pic>
        <p:pic>
          <p:nvPicPr>
            <p:cNvPr id="50" name="Graphic 49" descr="Group">
              <a:extLst>
                <a:ext uri="{FF2B5EF4-FFF2-40B4-BE49-F238E27FC236}">
                  <a16:creationId xmlns:a16="http://schemas.microsoft.com/office/drawing/2014/main" id="{4319B444-1702-4544-883A-18A46BDFC41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970157" y="1718174"/>
              <a:ext cx="1158238" cy="1158238"/>
            </a:xfrm>
            <a:prstGeom prst="rect">
              <a:avLst/>
            </a:prstGeom>
          </p:spPr>
        </p:pic>
      </p:grpSp>
      <p:sp>
        <p:nvSpPr>
          <p:cNvPr id="52" name="TextBox 51">
            <a:extLst>
              <a:ext uri="{FF2B5EF4-FFF2-40B4-BE49-F238E27FC236}">
                <a16:creationId xmlns:a16="http://schemas.microsoft.com/office/drawing/2014/main" id="{079FD884-C4C4-443A-A97E-089322658B3A}"/>
              </a:ext>
            </a:extLst>
          </p:cNvPr>
          <p:cNvSpPr txBox="1"/>
          <p:nvPr/>
        </p:nvSpPr>
        <p:spPr>
          <a:xfrm>
            <a:off x="10520391" y="4716052"/>
            <a:ext cx="1309033" cy="535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Kiona" panose="00000500000000000000" pitchFamily="2" charset="0"/>
              </a:rPr>
              <a:t>YOU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785B82C-9085-4A0D-9923-3C019DC41DBA}"/>
              </a:ext>
            </a:extLst>
          </p:cNvPr>
          <p:cNvSpPr txBox="1"/>
          <p:nvPr/>
        </p:nvSpPr>
        <p:spPr>
          <a:xfrm>
            <a:off x="1593525" y="3735496"/>
            <a:ext cx="100239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rgbClr val="033445"/>
                </a:solidFill>
                <a:latin typeface="Avenir LT Std 35 Light" panose="020B0402020203020204" pitchFamily="34" charset="0"/>
              </a:rPr>
              <a:t>You are the 2</a:t>
            </a:r>
            <a:r>
              <a:rPr lang="en-US" sz="3200" baseline="30000" dirty="0">
                <a:solidFill>
                  <a:srgbClr val="033445"/>
                </a:solidFill>
                <a:latin typeface="Avenir LT Std 35 Light" panose="020B0402020203020204" pitchFamily="34" charset="0"/>
              </a:rPr>
              <a:t>nd</a:t>
            </a:r>
            <a:r>
              <a:rPr lang="en-US" sz="3200" dirty="0">
                <a:solidFill>
                  <a:srgbClr val="033445"/>
                </a:solidFill>
                <a:latin typeface="Avenir LT Std 35 Light" panose="020B0402020203020204" pitchFamily="34" charset="0"/>
              </a:rPr>
              <a:t> oldest person in a group of 20.</a:t>
            </a:r>
          </a:p>
        </p:txBody>
      </p:sp>
    </p:spTree>
    <p:extLst>
      <p:ext uri="{BB962C8B-B14F-4D97-AF65-F5344CB8AC3E}">
        <p14:creationId xmlns:p14="http://schemas.microsoft.com/office/powerpoint/2010/main" val="3842605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</p:bldLst>
  </p:timing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D84623-9054-486D-A7DB-1D4C59DCBF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1" y="0"/>
            <a:ext cx="10515600" cy="1325563"/>
          </a:xfrm>
        </p:spPr>
        <p:txBody>
          <a:bodyPr>
            <a:normAutofit/>
          </a:bodyPr>
          <a:lstStyle/>
          <a:p>
            <a:pPr lvl="0">
              <a:spcBef>
                <a:spcPts val="0"/>
              </a:spcBef>
            </a:pPr>
            <a:r>
              <a:rPr lang="en-US" dirty="0">
                <a:latin typeface="Segoe UI" panose="020B0502040204020203" pitchFamily="34" charset="0"/>
                <a:ea typeface="Exo 2"/>
                <a:cs typeface="Segoe UI" panose="020B0502040204020203" pitchFamily="34" charset="0"/>
                <a:sym typeface="Exo 2"/>
              </a:rPr>
              <a:t>Percentiles</a:t>
            </a:r>
          </a:p>
        </p:txBody>
      </p: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B8BC274E-AE18-45DE-B98F-ED4FE1A26E7A}"/>
              </a:ext>
            </a:extLst>
          </p:cNvPr>
          <p:cNvCxnSpPr>
            <a:cxnSpLocks/>
          </p:cNvCxnSpPr>
          <p:nvPr/>
        </p:nvCxnSpPr>
        <p:spPr>
          <a:xfrm flipV="1">
            <a:off x="11093834" y="3339717"/>
            <a:ext cx="0" cy="1376335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4" name="Group 53">
            <a:extLst>
              <a:ext uri="{FF2B5EF4-FFF2-40B4-BE49-F238E27FC236}">
                <a16:creationId xmlns:a16="http://schemas.microsoft.com/office/drawing/2014/main" id="{65BCE5A1-9E48-4027-84E3-741A6A22E16E}"/>
              </a:ext>
            </a:extLst>
          </p:cNvPr>
          <p:cNvGrpSpPr/>
          <p:nvPr/>
        </p:nvGrpSpPr>
        <p:grpSpPr>
          <a:xfrm>
            <a:off x="3644537" y="1690686"/>
            <a:ext cx="8184899" cy="2014148"/>
            <a:chOff x="5990023" y="1718174"/>
            <a:chExt cx="5138372" cy="1158238"/>
          </a:xfrm>
        </p:grpSpPr>
        <p:pic>
          <p:nvPicPr>
            <p:cNvPr id="46" name="Graphic 45" descr="Group">
              <a:extLst>
                <a:ext uri="{FF2B5EF4-FFF2-40B4-BE49-F238E27FC236}">
                  <a16:creationId xmlns:a16="http://schemas.microsoft.com/office/drawing/2014/main" id="{E6925EE9-9D76-4FC4-9137-737BD2C6936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990023" y="1718174"/>
              <a:ext cx="1158238" cy="1158238"/>
            </a:xfrm>
            <a:prstGeom prst="rect">
              <a:avLst/>
            </a:prstGeom>
          </p:spPr>
        </p:pic>
        <p:pic>
          <p:nvPicPr>
            <p:cNvPr id="47" name="Graphic 46" descr="Group">
              <a:extLst>
                <a:ext uri="{FF2B5EF4-FFF2-40B4-BE49-F238E27FC236}">
                  <a16:creationId xmlns:a16="http://schemas.microsoft.com/office/drawing/2014/main" id="{65A69B5E-21F5-475B-9DA1-B1CF9BD8510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994078" y="1718174"/>
              <a:ext cx="1158238" cy="1158238"/>
            </a:xfrm>
            <a:prstGeom prst="rect">
              <a:avLst/>
            </a:prstGeom>
          </p:spPr>
        </p:pic>
        <p:pic>
          <p:nvPicPr>
            <p:cNvPr id="48" name="Graphic 47" descr="Group">
              <a:extLst>
                <a:ext uri="{FF2B5EF4-FFF2-40B4-BE49-F238E27FC236}">
                  <a16:creationId xmlns:a16="http://schemas.microsoft.com/office/drawing/2014/main" id="{1DEEFFD2-FE39-46DE-A3C7-92B26FC4973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009389" y="1718174"/>
              <a:ext cx="1158238" cy="1158238"/>
            </a:xfrm>
            <a:prstGeom prst="rect">
              <a:avLst/>
            </a:prstGeom>
          </p:spPr>
        </p:pic>
        <p:pic>
          <p:nvPicPr>
            <p:cNvPr id="49" name="Graphic 48" descr="Group">
              <a:extLst>
                <a:ext uri="{FF2B5EF4-FFF2-40B4-BE49-F238E27FC236}">
                  <a16:creationId xmlns:a16="http://schemas.microsoft.com/office/drawing/2014/main" id="{105357CA-B622-4F41-B77C-EF3ECABEC7F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985842" y="1718174"/>
              <a:ext cx="1158238" cy="1158238"/>
            </a:xfrm>
            <a:prstGeom prst="rect">
              <a:avLst/>
            </a:prstGeom>
          </p:spPr>
        </p:pic>
        <p:pic>
          <p:nvPicPr>
            <p:cNvPr id="50" name="Graphic 49" descr="Group">
              <a:extLst>
                <a:ext uri="{FF2B5EF4-FFF2-40B4-BE49-F238E27FC236}">
                  <a16:creationId xmlns:a16="http://schemas.microsoft.com/office/drawing/2014/main" id="{4319B444-1702-4544-883A-18A46BDFC41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970157" y="1718174"/>
              <a:ext cx="1158238" cy="1158238"/>
            </a:xfrm>
            <a:prstGeom prst="rect">
              <a:avLst/>
            </a:prstGeom>
          </p:spPr>
        </p:pic>
      </p:grpSp>
      <p:sp>
        <p:nvSpPr>
          <p:cNvPr id="52" name="TextBox 51">
            <a:extLst>
              <a:ext uri="{FF2B5EF4-FFF2-40B4-BE49-F238E27FC236}">
                <a16:creationId xmlns:a16="http://schemas.microsoft.com/office/drawing/2014/main" id="{079FD884-C4C4-443A-A97E-089322658B3A}"/>
              </a:ext>
            </a:extLst>
          </p:cNvPr>
          <p:cNvSpPr txBox="1"/>
          <p:nvPr/>
        </p:nvSpPr>
        <p:spPr>
          <a:xfrm>
            <a:off x="10520391" y="4716052"/>
            <a:ext cx="1309033" cy="535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Kiona" panose="00000500000000000000" pitchFamily="2" charset="0"/>
              </a:rPr>
              <a:t>YOU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785B82C-9085-4A0D-9923-3C019DC41DBA}"/>
              </a:ext>
            </a:extLst>
          </p:cNvPr>
          <p:cNvSpPr txBox="1"/>
          <p:nvPr/>
        </p:nvSpPr>
        <p:spPr>
          <a:xfrm>
            <a:off x="3638367" y="4088500"/>
            <a:ext cx="72691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rgbClr val="033445"/>
                </a:solidFill>
                <a:latin typeface="Avenir LT Std 35 Light" panose="020B0402020203020204" pitchFamily="34" charset="0"/>
              </a:rPr>
              <a:t>18 out of 20 are </a:t>
            </a:r>
            <a:r>
              <a:rPr lang="en-US" sz="3200" b="1" dirty="0">
                <a:solidFill>
                  <a:srgbClr val="033445"/>
                </a:solidFill>
                <a:latin typeface="Avenir LT Std 35 Light" panose="020B0402020203020204" pitchFamily="34" charset="0"/>
              </a:rPr>
              <a:t>younger</a:t>
            </a:r>
            <a:r>
              <a:rPr lang="en-US" sz="3200" dirty="0">
                <a:solidFill>
                  <a:srgbClr val="033445"/>
                </a:solidFill>
                <a:latin typeface="Avenir LT Std 35 Light" panose="020B0402020203020204" pitchFamily="34" charset="0"/>
              </a:rPr>
              <a:t> than you.</a:t>
            </a:r>
          </a:p>
        </p:txBody>
      </p:sp>
      <p:sp>
        <p:nvSpPr>
          <p:cNvPr id="6" name="Right Brace 5">
            <a:extLst>
              <a:ext uri="{FF2B5EF4-FFF2-40B4-BE49-F238E27FC236}">
                <a16:creationId xmlns:a16="http://schemas.microsoft.com/office/drawing/2014/main" id="{B7AA8180-C7A7-4AF6-9A02-64FC29C4C3C0}"/>
              </a:ext>
            </a:extLst>
          </p:cNvPr>
          <p:cNvSpPr/>
          <p:nvPr/>
        </p:nvSpPr>
        <p:spPr>
          <a:xfrm rot="5400000">
            <a:off x="7005323" y="137824"/>
            <a:ext cx="535218" cy="7269129"/>
          </a:xfrm>
          <a:prstGeom prst="rightBrace">
            <a:avLst>
              <a:gd name="adj1" fmla="val 0"/>
              <a:gd name="adj2" fmla="val 50000"/>
            </a:avLst>
          </a:prstGeom>
          <a:ln>
            <a:solidFill>
              <a:srgbClr val="03344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927009"/>
      </p:ext>
    </p:extLst>
  </p:cSld>
  <p:clrMapOvr>
    <a:masterClrMapping/>
  </p:clrMapOvr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D84623-9054-486D-A7DB-1D4C59DCBF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1" y="0"/>
            <a:ext cx="10515600" cy="1325563"/>
          </a:xfrm>
        </p:spPr>
        <p:txBody>
          <a:bodyPr>
            <a:normAutofit/>
          </a:bodyPr>
          <a:lstStyle/>
          <a:p>
            <a:pPr lvl="0">
              <a:spcBef>
                <a:spcPts val="0"/>
              </a:spcBef>
            </a:pPr>
            <a:r>
              <a:rPr lang="en-US" dirty="0">
                <a:latin typeface="Segoe UI" panose="020B0502040204020203" pitchFamily="34" charset="0"/>
                <a:ea typeface="Exo 2"/>
                <a:cs typeface="Segoe UI" panose="020B0502040204020203" pitchFamily="34" charset="0"/>
                <a:sym typeface="Exo 2"/>
              </a:rPr>
              <a:t>Percentiles</a:t>
            </a:r>
          </a:p>
        </p:txBody>
      </p: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B8BC274E-AE18-45DE-B98F-ED4FE1A26E7A}"/>
              </a:ext>
            </a:extLst>
          </p:cNvPr>
          <p:cNvCxnSpPr>
            <a:cxnSpLocks/>
          </p:cNvCxnSpPr>
          <p:nvPr/>
        </p:nvCxnSpPr>
        <p:spPr>
          <a:xfrm flipV="1">
            <a:off x="11093834" y="3339717"/>
            <a:ext cx="0" cy="1376335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4" name="Group 53">
            <a:extLst>
              <a:ext uri="{FF2B5EF4-FFF2-40B4-BE49-F238E27FC236}">
                <a16:creationId xmlns:a16="http://schemas.microsoft.com/office/drawing/2014/main" id="{65BCE5A1-9E48-4027-84E3-741A6A22E16E}"/>
              </a:ext>
            </a:extLst>
          </p:cNvPr>
          <p:cNvGrpSpPr/>
          <p:nvPr/>
        </p:nvGrpSpPr>
        <p:grpSpPr>
          <a:xfrm>
            <a:off x="3644537" y="1690686"/>
            <a:ext cx="8184899" cy="2014148"/>
            <a:chOff x="5990023" y="1718174"/>
            <a:chExt cx="5138372" cy="1158238"/>
          </a:xfrm>
        </p:grpSpPr>
        <p:pic>
          <p:nvPicPr>
            <p:cNvPr id="46" name="Graphic 45" descr="Group">
              <a:extLst>
                <a:ext uri="{FF2B5EF4-FFF2-40B4-BE49-F238E27FC236}">
                  <a16:creationId xmlns:a16="http://schemas.microsoft.com/office/drawing/2014/main" id="{E6925EE9-9D76-4FC4-9137-737BD2C6936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990023" y="1718174"/>
              <a:ext cx="1158238" cy="1158238"/>
            </a:xfrm>
            <a:prstGeom prst="rect">
              <a:avLst/>
            </a:prstGeom>
          </p:spPr>
        </p:pic>
        <p:pic>
          <p:nvPicPr>
            <p:cNvPr id="47" name="Graphic 46" descr="Group">
              <a:extLst>
                <a:ext uri="{FF2B5EF4-FFF2-40B4-BE49-F238E27FC236}">
                  <a16:creationId xmlns:a16="http://schemas.microsoft.com/office/drawing/2014/main" id="{65A69B5E-21F5-475B-9DA1-B1CF9BD8510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994078" y="1718174"/>
              <a:ext cx="1158238" cy="1158238"/>
            </a:xfrm>
            <a:prstGeom prst="rect">
              <a:avLst/>
            </a:prstGeom>
          </p:spPr>
        </p:pic>
        <p:pic>
          <p:nvPicPr>
            <p:cNvPr id="48" name="Graphic 47" descr="Group">
              <a:extLst>
                <a:ext uri="{FF2B5EF4-FFF2-40B4-BE49-F238E27FC236}">
                  <a16:creationId xmlns:a16="http://schemas.microsoft.com/office/drawing/2014/main" id="{1DEEFFD2-FE39-46DE-A3C7-92B26FC4973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009389" y="1718174"/>
              <a:ext cx="1158238" cy="1158238"/>
            </a:xfrm>
            <a:prstGeom prst="rect">
              <a:avLst/>
            </a:prstGeom>
          </p:spPr>
        </p:pic>
        <p:pic>
          <p:nvPicPr>
            <p:cNvPr id="49" name="Graphic 48" descr="Group">
              <a:extLst>
                <a:ext uri="{FF2B5EF4-FFF2-40B4-BE49-F238E27FC236}">
                  <a16:creationId xmlns:a16="http://schemas.microsoft.com/office/drawing/2014/main" id="{105357CA-B622-4F41-B77C-EF3ECABEC7F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985842" y="1718174"/>
              <a:ext cx="1158238" cy="1158238"/>
            </a:xfrm>
            <a:prstGeom prst="rect">
              <a:avLst/>
            </a:prstGeom>
          </p:spPr>
        </p:pic>
        <p:pic>
          <p:nvPicPr>
            <p:cNvPr id="50" name="Graphic 49" descr="Group">
              <a:extLst>
                <a:ext uri="{FF2B5EF4-FFF2-40B4-BE49-F238E27FC236}">
                  <a16:creationId xmlns:a16="http://schemas.microsoft.com/office/drawing/2014/main" id="{4319B444-1702-4544-883A-18A46BDFC41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970157" y="1718174"/>
              <a:ext cx="1158238" cy="1158238"/>
            </a:xfrm>
            <a:prstGeom prst="rect">
              <a:avLst/>
            </a:prstGeom>
          </p:spPr>
        </p:pic>
      </p:grpSp>
      <p:sp>
        <p:nvSpPr>
          <p:cNvPr id="52" name="TextBox 51">
            <a:extLst>
              <a:ext uri="{FF2B5EF4-FFF2-40B4-BE49-F238E27FC236}">
                <a16:creationId xmlns:a16="http://schemas.microsoft.com/office/drawing/2014/main" id="{079FD884-C4C4-443A-A97E-089322658B3A}"/>
              </a:ext>
            </a:extLst>
          </p:cNvPr>
          <p:cNvSpPr txBox="1"/>
          <p:nvPr/>
        </p:nvSpPr>
        <p:spPr>
          <a:xfrm>
            <a:off x="10520391" y="4716052"/>
            <a:ext cx="1309033" cy="535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Kiona" panose="00000500000000000000" pitchFamily="2" charset="0"/>
              </a:rPr>
              <a:t>YOU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785B82C-9085-4A0D-9923-3C019DC41DBA}"/>
              </a:ext>
            </a:extLst>
          </p:cNvPr>
          <p:cNvSpPr txBox="1"/>
          <p:nvPr/>
        </p:nvSpPr>
        <p:spPr>
          <a:xfrm>
            <a:off x="2260935" y="4121950"/>
            <a:ext cx="1002399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rgbClr val="033445"/>
                </a:solidFill>
                <a:latin typeface="Avenir LT Std 35 Light" panose="020B0402020203020204" pitchFamily="34" charset="0"/>
              </a:rPr>
              <a:t>18/20 = .9</a:t>
            </a:r>
          </a:p>
          <a:p>
            <a:pPr algn="ctr"/>
            <a:r>
              <a:rPr lang="en-US" sz="3200" dirty="0">
                <a:solidFill>
                  <a:srgbClr val="033445"/>
                </a:solidFill>
                <a:latin typeface="Avenir LT Std 35 Light" panose="020B0402020203020204" pitchFamily="34" charset="0"/>
              </a:rPr>
              <a:t>90% of this group is </a:t>
            </a:r>
            <a:r>
              <a:rPr lang="en-US" sz="3200" b="1" dirty="0">
                <a:solidFill>
                  <a:srgbClr val="033445"/>
                </a:solidFill>
                <a:latin typeface="Avenir LT Std 35 Light" panose="020B0402020203020204" pitchFamily="34" charset="0"/>
              </a:rPr>
              <a:t>younger</a:t>
            </a:r>
            <a:r>
              <a:rPr lang="en-US" sz="3200" b="1" i="1" dirty="0">
                <a:solidFill>
                  <a:srgbClr val="033445"/>
                </a:solidFill>
                <a:latin typeface="Avenir LT Std 35 Light" panose="020B0402020203020204" pitchFamily="34" charset="0"/>
              </a:rPr>
              <a:t> </a:t>
            </a:r>
            <a:r>
              <a:rPr lang="en-US" sz="3200" dirty="0">
                <a:solidFill>
                  <a:srgbClr val="033445"/>
                </a:solidFill>
                <a:latin typeface="Avenir LT Std 35 Light" panose="020B0402020203020204" pitchFamily="34" charset="0"/>
              </a:rPr>
              <a:t>than you </a:t>
            </a:r>
            <a:endParaRPr lang="en-US" sz="2800" dirty="0">
              <a:solidFill>
                <a:srgbClr val="033445"/>
              </a:solidFill>
              <a:latin typeface="Avenir LT Std 35 Light" panose="020B0402020203020204" pitchFamily="34" charset="0"/>
            </a:endParaRPr>
          </a:p>
        </p:txBody>
      </p:sp>
      <p:sp>
        <p:nvSpPr>
          <p:cNvPr id="6" name="Right Brace 5">
            <a:extLst>
              <a:ext uri="{FF2B5EF4-FFF2-40B4-BE49-F238E27FC236}">
                <a16:creationId xmlns:a16="http://schemas.microsoft.com/office/drawing/2014/main" id="{B7AA8180-C7A7-4AF6-9A02-64FC29C4C3C0}"/>
              </a:ext>
            </a:extLst>
          </p:cNvPr>
          <p:cNvSpPr/>
          <p:nvPr/>
        </p:nvSpPr>
        <p:spPr>
          <a:xfrm rot="5400000">
            <a:off x="7005323" y="137824"/>
            <a:ext cx="535218" cy="7269129"/>
          </a:xfrm>
          <a:prstGeom prst="rightBrace">
            <a:avLst>
              <a:gd name="adj1" fmla="val 0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1181999"/>
      </p:ext>
    </p:extLst>
  </p:cSld>
  <p:clrMapOvr>
    <a:masterClrMapping/>
  </p:clrMapOvr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D84623-9054-486D-A7DB-1D4C59DCBF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1" y="0"/>
            <a:ext cx="10515600" cy="1325563"/>
          </a:xfrm>
        </p:spPr>
        <p:txBody>
          <a:bodyPr>
            <a:normAutofit/>
          </a:bodyPr>
          <a:lstStyle/>
          <a:p>
            <a:pPr lvl="0">
              <a:spcBef>
                <a:spcPts val="0"/>
              </a:spcBef>
            </a:pPr>
            <a:r>
              <a:rPr lang="en-US" dirty="0">
                <a:latin typeface="Segoe UI" panose="020B0502040204020203" pitchFamily="34" charset="0"/>
                <a:ea typeface="Exo 2"/>
                <a:cs typeface="Segoe UI" panose="020B0502040204020203" pitchFamily="34" charset="0"/>
                <a:sym typeface="Exo 2"/>
              </a:rPr>
              <a:t>Percentiles</a:t>
            </a:r>
          </a:p>
        </p:txBody>
      </p: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B8BC274E-AE18-45DE-B98F-ED4FE1A26E7A}"/>
              </a:ext>
            </a:extLst>
          </p:cNvPr>
          <p:cNvCxnSpPr>
            <a:cxnSpLocks/>
          </p:cNvCxnSpPr>
          <p:nvPr/>
        </p:nvCxnSpPr>
        <p:spPr>
          <a:xfrm flipV="1">
            <a:off x="11093834" y="3339717"/>
            <a:ext cx="0" cy="1376335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4" name="Group 53">
            <a:extLst>
              <a:ext uri="{FF2B5EF4-FFF2-40B4-BE49-F238E27FC236}">
                <a16:creationId xmlns:a16="http://schemas.microsoft.com/office/drawing/2014/main" id="{65BCE5A1-9E48-4027-84E3-741A6A22E16E}"/>
              </a:ext>
            </a:extLst>
          </p:cNvPr>
          <p:cNvGrpSpPr/>
          <p:nvPr/>
        </p:nvGrpSpPr>
        <p:grpSpPr>
          <a:xfrm>
            <a:off x="3644537" y="1690686"/>
            <a:ext cx="8184899" cy="2014148"/>
            <a:chOff x="5990023" y="1718174"/>
            <a:chExt cx="5138372" cy="1158238"/>
          </a:xfrm>
        </p:grpSpPr>
        <p:pic>
          <p:nvPicPr>
            <p:cNvPr id="46" name="Graphic 45" descr="Group">
              <a:extLst>
                <a:ext uri="{FF2B5EF4-FFF2-40B4-BE49-F238E27FC236}">
                  <a16:creationId xmlns:a16="http://schemas.microsoft.com/office/drawing/2014/main" id="{E6925EE9-9D76-4FC4-9137-737BD2C6936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990023" y="1718174"/>
              <a:ext cx="1158238" cy="1158238"/>
            </a:xfrm>
            <a:prstGeom prst="rect">
              <a:avLst/>
            </a:prstGeom>
          </p:spPr>
        </p:pic>
        <p:pic>
          <p:nvPicPr>
            <p:cNvPr id="47" name="Graphic 46" descr="Group">
              <a:extLst>
                <a:ext uri="{FF2B5EF4-FFF2-40B4-BE49-F238E27FC236}">
                  <a16:creationId xmlns:a16="http://schemas.microsoft.com/office/drawing/2014/main" id="{65A69B5E-21F5-475B-9DA1-B1CF9BD8510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994078" y="1718174"/>
              <a:ext cx="1158238" cy="1158238"/>
            </a:xfrm>
            <a:prstGeom prst="rect">
              <a:avLst/>
            </a:prstGeom>
          </p:spPr>
        </p:pic>
        <p:pic>
          <p:nvPicPr>
            <p:cNvPr id="48" name="Graphic 47" descr="Group">
              <a:extLst>
                <a:ext uri="{FF2B5EF4-FFF2-40B4-BE49-F238E27FC236}">
                  <a16:creationId xmlns:a16="http://schemas.microsoft.com/office/drawing/2014/main" id="{1DEEFFD2-FE39-46DE-A3C7-92B26FC4973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009389" y="1718174"/>
              <a:ext cx="1158238" cy="1158238"/>
            </a:xfrm>
            <a:prstGeom prst="rect">
              <a:avLst/>
            </a:prstGeom>
          </p:spPr>
        </p:pic>
        <p:pic>
          <p:nvPicPr>
            <p:cNvPr id="49" name="Graphic 48" descr="Group">
              <a:extLst>
                <a:ext uri="{FF2B5EF4-FFF2-40B4-BE49-F238E27FC236}">
                  <a16:creationId xmlns:a16="http://schemas.microsoft.com/office/drawing/2014/main" id="{105357CA-B622-4F41-B77C-EF3ECABEC7F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985842" y="1718174"/>
              <a:ext cx="1158238" cy="1158238"/>
            </a:xfrm>
            <a:prstGeom prst="rect">
              <a:avLst/>
            </a:prstGeom>
          </p:spPr>
        </p:pic>
        <p:pic>
          <p:nvPicPr>
            <p:cNvPr id="50" name="Graphic 49" descr="Group">
              <a:extLst>
                <a:ext uri="{FF2B5EF4-FFF2-40B4-BE49-F238E27FC236}">
                  <a16:creationId xmlns:a16="http://schemas.microsoft.com/office/drawing/2014/main" id="{4319B444-1702-4544-883A-18A46BDFC41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970157" y="1718174"/>
              <a:ext cx="1158238" cy="1158238"/>
            </a:xfrm>
            <a:prstGeom prst="rect">
              <a:avLst/>
            </a:prstGeom>
          </p:spPr>
        </p:pic>
      </p:grpSp>
      <p:sp>
        <p:nvSpPr>
          <p:cNvPr id="52" name="TextBox 51">
            <a:extLst>
              <a:ext uri="{FF2B5EF4-FFF2-40B4-BE49-F238E27FC236}">
                <a16:creationId xmlns:a16="http://schemas.microsoft.com/office/drawing/2014/main" id="{079FD884-C4C4-443A-A97E-089322658B3A}"/>
              </a:ext>
            </a:extLst>
          </p:cNvPr>
          <p:cNvSpPr txBox="1"/>
          <p:nvPr/>
        </p:nvSpPr>
        <p:spPr>
          <a:xfrm>
            <a:off x="10520391" y="4716052"/>
            <a:ext cx="1309033" cy="535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Kiona" panose="00000500000000000000" pitchFamily="2" charset="0"/>
              </a:rPr>
              <a:t>YOU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785B82C-9085-4A0D-9923-3C019DC41DBA}"/>
              </a:ext>
            </a:extLst>
          </p:cNvPr>
          <p:cNvSpPr txBox="1"/>
          <p:nvPr/>
        </p:nvSpPr>
        <p:spPr>
          <a:xfrm>
            <a:off x="2260935" y="4090096"/>
            <a:ext cx="1002399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rgbClr val="033445"/>
                </a:solidFill>
                <a:latin typeface="Avenir LT Std 35 Light" panose="020B0402020203020204" pitchFamily="34" charset="0"/>
              </a:rPr>
              <a:t>You are at the </a:t>
            </a:r>
            <a:r>
              <a:rPr lang="en-US" sz="3200" b="1" dirty="0">
                <a:solidFill>
                  <a:srgbClr val="033445"/>
                </a:solidFill>
                <a:latin typeface="Avenir LT Std 35 Light" panose="020B0402020203020204" pitchFamily="34" charset="0"/>
              </a:rPr>
              <a:t>90</a:t>
            </a:r>
            <a:r>
              <a:rPr lang="en-US" sz="3200" b="1" baseline="30000" dirty="0">
                <a:solidFill>
                  <a:srgbClr val="033445"/>
                </a:solidFill>
                <a:latin typeface="Avenir LT Std 35 Light" panose="020B0402020203020204" pitchFamily="34" charset="0"/>
              </a:rPr>
              <a:t>th</a:t>
            </a:r>
            <a:r>
              <a:rPr lang="en-US" sz="3200" b="1" dirty="0">
                <a:solidFill>
                  <a:srgbClr val="033445"/>
                </a:solidFill>
                <a:latin typeface="Avenir LT Std 35 Light" panose="020B0402020203020204" pitchFamily="34" charset="0"/>
              </a:rPr>
              <a:t> percentile </a:t>
            </a:r>
            <a:r>
              <a:rPr lang="en-US" sz="3200" dirty="0">
                <a:solidFill>
                  <a:srgbClr val="033445"/>
                </a:solidFill>
                <a:latin typeface="Avenir LT Std 35 Light" panose="020B0402020203020204" pitchFamily="34" charset="0"/>
              </a:rPr>
              <a:t>for age.</a:t>
            </a:r>
          </a:p>
          <a:p>
            <a:pPr algn="ctr"/>
            <a:r>
              <a:rPr lang="en-US" sz="3200" dirty="0">
                <a:solidFill>
                  <a:srgbClr val="033445"/>
                </a:solidFill>
                <a:latin typeface="Avenir LT Std 35 Light" panose="020B0402020203020204" pitchFamily="34" charset="0"/>
              </a:rPr>
              <a:t>Your </a:t>
            </a:r>
            <a:r>
              <a:rPr lang="en-US" sz="3200" b="1" dirty="0">
                <a:solidFill>
                  <a:srgbClr val="033445"/>
                </a:solidFill>
                <a:latin typeface="Avenir LT Std 35 Light" panose="020B0402020203020204" pitchFamily="34" charset="0"/>
              </a:rPr>
              <a:t>percentile rank</a:t>
            </a:r>
            <a:r>
              <a:rPr lang="en-US" sz="3200" i="1" dirty="0">
                <a:solidFill>
                  <a:srgbClr val="033445"/>
                </a:solidFill>
                <a:latin typeface="Avenir LT Std 35 Light" panose="020B0402020203020204" pitchFamily="34" charset="0"/>
              </a:rPr>
              <a:t> </a:t>
            </a:r>
            <a:r>
              <a:rPr lang="en-US" sz="3200" dirty="0">
                <a:solidFill>
                  <a:srgbClr val="033445"/>
                </a:solidFill>
                <a:latin typeface="Avenir LT Std 35 Light" panose="020B0402020203020204" pitchFamily="34" charset="0"/>
              </a:rPr>
              <a:t>is 90.</a:t>
            </a:r>
          </a:p>
        </p:txBody>
      </p:sp>
      <p:sp>
        <p:nvSpPr>
          <p:cNvPr id="6" name="Right Brace 5">
            <a:extLst>
              <a:ext uri="{FF2B5EF4-FFF2-40B4-BE49-F238E27FC236}">
                <a16:creationId xmlns:a16="http://schemas.microsoft.com/office/drawing/2014/main" id="{B7AA8180-C7A7-4AF6-9A02-64FC29C4C3C0}"/>
              </a:ext>
            </a:extLst>
          </p:cNvPr>
          <p:cNvSpPr/>
          <p:nvPr/>
        </p:nvSpPr>
        <p:spPr>
          <a:xfrm rot="5400000">
            <a:off x="7005323" y="137824"/>
            <a:ext cx="535218" cy="7269129"/>
          </a:xfrm>
          <a:prstGeom prst="rightBrace">
            <a:avLst>
              <a:gd name="adj1" fmla="val 0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504654"/>
      </p:ext>
    </p:extLst>
  </p:cSld>
  <p:clrMapOvr>
    <a:masterClrMapping/>
  </p:clrMapOvr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screenshot of a cell phone&#10;&#10;Description automatically generated">
            <a:extLst>
              <a:ext uri="{FF2B5EF4-FFF2-40B4-BE49-F238E27FC236}">
                <a16:creationId xmlns:a16="http://schemas.microsoft.com/office/drawing/2014/main" id="{B9745DA9-E0F3-4AC2-B9A9-93930BDB9E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2356940" y="52955"/>
            <a:ext cx="7478120" cy="447550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87E2EA2-3D66-4C5F-A66A-E2C29108FD43}"/>
              </a:ext>
            </a:extLst>
          </p:cNvPr>
          <p:cNvSpPr txBox="1"/>
          <p:nvPr/>
        </p:nvSpPr>
        <p:spPr>
          <a:xfrm rot="10800000" flipV="1">
            <a:off x="8503143" y="6574212"/>
            <a:ext cx="40799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  <a:hlinkClick r:id="rId3" tooltip="https://2012books.lardbucket.org/books/beginning-statistics/s09-continuous-random-variables.html"/>
              </a:rPr>
              <a:t>This Photo</a:t>
            </a:r>
            <a:r>
              <a:rPr kumimoji="0" 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by Unknown Author is licensed under </a:t>
            </a:r>
            <a:r>
              <a:rPr kumimoji="0" 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  <a:hlinkClick r:id="rId4" tooltip="https://creativecommons.org/licenses/by-nc-sa/3.0/"/>
              </a:rPr>
              <a:t>CC BY-SA-NC</a:t>
            </a:r>
            <a:endParaRPr kumimoji="0" lang="en-US" sz="9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8C31EE8D-E316-4662-884C-3194BDB78E13}"/>
              </a:ext>
            </a:extLst>
          </p:cNvPr>
          <p:cNvCxnSpPr>
            <a:cxnSpLocks/>
          </p:cNvCxnSpPr>
          <p:nvPr/>
        </p:nvCxnSpPr>
        <p:spPr>
          <a:xfrm>
            <a:off x="5072742" y="5038184"/>
            <a:ext cx="2162629" cy="0"/>
          </a:xfrm>
          <a:prstGeom prst="line">
            <a:avLst/>
          </a:prstGeom>
          <a:ln>
            <a:solidFill>
              <a:srgbClr val="033445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5016499C-9B4D-41E6-8C00-949311297D2F}"/>
              </a:ext>
            </a:extLst>
          </p:cNvPr>
          <p:cNvCxnSpPr>
            <a:cxnSpLocks/>
          </p:cNvCxnSpPr>
          <p:nvPr/>
        </p:nvCxnSpPr>
        <p:spPr>
          <a:xfrm>
            <a:off x="3965470" y="5584840"/>
            <a:ext cx="4261058" cy="0"/>
          </a:xfrm>
          <a:prstGeom prst="line">
            <a:avLst/>
          </a:prstGeom>
          <a:ln>
            <a:solidFill>
              <a:srgbClr val="033445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A9CD6B2D-1917-450D-8EBB-836AD6024C72}"/>
              </a:ext>
            </a:extLst>
          </p:cNvPr>
          <p:cNvCxnSpPr>
            <a:cxnSpLocks/>
          </p:cNvCxnSpPr>
          <p:nvPr/>
        </p:nvCxnSpPr>
        <p:spPr>
          <a:xfrm>
            <a:off x="2880527" y="6200471"/>
            <a:ext cx="6430944" cy="0"/>
          </a:xfrm>
          <a:prstGeom prst="line">
            <a:avLst/>
          </a:prstGeom>
          <a:ln>
            <a:solidFill>
              <a:srgbClr val="033445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3C546726-81D7-4DE7-92FC-5692142F7C89}"/>
              </a:ext>
            </a:extLst>
          </p:cNvPr>
          <p:cNvSpPr txBox="1"/>
          <p:nvPr/>
        </p:nvSpPr>
        <p:spPr>
          <a:xfrm>
            <a:off x="5587999" y="4735623"/>
            <a:ext cx="1016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33445"/>
                </a:solidFill>
                <a:effectLst/>
                <a:uLnTx/>
                <a:uFillTx/>
                <a:latin typeface="Avenir LT Std 65 Medium" panose="020B0603020203020204" pitchFamily="34" charset="0"/>
                <a:cs typeface="Arial"/>
                <a:sym typeface="Arial"/>
              </a:rPr>
              <a:t>68%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B221ED1-582D-485A-8C4A-23CA563A0E3B}"/>
              </a:ext>
            </a:extLst>
          </p:cNvPr>
          <p:cNvSpPr txBox="1"/>
          <p:nvPr/>
        </p:nvSpPr>
        <p:spPr>
          <a:xfrm>
            <a:off x="5587999" y="5292491"/>
            <a:ext cx="1016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33445"/>
                </a:solidFill>
                <a:effectLst/>
                <a:uLnTx/>
                <a:uFillTx/>
                <a:latin typeface="Avenir LT Std 65 Medium" panose="020B0603020203020204" pitchFamily="34" charset="0"/>
                <a:cs typeface="Arial"/>
                <a:sym typeface="Arial"/>
              </a:rPr>
              <a:t>95%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2CC05FD-6E55-41AB-91A3-F9255080EE2B}"/>
              </a:ext>
            </a:extLst>
          </p:cNvPr>
          <p:cNvSpPr txBox="1"/>
          <p:nvPr/>
        </p:nvSpPr>
        <p:spPr>
          <a:xfrm>
            <a:off x="5587999" y="5894513"/>
            <a:ext cx="1016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33445"/>
                </a:solidFill>
                <a:effectLst/>
                <a:uLnTx/>
                <a:uFillTx/>
                <a:latin typeface="Avenir LT Std 65 Medium" panose="020B0603020203020204" pitchFamily="34" charset="0"/>
                <a:cs typeface="Arial"/>
                <a:sym typeface="Arial"/>
              </a:rPr>
              <a:t>99.7%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4B3771A0-B328-43C3-BE29-D5990E449BC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11479213" cy="1325563"/>
          </a:xfrm>
        </p:spPr>
        <p:txBody>
          <a:bodyPr>
            <a:noAutofit/>
          </a:bodyPr>
          <a:lstStyle/>
          <a:p>
            <a:pPr lvl="0">
              <a:spcBef>
                <a:spcPts val="0"/>
              </a:spcBef>
            </a:pPr>
            <a:r>
              <a:rPr lang="en-US" b="1" dirty="0">
                <a:latin typeface="Segoe UI" panose="020B0502040204020203" pitchFamily="34" charset="0"/>
                <a:ea typeface="Exo 2"/>
                <a:cs typeface="Segoe UI" panose="020B0502040204020203" pitchFamily="34" charset="0"/>
                <a:sym typeface="Exo 2"/>
              </a:rPr>
              <a:t>NOT</a:t>
            </a:r>
            <a:r>
              <a:rPr lang="en-US" dirty="0">
                <a:latin typeface="Segoe UI" panose="020B0502040204020203" pitchFamily="34" charset="0"/>
                <a:ea typeface="Exo 2"/>
                <a:cs typeface="Segoe UI" panose="020B0502040204020203" pitchFamily="34" charset="0"/>
                <a:sym typeface="Exo 2"/>
              </a:rPr>
              <a:t> Percentiles</a:t>
            </a:r>
          </a:p>
        </p:txBody>
      </p:sp>
    </p:spTree>
    <p:extLst>
      <p:ext uri="{BB962C8B-B14F-4D97-AF65-F5344CB8AC3E}">
        <p14:creationId xmlns:p14="http://schemas.microsoft.com/office/powerpoint/2010/main" val="2384036202"/>
      </p:ext>
    </p:extLst>
  </p:cSld>
  <p:clrMapOvr>
    <a:masterClrMapping/>
  </p:clrMapOvr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screenshot of a cell phone&#10;&#10;Description automatically generated">
            <a:extLst>
              <a:ext uri="{FF2B5EF4-FFF2-40B4-BE49-F238E27FC236}">
                <a16:creationId xmlns:a16="http://schemas.microsoft.com/office/drawing/2014/main" id="{B9745DA9-E0F3-4AC2-B9A9-93930BDB9E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2356940" y="52955"/>
            <a:ext cx="7478120" cy="447550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87E2EA2-3D66-4C5F-A66A-E2C29108FD43}"/>
              </a:ext>
            </a:extLst>
          </p:cNvPr>
          <p:cNvSpPr txBox="1"/>
          <p:nvPr/>
        </p:nvSpPr>
        <p:spPr>
          <a:xfrm rot="10800000" flipV="1">
            <a:off x="8503143" y="6574212"/>
            <a:ext cx="40799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  <a:hlinkClick r:id="rId3" tooltip="https://2012books.lardbucket.org/books/beginning-statistics/s09-continuous-random-variables.html"/>
              </a:rPr>
              <a:t>This Photo</a:t>
            </a:r>
            <a:r>
              <a:rPr kumimoji="0" 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by Unknown Author is licensed under </a:t>
            </a:r>
            <a:r>
              <a:rPr kumimoji="0" 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  <a:hlinkClick r:id="rId4" tooltip="https://creativecommons.org/licenses/by-nc-sa/3.0/"/>
              </a:rPr>
              <a:t>CC BY-SA-NC</a:t>
            </a:r>
            <a:endParaRPr kumimoji="0" lang="en-US" sz="9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8C31EE8D-E316-4662-884C-3194BDB78E13}"/>
              </a:ext>
            </a:extLst>
          </p:cNvPr>
          <p:cNvCxnSpPr>
            <a:cxnSpLocks/>
          </p:cNvCxnSpPr>
          <p:nvPr/>
        </p:nvCxnSpPr>
        <p:spPr>
          <a:xfrm>
            <a:off x="5072742" y="5038184"/>
            <a:ext cx="2162629" cy="0"/>
          </a:xfrm>
          <a:prstGeom prst="line">
            <a:avLst/>
          </a:prstGeom>
          <a:ln>
            <a:solidFill>
              <a:srgbClr val="033445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5016499C-9B4D-41E6-8C00-949311297D2F}"/>
              </a:ext>
            </a:extLst>
          </p:cNvPr>
          <p:cNvCxnSpPr>
            <a:cxnSpLocks/>
          </p:cNvCxnSpPr>
          <p:nvPr/>
        </p:nvCxnSpPr>
        <p:spPr>
          <a:xfrm>
            <a:off x="3965470" y="5584840"/>
            <a:ext cx="4261058" cy="0"/>
          </a:xfrm>
          <a:prstGeom prst="line">
            <a:avLst/>
          </a:prstGeom>
          <a:ln>
            <a:solidFill>
              <a:srgbClr val="033445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A9CD6B2D-1917-450D-8EBB-836AD6024C72}"/>
              </a:ext>
            </a:extLst>
          </p:cNvPr>
          <p:cNvCxnSpPr>
            <a:cxnSpLocks/>
          </p:cNvCxnSpPr>
          <p:nvPr/>
        </p:nvCxnSpPr>
        <p:spPr>
          <a:xfrm>
            <a:off x="2880527" y="6200471"/>
            <a:ext cx="6430944" cy="0"/>
          </a:xfrm>
          <a:prstGeom prst="line">
            <a:avLst/>
          </a:prstGeom>
          <a:ln>
            <a:solidFill>
              <a:srgbClr val="033445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3C546726-81D7-4DE7-92FC-5692142F7C89}"/>
              </a:ext>
            </a:extLst>
          </p:cNvPr>
          <p:cNvSpPr txBox="1"/>
          <p:nvPr/>
        </p:nvSpPr>
        <p:spPr>
          <a:xfrm>
            <a:off x="5587999" y="4735623"/>
            <a:ext cx="1016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33445"/>
                </a:solidFill>
                <a:effectLst/>
                <a:uLnTx/>
                <a:uFillTx/>
                <a:latin typeface="Avenir LT Std 65 Medium" panose="020B0603020203020204" pitchFamily="34" charset="0"/>
                <a:cs typeface="Arial"/>
                <a:sym typeface="Arial"/>
              </a:rPr>
              <a:t>68%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B221ED1-582D-485A-8C4A-23CA563A0E3B}"/>
              </a:ext>
            </a:extLst>
          </p:cNvPr>
          <p:cNvSpPr txBox="1"/>
          <p:nvPr/>
        </p:nvSpPr>
        <p:spPr>
          <a:xfrm>
            <a:off x="5587999" y="5292491"/>
            <a:ext cx="1016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33445"/>
                </a:solidFill>
                <a:effectLst/>
                <a:uLnTx/>
                <a:uFillTx/>
                <a:latin typeface="Avenir LT Std 65 Medium" panose="020B0603020203020204" pitchFamily="34" charset="0"/>
                <a:cs typeface="Arial"/>
                <a:sym typeface="Arial"/>
              </a:rPr>
              <a:t>95%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2CC05FD-6E55-41AB-91A3-F9255080EE2B}"/>
              </a:ext>
            </a:extLst>
          </p:cNvPr>
          <p:cNvSpPr txBox="1"/>
          <p:nvPr/>
        </p:nvSpPr>
        <p:spPr>
          <a:xfrm>
            <a:off x="5587999" y="5894513"/>
            <a:ext cx="1016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33445"/>
                </a:solidFill>
                <a:effectLst/>
                <a:uLnTx/>
                <a:uFillTx/>
                <a:latin typeface="Avenir LT Std 65 Medium" panose="020B0603020203020204" pitchFamily="34" charset="0"/>
                <a:cs typeface="Arial"/>
                <a:sym typeface="Arial"/>
              </a:rPr>
              <a:t>99.7%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B235C5F9-FC94-4A99-BF39-60D05EC3BB77}"/>
              </a:ext>
            </a:extLst>
          </p:cNvPr>
          <p:cNvCxnSpPr>
            <a:cxnSpLocks/>
          </p:cNvCxnSpPr>
          <p:nvPr/>
        </p:nvCxnSpPr>
        <p:spPr>
          <a:xfrm>
            <a:off x="2356940" y="3052097"/>
            <a:ext cx="3739060" cy="0"/>
          </a:xfrm>
          <a:prstGeom prst="line">
            <a:avLst/>
          </a:prstGeom>
          <a:ln>
            <a:solidFill>
              <a:srgbClr val="033445"/>
            </a:solidFill>
            <a:headEnd type="stealt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D8E4667D-8801-41AB-A0D3-C64919D71E74}"/>
              </a:ext>
            </a:extLst>
          </p:cNvPr>
          <p:cNvSpPr txBox="1"/>
          <p:nvPr/>
        </p:nvSpPr>
        <p:spPr>
          <a:xfrm>
            <a:off x="5072742" y="2695536"/>
            <a:ext cx="8490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33445"/>
                </a:solidFill>
                <a:effectLst/>
                <a:uLnTx/>
                <a:uFillTx/>
                <a:latin typeface="Avenir LT Std 65 Medium" panose="020B0603020203020204" pitchFamily="34" charset="0"/>
                <a:cs typeface="Arial"/>
                <a:sym typeface="Arial"/>
              </a:rPr>
              <a:t>50%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AD49FC1-10C2-461F-86EA-280E77767B81}"/>
              </a:ext>
            </a:extLst>
          </p:cNvPr>
          <p:cNvSpPr txBox="1"/>
          <p:nvPr/>
        </p:nvSpPr>
        <p:spPr>
          <a:xfrm>
            <a:off x="5072741" y="1822044"/>
            <a:ext cx="8490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33445"/>
                </a:solidFill>
                <a:effectLst/>
                <a:uLnTx/>
                <a:uFillTx/>
                <a:latin typeface="Avenir LT Std 65 Medium" panose="020B0603020203020204" pitchFamily="34" charset="0"/>
                <a:cs typeface="Arial"/>
                <a:sym typeface="Arial"/>
              </a:rPr>
              <a:t>34%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9524663-15B2-4295-A425-912A1C0F7265}"/>
              </a:ext>
            </a:extLst>
          </p:cNvPr>
          <p:cNvSpPr txBox="1"/>
          <p:nvPr/>
        </p:nvSpPr>
        <p:spPr>
          <a:xfrm>
            <a:off x="6179456" y="1826066"/>
            <a:ext cx="8490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33445"/>
                </a:solidFill>
                <a:effectLst/>
                <a:uLnTx/>
                <a:uFillTx/>
                <a:latin typeface="Avenir LT Std 65 Medium" panose="020B0603020203020204" pitchFamily="34" charset="0"/>
                <a:cs typeface="Arial"/>
                <a:sym typeface="Arial"/>
              </a:rPr>
              <a:t>34%</a:t>
            </a:r>
          </a:p>
        </p:txBody>
      </p:sp>
    </p:spTree>
    <p:extLst>
      <p:ext uri="{BB962C8B-B14F-4D97-AF65-F5344CB8AC3E}">
        <p14:creationId xmlns:p14="http://schemas.microsoft.com/office/powerpoint/2010/main" val="2517417942"/>
      </p:ext>
    </p:extLst>
  </p:cSld>
  <p:clrMapOvr>
    <a:masterClrMapping/>
  </p:clrMapOvr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screenshot of a cell phone&#10;&#10;Description automatically generated">
            <a:extLst>
              <a:ext uri="{FF2B5EF4-FFF2-40B4-BE49-F238E27FC236}">
                <a16:creationId xmlns:a16="http://schemas.microsoft.com/office/drawing/2014/main" id="{B9745DA9-E0F3-4AC2-B9A9-93930BDB9E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2356940" y="52955"/>
            <a:ext cx="7478120" cy="447550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87E2EA2-3D66-4C5F-A66A-E2C29108FD43}"/>
              </a:ext>
            </a:extLst>
          </p:cNvPr>
          <p:cNvSpPr txBox="1"/>
          <p:nvPr/>
        </p:nvSpPr>
        <p:spPr>
          <a:xfrm rot="10800000" flipV="1">
            <a:off x="8503143" y="6574212"/>
            <a:ext cx="40799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  <a:hlinkClick r:id="rId3" tooltip="https://2012books.lardbucket.org/books/beginning-statistics/s09-continuous-random-variables.html"/>
              </a:rPr>
              <a:t>This Photo</a:t>
            </a:r>
            <a:r>
              <a:rPr kumimoji="0" 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by Unknown Author is licensed under </a:t>
            </a:r>
            <a:r>
              <a:rPr kumimoji="0" 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  <a:hlinkClick r:id="rId4" tooltip="https://creativecommons.org/licenses/by-nc-sa/3.0/"/>
              </a:rPr>
              <a:t>CC BY-SA-NC</a:t>
            </a:r>
            <a:endParaRPr kumimoji="0" lang="en-US" sz="9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8C31EE8D-E316-4662-884C-3194BDB78E13}"/>
              </a:ext>
            </a:extLst>
          </p:cNvPr>
          <p:cNvCxnSpPr>
            <a:cxnSpLocks/>
          </p:cNvCxnSpPr>
          <p:nvPr/>
        </p:nvCxnSpPr>
        <p:spPr>
          <a:xfrm>
            <a:off x="5014684" y="3688355"/>
            <a:ext cx="2162629" cy="0"/>
          </a:xfrm>
          <a:prstGeom prst="line">
            <a:avLst/>
          </a:prstGeom>
          <a:ln>
            <a:solidFill>
              <a:srgbClr val="033445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3C546726-81D7-4DE7-92FC-5692142F7C89}"/>
              </a:ext>
            </a:extLst>
          </p:cNvPr>
          <p:cNvSpPr txBox="1"/>
          <p:nvPr/>
        </p:nvSpPr>
        <p:spPr>
          <a:xfrm>
            <a:off x="5689599" y="3288245"/>
            <a:ext cx="1016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33445"/>
                </a:solidFill>
                <a:effectLst/>
                <a:uLnTx/>
                <a:uFillTx/>
                <a:latin typeface="Avenir LT Std 65 Medium" panose="020B0603020203020204" pitchFamily="34" charset="0"/>
                <a:cs typeface="Arial"/>
                <a:sym typeface="Arial"/>
              </a:rPr>
              <a:t>68%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B235C5F9-FC94-4A99-BF39-60D05EC3BB77}"/>
              </a:ext>
            </a:extLst>
          </p:cNvPr>
          <p:cNvCxnSpPr>
            <a:cxnSpLocks/>
          </p:cNvCxnSpPr>
          <p:nvPr/>
        </p:nvCxnSpPr>
        <p:spPr>
          <a:xfrm>
            <a:off x="2341606" y="5961732"/>
            <a:ext cx="3739060" cy="0"/>
          </a:xfrm>
          <a:prstGeom prst="line">
            <a:avLst/>
          </a:prstGeom>
          <a:ln>
            <a:solidFill>
              <a:srgbClr val="033445"/>
            </a:solidFill>
            <a:headEnd type="stealt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D8E4667D-8801-41AB-A0D3-C64919D71E74}"/>
              </a:ext>
            </a:extLst>
          </p:cNvPr>
          <p:cNvSpPr txBox="1"/>
          <p:nvPr/>
        </p:nvSpPr>
        <p:spPr>
          <a:xfrm>
            <a:off x="5122723" y="5639675"/>
            <a:ext cx="10087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33445"/>
                </a:solidFill>
                <a:effectLst/>
                <a:uLnTx/>
                <a:uFillTx/>
                <a:latin typeface="Avenir LT Std 65 Medium" panose="020B0603020203020204" pitchFamily="34" charset="0"/>
                <a:cs typeface="Arial"/>
                <a:sym typeface="Arial"/>
              </a:rPr>
              <a:t>50%ile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BFF20D92-AF54-4DBF-A492-92C1915B9E7F}"/>
              </a:ext>
            </a:extLst>
          </p:cNvPr>
          <p:cNvCxnSpPr>
            <a:cxnSpLocks/>
          </p:cNvCxnSpPr>
          <p:nvPr/>
        </p:nvCxnSpPr>
        <p:spPr>
          <a:xfrm>
            <a:off x="2341606" y="6283789"/>
            <a:ext cx="2715802" cy="0"/>
          </a:xfrm>
          <a:prstGeom prst="line">
            <a:avLst/>
          </a:prstGeom>
          <a:ln>
            <a:solidFill>
              <a:srgbClr val="033445"/>
            </a:solidFill>
            <a:headEnd type="stealt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E92E3125-F7D8-44B7-B8B1-0CB341942734}"/>
              </a:ext>
            </a:extLst>
          </p:cNvPr>
          <p:cNvSpPr txBox="1"/>
          <p:nvPr/>
        </p:nvSpPr>
        <p:spPr>
          <a:xfrm>
            <a:off x="4005122" y="5961732"/>
            <a:ext cx="116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33445"/>
                </a:solidFill>
                <a:effectLst/>
                <a:uLnTx/>
                <a:uFillTx/>
                <a:latin typeface="Avenir LT Std 65 Medium" panose="020B0603020203020204" pitchFamily="34" charset="0"/>
                <a:cs typeface="Arial"/>
                <a:sym typeface="Arial"/>
              </a:rPr>
              <a:t>16%ile</a:t>
            </a:r>
          </a:p>
        </p:txBody>
      </p:sp>
    </p:spTree>
    <p:extLst>
      <p:ext uri="{BB962C8B-B14F-4D97-AF65-F5344CB8AC3E}">
        <p14:creationId xmlns:p14="http://schemas.microsoft.com/office/powerpoint/2010/main" val="3150152999"/>
      </p:ext>
    </p:extLst>
  </p:cSld>
  <p:clrMapOvr>
    <a:masterClrMapping/>
  </p:clrMapOvr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screenshot of a cell phone&#10;&#10;Description automatically generated">
            <a:extLst>
              <a:ext uri="{FF2B5EF4-FFF2-40B4-BE49-F238E27FC236}">
                <a16:creationId xmlns:a16="http://schemas.microsoft.com/office/drawing/2014/main" id="{B9745DA9-E0F3-4AC2-B9A9-93930BDB9E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2356940" y="52955"/>
            <a:ext cx="7478120" cy="447550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87E2EA2-3D66-4C5F-A66A-E2C29108FD43}"/>
              </a:ext>
            </a:extLst>
          </p:cNvPr>
          <p:cNvSpPr txBox="1"/>
          <p:nvPr/>
        </p:nvSpPr>
        <p:spPr>
          <a:xfrm rot="10800000" flipV="1">
            <a:off x="8503143" y="6574212"/>
            <a:ext cx="40799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  <a:hlinkClick r:id="rId3" tooltip="https://2012books.lardbucket.org/books/beginning-statistics/s09-continuous-random-variables.html"/>
              </a:rPr>
              <a:t>This Photo</a:t>
            </a:r>
            <a:r>
              <a:rPr kumimoji="0" 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by Unknown Author is licensed under </a:t>
            </a:r>
            <a:r>
              <a:rPr kumimoji="0" 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  <a:hlinkClick r:id="rId4" tooltip="https://creativecommons.org/licenses/by-nc-sa/3.0/"/>
              </a:rPr>
              <a:t>CC BY-SA-NC</a:t>
            </a:r>
            <a:endParaRPr kumimoji="0" lang="en-US" sz="9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8C31EE8D-E316-4662-884C-3194BDB78E13}"/>
              </a:ext>
            </a:extLst>
          </p:cNvPr>
          <p:cNvCxnSpPr>
            <a:cxnSpLocks/>
          </p:cNvCxnSpPr>
          <p:nvPr/>
        </p:nvCxnSpPr>
        <p:spPr>
          <a:xfrm>
            <a:off x="5014684" y="3688355"/>
            <a:ext cx="2162629" cy="0"/>
          </a:xfrm>
          <a:prstGeom prst="line">
            <a:avLst/>
          </a:prstGeom>
          <a:ln>
            <a:solidFill>
              <a:srgbClr val="033445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3C546726-81D7-4DE7-92FC-5692142F7C89}"/>
              </a:ext>
            </a:extLst>
          </p:cNvPr>
          <p:cNvSpPr txBox="1"/>
          <p:nvPr/>
        </p:nvSpPr>
        <p:spPr>
          <a:xfrm>
            <a:off x="5689599" y="3288245"/>
            <a:ext cx="1016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33445"/>
                </a:solidFill>
                <a:effectLst/>
                <a:uLnTx/>
                <a:uFillTx/>
                <a:latin typeface="Avenir LT Std 65 Medium" panose="020B0603020203020204" pitchFamily="34" charset="0"/>
                <a:cs typeface="Arial"/>
                <a:sym typeface="Arial"/>
              </a:rPr>
              <a:t>68%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B235C5F9-FC94-4A99-BF39-60D05EC3BB77}"/>
              </a:ext>
            </a:extLst>
          </p:cNvPr>
          <p:cNvCxnSpPr>
            <a:cxnSpLocks/>
          </p:cNvCxnSpPr>
          <p:nvPr/>
        </p:nvCxnSpPr>
        <p:spPr>
          <a:xfrm>
            <a:off x="2341606" y="5961732"/>
            <a:ext cx="3739060" cy="0"/>
          </a:xfrm>
          <a:prstGeom prst="line">
            <a:avLst/>
          </a:prstGeom>
          <a:ln>
            <a:solidFill>
              <a:srgbClr val="033445"/>
            </a:solidFill>
            <a:headEnd type="stealt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D8E4667D-8801-41AB-A0D3-C64919D71E74}"/>
              </a:ext>
            </a:extLst>
          </p:cNvPr>
          <p:cNvSpPr txBox="1"/>
          <p:nvPr/>
        </p:nvSpPr>
        <p:spPr>
          <a:xfrm>
            <a:off x="5122723" y="5639675"/>
            <a:ext cx="10087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33445"/>
                </a:solidFill>
                <a:effectLst/>
                <a:uLnTx/>
                <a:uFillTx/>
                <a:latin typeface="Avenir LT Std 65 Medium" panose="020B0603020203020204" pitchFamily="34" charset="0"/>
                <a:cs typeface="Arial"/>
                <a:sym typeface="Arial"/>
              </a:rPr>
              <a:t>50%ile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BFF20D92-AF54-4DBF-A492-92C1915B9E7F}"/>
              </a:ext>
            </a:extLst>
          </p:cNvPr>
          <p:cNvCxnSpPr>
            <a:cxnSpLocks/>
          </p:cNvCxnSpPr>
          <p:nvPr/>
        </p:nvCxnSpPr>
        <p:spPr>
          <a:xfrm>
            <a:off x="2341606" y="6283789"/>
            <a:ext cx="2715802" cy="0"/>
          </a:xfrm>
          <a:prstGeom prst="line">
            <a:avLst/>
          </a:prstGeom>
          <a:ln>
            <a:solidFill>
              <a:srgbClr val="033445"/>
            </a:solidFill>
            <a:headEnd type="stealt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E92E3125-F7D8-44B7-B8B1-0CB341942734}"/>
              </a:ext>
            </a:extLst>
          </p:cNvPr>
          <p:cNvSpPr txBox="1"/>
          <p:nvPr/>
        </p:nvSpPr>
        <p:spPr>
          <a:xfrm>
            <a:off x="4005122" y="5961732"/>
            <a:ext cx="116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33445"/>
                </a:solidFill>
                <a:effectLst/>
                <a:uLnTx/>
                <a:uFillTx/>
                <a:latin typeface="Avenir LT Std 65 Medium" panose="020B0603020203020204" pitchFamily="34" charset="0"/>
                <a:cs typeface="Arial"/>
                <a:sym typeface="Arial"/>
              </a:rPr>
              <a:t>16%ile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A79255FD-D5AC-48A6-B703-FAF401F6DAC4}"/>
              </a:ext>
            </a:extLst>
          </p:cNvPr>
          <p:cNvCxnSpPr>
            <a:cxnSpLocks/>
          </p:cNvCxnSpPr>
          <p:nvPr/>
        </p:nvCxnSpPr>
        <p:spPr>
          <a:xfrm>
            <a:off x="2341606" y="5615713"/>
            <a:ext cx="4820375" cy="0"/>
          </a:xfrm>
          <a:prstGeom prst="line">
            <a:avLst/>
          </a:prstGeom>
          <a:ln>
            <a:solidFill>
              <a:srgbClr val="033445"/>
            </a:solidFill>
            <a:headEnd type="stealt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CCEB2EE6-745E-4ABA-B0E6-862F3606B4D4}"/>
              </a:ext>
            </a:extLst>
          </p:cNvPr>
          <p:cNvSpPr txBox="1"/>
          <p:nvPr/>
        </p:nvSpPr>
        <p:spPr>
          <a:xfrm>
            <a:off x="6201227" y="5285388"/>
            <a:ext cx="10087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33445"/>
                </a:solidFill>
                <a:effectLst/>
                <a:uLnTx/>
                <a:uFillTx/>
                <a:latin typeface="Avenir LT Std 65 Medium" panose="020B0603020203020204" pitchFamily="34" charset="0"/>
                <a:cs typeface="Arial"/>
                <a:sym typeface="Arial"/>
              </a:rPr>
              <a:t>84%ile</a:t>
            </a:r>
          </a:p>
        </p:txBody>
      </p:sp>
    </p:spTree>
    <p:extLst>
      <p:ext uri="{BB962C8B-B14F-4D97-AF65-F5344CB8AC3E}">
        <p14:creationId xmlns:p14="http://schemas.microsoft.com/office/powerpoint/2010/main" val="19549836"/>
      </p:ext>
    </p:extLst>
  </p:cSld>
  <p:clrMapOvr>
    <a:masterClrMapping/>
  </p:clrMapOvr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screenshot of a cell phone&#10;&#10;Description automatically generated">
            <a:extLst>
              <a:ext uri="{FF2B5EF4-FFF2-40B4-BE49-F238E27FC236}">
                <a16:creationId xmlns:a16="http://schemas.microsoft.com/office/drawing/2014/main" id="{B9745DA9-E0F3-4AC2-B9A9-93930BDB9E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2356940" y="52955"/>
            <a:ext cx="7478120" cy="447550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87E2EA2-3D66-4C5F-A66A-E2C29108FD43}"/>
              </a:ext>
            </a:extLst>
          </p:cNvPr>
          <p:cNvSpPr txBox="1"/>
          <p:nvPr/>
        </p:nvSpPr>
        <p:spPr>
          <a:xfrm rot="10800000" flipV="1">
            <a:off x="8503143" y="6574212"/>
            <a:ext cx="40799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  <a:hlinkClick r:id="rId3" tooltip="https://2012books.lardbucket.org/books/beginning-statistics/s09-continuous-random-variables.html"/>
              </a:rPr>
              <a:t>This Photo</a:t>
            </a:r>
            <a:r>
              <a:rPr kumimoji="0" 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by Unknown Author is licensed under </a:t>
            </a:r>
            <a:r>
              <a:rPr kumimoji="0" 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  <a:hlinkClick r:id="rId4" tooltip="https://creativecommons.org/licenses/by-nc-sa/3.0/"/>
              </a:rPr>
              <a:t>CC BY-SA-NC</a:t>
            </a:r>
            <a:endParaRPr kumimoji="0" lang="en-US" sz="9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8C31EE8D-E316-4662-884C-3194BDB78E13}"/>
              </a:ext>
            </a:extLst>
          </p:cNvPr>
          <p:cNvCxnSpPr>
            <a:cxnSpLocks/>
          </p:cNvCxnSpPr>
          <p:nvPr/>
        </p:nvCxnSpPr>
        <p:spPr>
          <a:xfrm>
            <a:off x="5014684" y="3688355"/>
            <a:ext cx="2162629" cy="0"/>
          </a:xfrm>
          <a:prstGeom prst="line">
            <a:avLst/>
          </a:prstGeom>
          <a:ln>
            <a:solidFill>
              <a:srgbClr val="033445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3C546726-81D7-4DE7-92FC-5692142F7C89}"/>
              </a:ext>
            </a:extLst>
          </p:cNvPr>
          <p:cNvSpPr txBox="1"/>
          <p:nvPr/>
        </p:nvSpPr>
        <p:spPr>
          <a:xfrm>
            <a:off x="5689599" y="3288245"/>
            <a:ext cx="1016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33445"/>
                </a:solidFill>
                <a:effectLst/>
                <a:uLnTx/>
                <a:uFillTx/>
                <a:latin typeface="Avenir LT Std 65 Medium" panose="020B0603020203020204" pitchFamily="34" charset="0"/>
                <a:cs typeface="Arial"/>
                <a:sym typeface="Arial"/>
              </a:rPr>
              <a:t>68%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B235C5F9-FC94-4A99-BF39-60D05EC3BB77}"/>
              </a:ext>
            </a:extLst>
          </p:cNvPr>
          <p:cNvCxnSpPr>
            <a:cxnSpLocks/>
          </p:cNvCxnSpPr>
          <p:nvPr/>
        </p:nvCxnSpPr>
        <p:spPr>
          <a:xfrm>
            <a:off x="2341606" y="5961732"/>
            <a:ext cx="3739060" cy="0"/>
          </a:xfrm>
          <a:prstGeom prst="line">
            <a:avLst/>
          </a:prstGeom>
          <a:ln>
            <a:solidFill>
              <a:srgbClr val="033445"/>
            </a:solidFill>
            <a:headEnd type="stealt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D8E4667D-8801-41AB-A0D3-C64919D71E74}"/>
              </a:ext>
            </a:extLst>
          </p:cNvPr>
          <p:cNvSpPr txBox="1"/>
          <p:nvPr/>
        </p:nvSpPr>
        <p:spPr>
          <a:xfrm>
            <a:off x="5122723" y="5639675"/>
            <a:ext cx="10087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33445"/>
                </a:solidFill>
                <a:effectLst/>
                <a:uLnTx/>
                <a:uFillTx/>
                <a:latin typeface="Avenir LT Std 65 Medium" panose="020B0603020203020204" pitchFamily="34" charset="0"/>
                <a:cs typeface="Arial"/>
                <a:sym typeface="Arial"/>
              </a:rPr>
              <a:t>50%ile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BFF20D92-AF54-4DBF-A492-92C1915B9E7F}"/>
              </a:ext>
            </a:extLst>
          </p:cNvPr>
          <p:cNvCxnSpPr>
            <a:cxnSpLocks/>
          </p:cNvCxnSpPr>
          <p:nvPr/>
        </p:nvCxnSpPr>
        <p:spPr>
          <a:xfrm>
            <a:off x="2341606" y="6283789"/>
            <a:ext cx="2715802" cy="0"/>
          </a:xfrm>
          <a:prstGeom prst="line">
            <a:avLst/>
          </a:prstGeom>
          <a:ln>
            <a:solidFill>
              <a:srgbClr val="033445"/>
            </a:solidFill>
            <a:headEnd type="stealt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E92E3125-F7D8-44B7-B8B1-0CB341942734}"/>
              </a:ext>
            </a:extLst>
          </p:cNvPr>
          <p:cNvSpPr txBox="1"/>
          <p:nvPr/>
        </p:nvSpPr>
        <p:spPr>
          <a:xfrm>
            <a:off x="4005122" y="5961732"/>
            <a:ext cx="116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33445"/>
                </a:solidFill>
                <a:effectLst/>
                <a:uLnTx/>
                <a:uFillTx/>
                <a:latin typeface="Avenir LT Std 65 Medium" panose="020B0603020203020204" pitchFamily="34" charset="0"/>
                <a:cs typeface="Arial"/>
                <a:sym typeface="Arial"/>
              </a:rPr>
              <a:t>16%ile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A5A88C70-58B7-4683-A756-1642E369E826}"/>
              </a:ext>
            </a:extLst>
          </p:cNvPr>
          <p:cNvCxnSpPr>
            <a:cxnSpLocks/>
          </p:cNvCxnSpPr>
          <p:nvPr/>
        </p:nvCxnSpPr>
        <p:spPr>
          <a:xfrm>
            <a:off x="2341606" y="6598561"/>
            <a:ext cx="1663516" cy="0"/>
          </a:xfrm>
          <a:prstGeom prst="line">
            <a:avLst/>
          </a:prstGeom>
          <a:ln>
            <a:solidFill>
              <a:srgbClr val="033445"/>
            </a:solidFill>
            <a:headEnd type="stealt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8E2B9EB6-DE5C-4E9F-B657-00E33464F06C}"/>
              </a:ext>
            </a:extLst>
          </p:cNvPr>
          <p:cNvSpPr txBox="1"/>
          <p:nvPr/>
        </p:nvSpPr>
        <p:spPr>
          <a:xfrm>
            <a:off x="2852056" y="6283789"/>
            <a:ext cx="116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33445"/>
                </a:solidFill>
                <a:effectLst/>
                <a:uLnTx/>
                <a:uFillTx/>
                <a:latin typeface="Avenir LT Std 65 Medium" panose="020B0603020203020204" pitchFamily="34" charset="0"/>
                <a:cs typeface="Arial"/>
                <a:sym typeface="Arial"/>
              </a:rPr>
              <a:t>2.5%ile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A79255FD-D5AC-48A6-B703-FAF401F6DAC4}"/>
              </a:ext>
            </a:extLst>
          </p:cNvPr>
          <p:cNvCxnSpPr>
            <a:cxnSpLocks/>
          </p:cNvCxnSpPr>
          <p:nvPr/>
        </p:nvCxnSpPr>
        <p:spPr>
          <a:xfrm>
            <a:off x="2341606" y="5615713"/>
            <a:ext cx="4820375" cy="0"/>
          </a:xfrm>
          <a:prstGeom prst="line">
            <a:avLst/>
          </a:prstGeom>
          <a:ln>
            <a:solidFill>
              <a:srgbClr val="033445"/>
            </a:solidFill>
            <a:headEnd type="stealt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CCEB2EE6-745E-4ABA-B0E6-862F3606B4D4}"/>
              </a:ext>
            </a:extLst>
          </p:cNvPr>
          <p:cNvSpPr txBox="1"/>
          <p:nvPr/>
        </p:nvSpPr>
        <p:spPr>
          <a:xfrm>
            <a:off x="6201227" y="5285388"/>
            <a:ext cx="10087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33445"/>
                </a:solidFill>
                <a:effectLst/>
                <a:uLnTx/>
                <a:uFillTx/>
                <a:latin typeface="Avenir LT Std 65 Medium" panose="020B0603020203020204" pitchFamily="34" charset="0"/>
                <a:cs typeface="Arial"/>
                <a:sym typeface="Arial"/>
              </a:rPr>
              <a:t>84%ile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94DB3ECC-1289-4358-80BC-EF3AF43225AA}"/>
              </a:ext>
            </a:extLst>
          </p:cNvPr>
          <p:cNvCxnSpPr>
            <a:cxnSpLocks/>
          </p:cNvCxnSpPr>
          <p:nvPr/>
        </p:nvCxnSpPr>
        <p:spPr>
          <a:xfrm>
            <a:off x="2341605" y="5247787"/>
            <a:ext cx="5917024" cy="0"/>
          </a:xfrm>
          <a:prstGeom prst="line">
            <a:avLst/>
          </a:prstGeom>
          <a:ln>
            <a:solidFill>
              <a:srgbClr val="033445"/>
            </a:solidFill>
            <a:headEnd type="stealt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C97FF69F-2E0A-4BA3-A214-4ECC671D6333}"/>
              </a:ext>
            </a:extLst>
          </p:cNvPr>
          <p:cNvSpPr txBox="1"/>
          <p:nvPr/>
        </p:nvSpPr>
        <p:spPr>
          <a:xfrm>
            <a:off x="7024915" y="4921183"/>
            <a:ext cx="13034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33445"/>
                </a:solidFill>
                <a:effectLst/>
                <a:uLnTx/>
                <a:uFillTx/>
                <a:latin typeface="Avenir LT Std 65 Medium" panose="020B0603020203020204" pitchFamily="34" charset="0"/>
                <a:cs typeface="Arial"/>
                <a:sym typeface="Arial"/>
              </a:rPr>
              <a:t>97.5%ile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1F67A6C3-2CC5-4323-81C1-AA138A0CEAF7}"/>
              </a:ext>
            </a:extLst>
          </p:cNvPr>
          <p:cNvCxnSpPr>
            <a:cxnSpLocks/>
          </p:cNvCxnSpPr>
          <p:nvPr/>
        </p:nvCxnSpPr>
        <p:spPr>
          <a:xfrm>
            <a:off x="3881457" y="3050646"/>
            <a:ext cx="4261058" cy="0"/>
          </a:xfrm>
          <a:prstGeom prst="line">
            <a:avLst/>
          </a:prstGeom>
          <a:ln>
            <a:solidFill>
              <a:srgbClr val="033445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19D91522-4823-481D-9198-57174C1CBC7D}"/>
              </a:ext>
            </a:extLst>
          </p:cNvPr>
          <p:cNvSpPr txBox="1"/>
          <p:nvPr/>
        </p:nvSpPr>
        <p:spPr>
          <a:xfrm>
            <a:off x="5644604" y="2574301"/>
            <a:ext cx="1016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33445"/>
                </a:solidFill>
                <a:effectLst/>
                <a:uLnTx/>
                <a:uFillTx/>
                <a:latin typeface="Avenir LT Std 65 Medium" panose="020B0603020203020204" pitchFamily="34" charset="0"/>
                <a:cs typeface="Arial"/>
                <a:sym typeface="Arial"/>
              </a:rPr>
              <a:t>95%</a:t>
            </a:r>
          </a:p>
        </p:txBody>
      </p:sp>
    </p:spTree>
    <p:extLst>
      <p:ext uri="{BB962C8B-B14F-4D97-AF65-F5344CB8AC3E}">
        <p14:creationId xmlns:p14="http://schemas.microsoft.com/office/powerpoint/2010/main" val="1129155328"/>
      </p:ext>
    </p:extLst>
  </p:cSld>
  <p:clrMapOvr>
    <a:masterClrMapping/>
  </p:clrMapOvr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screenshot of a cell phone&#10;&#10;Description automatically generated">
            <a:extLst>
              <a:ext uri="{FF2B5EF4-FFF2-40B4-BE49-F238E27FC236}">
                <a16:creationId xmlns:a16="http://schemas.microsoft.com/office/drawing/2014/main" id="{B9745DA9-E0F3-4AC2-B9A9-93930BDB9E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2356940" y="52955"/>
            <a:ext cx="7478120" cy="447550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87E2EA2-3D66-4C5F-A66A-E2C29108FD43}"/>
              </a:ext>
            </a:extLst>
          </p:cNvPr>
          <p:cNvSpPr txBox="1"/>
          <p:nvPr/>
        </p:nvSpPr>
        <p:spPr>
          <a:xfrm rot="10800000" flipV="1">
            <a:off x="8503143" y="6574212"/>
            <a:ext cx="40799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  <a:hlinkClick r:id="rId3" tooltip="https://2012books.lardbucket.org/books/beginning-statistics/s09-continuous-random-variables.html"/>
              </a:rPr>
              <a:t>This Photo</a:t>
            </a:r>
            <a:r>
              <a:rPr kumimoji="0" 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by Unknown Author is licensed under </a:t>
            </a:r>
            <a:r>
              <a:rPr kumimoji="0" 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  <a:hlinkClick r:id="rId4" tooltip="https://creativecommons.org/licenses/by-nc-sa/3.0/"/>
              </a:rPr>
              <a:t>CC BY-SA-NC</a:t>
            </a:r>
            <a:endParaRPr kumimoji="0" lang="en-US" sz="9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8C31EE8D-E316-4662-884C-3194BDB78E13}"/>
              </a:ext>
            </a:extLst>
          </p:cNvPr>
          <p:cNvCxnSpPr>
            <a:cxnSpLocks/>
          </p:cNvCxnSpPr>
          <p:nvPr/>
        </p:nvCxnSpPr>
        <p:spPr>
          <a:xfrm>
            <a:off x="5014684" y="3688355"/>
            <a:ext cx="2162629" cy="0"/>
          </a:xfrm>
          <a:prstGeom prst="line">
            <a:avLst/>
          </a:prstGeom>
          <a:ln>
            <a:solidFill>
              <a:srgbClr val="033445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3C546726-81D7-4DE7-92FC-5692142F7C89}"/>
              </a:ext>
            </a:extLst>
          </p:cNvPr>
          <p:cNvSpPr txBox="1"/>
          <p:nvPr/>
        </p:nvSpPr>
        <p:spPr>
          <a:xfrm>
            <a:off x="5689599" y="3288245"/>
            <a:ext cx="1016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33445"/>
                </a:solidFill>
                <a:effectLst/>
                <a:uLnTx/>
                <a:uFillTx/>
                <a:latin typeface="Avenir LT Std 65 Medium" panose="020B0603020203020204" pitchFamily="34" charset="0"/>
                <a:cs typeface="Arial"/>
                <a:sym typeface="Arial"/>
              </a:rPr>
              <a:t>68%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B235C5F9-FC94-4A99-BF39-60D05EC3BB77}"/>
              </a:ext>
            </a:extLst>
          </p:cNvPr>
          <p:cNvCxnSpPr>
            <a:cxnSpLocks/>
          </p:cNvCxnSpPr>
          <p:nvPr/>
        </p:nvCxnSpPr>
        <p:spPr>
          <a:xfrm>
            <a:off x="2341606" y="5961732"/>
            <a:ext cx="3739060" cy="0"/>
          </a:xfrm>
          <a:prstGeom prst="line">
            <a:avLst/>
          </a:prstGeom>
          <a:ln>
            <a:solidFill>
              <a:srgbClr val="033445"/>
            </a:solidFill>
            <a:headEnd type="stealt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D8E4667D-8801-41AB-A0D3-C64919D71E74}"/>
              </a:ext>
            </a:extLst>
          </p:cNvPr>
          <p:cNvSpPr txBox="1"/>
          <p:nvPr/>
        </p:nvSpPr>
        <p:spPr>
          <a:xfrm>
            <a:off x="5122723" y="5639675"/>
            <a:ext cx="10087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33445"/>
                </a:solidFill>
                <a:effectLst/>
                <a:uLnTx/>
                <a:uFillTx/>
                <a:latin typeface="Avenir LT Std 65 Medium" panose="020B0603020203020204" pitchFamily="34" charset="0"/>
                <a:cs typeface="Arial"/>
                <a:sym typeface="Arial"/>
              </a:rPr>
              <a:t>50%ile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BFF20D92-AF54-4DBF-A492-92C1915B9E7F}"/>
              </a:ext>
            </a:extLst>
          </p:cNvPr>
          <p:cNvCxnSpPr>
            <a:cxnSpLocks/>
          </p:cNvCxnSpPr>
          <p:nvPr/>
        </p:nvCxnSpPr>
        <p:spPr>
          <a:xfrm>
            <a:off x="2341606" y="6283789"/>
            <a:ext cx="2715802" cy="0"/>
          </a:xfrm>
          <a:prstGeom prst="line">
            <a:avLst/>
          </a:prstGeom>
          <a:ln>
            <a:solidFill>
              <a:srgbClr val="033445"/>
            </a:solidFill>
            <a:headEnd type="stealt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E92E3125-F7D8-44B7-B8B1-0CB341942734}"/>
              </a:ext>
            </a:extLst>
          </p:cNvPr>
          <p:cNvSpPr txBox="1"/>
          <p:nvPr/>
        </p:nvSpPr>
        <p:spPr>
          <a:xfrm>
            <a:off x="4005122" y="5961732"/>
            <a:ext cx="116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33445"/>
                </a:solidFill>
                <a:effectLst/>
                <a:uLnTx/>
                <a:uFillTx/>
                <a:latin typeface="Avenir LT Std 65 Medium" panose="020B0603020203020204" pitchFamily="34" charset="0"/>
                <a:cs typeface="Arial"/>
                <a:sym typeface="Arial"/>
              </a:rPr>
              <a:t>16%ile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A5A88C70-58B7-4683-A756-1642E369E826}"/>
              </a:ext>
            </a:extLst>
          </p:cNvPr>
          <p:cNvCxnSpPr>
            <a:cxnSpLocks/>
          </p:cNvCxnSpPr>
          <p:nvPr/>
        </p:nvCxnSpPr>
        <p:spPr>
          <a:xfrm>
            <a:off x="2341606" y="6598561"/>
            <a:ext cx="1663516" cy="0"/>
          </a:xfrm>
          <a:prstGeom prst="line">
            <a:avLst/>
          </a:prstGeom>
          <a:ln>
            <a:solidFill>
              <a:srgbClr val="033445"/>
            </a:solidFill>
            <a:headEnd type="stealt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8E2B9EB6-DE5C-4E9F-B657-00E33464F06C}"/>
              </a:ext>
            </a:extLst>
          </p:cNvPr>
          <p:cNvSpPr txBox="1"/>
          <p:nvPr/>
        </p:nvSpPr>
        <p:spPr>
          <a:xfrm>
            <a:off x="2852056" y="6283789"/>
            <a:ext cx="1168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33445"/>
                </a:solidFill>
                <a:effectLst/>
                <a:uLnTx/>
                <a:uFillTx/>
                <a:latin typeface="Avenir LT Std 65 Medium" panose="020B0603020203020204" pitchFamily="34" charset="0"/>
                <a:cs typeface="Arial"/>
                <a:sym typeface="Arial"/>
              </a:rPr>
              <a:t>2.5%ile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A79255FD-D5AC-48A6-B703-FAF401F6DAC4}"/>
              </a:ext>
            </a:extLst>
          </p:cNvPr>
          <p:cNvCxnSpPr>
            <a:cxnSpLocks/>
          </p:cNvCxnSpPr>
          <p:nvPr/>
        </p:nvCxnSpPr>
        <p:spPr>
          <a:xfrm>
            <a:off x="2341606" y="5615713"/>
            <a:ext cx="4820375" cy="0"/>
          </a:xfrm>
          <a:prstGeom prst="line">
            <a:avLst/>
          </a:prstGeom>
          <a:ln>
            <a:solidFill>
              <a:srgbClr val="033445"/>
            </a:solidFill>
            <a:headEnd type="stealt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CCEB2EE6-745E-4ABA-B0E6-862F3606B4D4}"/>
              </a:ext>
            </a:extLst>
          </p:cNvPr>
          <p:cNvSpPr txBox="1"/>
          <p:nvPr/>
        </p:nvSpPr>
        <p:spPr>
          <a:xfrm>
            <a:off x="6201227" y="5285388"/>
            <a:ext cx="10087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33445"/>
                </a:solidFill>
                <a:effectLst/>
                <a:uLnTx/>
                <a:uFillTx/>
                <a:latin typeface="Avenir LT Std 65 Medium" panose="020B0603020203020204" pitchFamily="34" charset="0"/>
                <a:cs typeface="Arial"/>
                <a:sym typeface="Arial"/>
              </a:rPr>
              <a:t>84%ile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94DB3ECC-1289-4358-80BC-EF3AF43225AA}"/>
              </a:ext>
            </a:extLst>
          </p:cNvPr>
          <p:cNvCxnSpPr>
            <a:cxnSpLocks/>
          </p:cNvCxnSpPr>
          <p:nvPr/>
        </p:nvCxnSpPr>
        <p:spPr>
          <a:xfrm>
            <a:off x="2341605" y="5247787"/>
            <a:ext cx="5917024" cy="0"/>
          </a:xfrm>
          <a:prstGeom prst="line">
            <a:avLst/>
          </a:prstGeom>
          <a:ln>
            <a:solidFill>
              <a:srgbClr val="033445"/>
            </a:solidFill>
            <a:headEnd type="stealt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C97FF69F-2E0A-4BA3-A214-4ECC671D6333}"/>
              </a:ext>
            </a:extLst>
          </p:cNvPr>
          <p:cNvSpPr txBox="1"/>
          <p:nvPr/>
        </p:nvSpPr>
        <p:spPr>
          <a:xfrm>
            <a:off x="7024915" y="4921183"/>
            <a:ext cx="13034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33445"/>
                </a:solidFill>
                <a:effectLst/>
                <a:uLnTx/>
                <a:uFillTx/>
                <a:latin typeface="Avenir LT Std 65 Medium" panose="020B0603020203020204" pitchFamily="34" charset="0"/>
                <a:cs typeface="Arial"/>
                <a:sym typeface="Arial"/>
              </a:rPr>
              <a:t>97.5%ile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9E974BC3-8C6A-43F6-B57C-E1E60012355D}"/>
              </a:ext>
            </a:extLst>
          </p:cNvPr>
          <p:cNvCxnSpPr>
            <a:cxnSpLocks/>
          </p:cNvCxnSpPr>
          <p:nvPr/>
        </p:nvCxnSpPr>
        <p:spPr>
          <a:xfrm>
            <a:off x="2341605" y="4921183"/>
            <a:ext cx="7034624" cy="0"/>
          </a:xfrm>
          <a:prstGeom prst="line">
            <a:avLst/>
          </a:prstGeom>
          <a:ln>
            <a:solidFill>
              <a:srgbClr val="033445"/>
            </a:solidFill>
            <a:headEnd type="stealt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1CA46F0E-51C2-44C7-A10C-28A8EDCB4C1D}"/>
              </a:ext>
            </a:extLst>
          </p:cNvPr>
          <p:cNvSpPr txBox="1"/>
          <p:nvPr/>
        </p:nvSpPr>
        <p:spPr>
          <a:xfrm>
            <a:off x="8142515" y="4558784"/>
            <a:ext cx="13034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33445"/>
                </a:solidFill>
                <a:effectLst/>
                <a:uLnTx/>
                <a:uFillTx/>
                <a:latin typeface="Avenir LT Std 65 Medium" panose="020B0603020203020204" pitchFamily="34" charset="0"/>
                <a:cs typeface="Arial"/>
                <a:sym typeface="Arial"/>
              </a:rPr>
              <a:t>99.85%ile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1F67A6C3-2CC5-4323-81C1-AA138A0CEAF7}"/>
              </a:ext>
            </a:extLst>
          </p:cNvPr>
          <p:cNvCxnSpPr>
            <a:cxnSpLocks/>
          </p:cNvCxnSpPr>
          <p:nvPr/>
        </p:nvCxnSpPr>
        <p:spPr>
          <a:xfrm>
            <a:off x="3881457" y="3050646"/>
            <a:ext cx="4261058" cy="0"/>
          </a:xfrm>
          <a:prstGeom prst="line">
            <a:avLst/>
          </a:prstGeom>
          <a:ln>
            <a:solidFill>
              <a:srgbClr val="033445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19D91522-4823-481D-9198-57174C1CBC7D}"/>
              </a:ext>
            </a:extLst>
          </p:cNvPr>
          <p:cNvSpPr txBox="1"/>
          <p:nvPr/>
        </p:nvSpPr>
        <p:spPr>
          <a:xfrm>
            <a:off x="5644604" y="2574301"/>
            <a:ext cx="1016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33445"/>
                </a:solidFill>
                <a:effectLst/>
                <a:uLnTx/>
                <a:uFillTx/>
                <a:latin typeface="Avenir LT Std 65 Medium" panose="020B0603020203020204" pitchFamily="34" charset="0"/>
                <a:cs typeface="Arial"/>
                <a:sym typeface="Arial"/>
              </a:rPr>
              <a:t>95%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456E5A73-BADB-473E-A37A-892351269A21}"/>
              </a:ext>
            </a:extLst>
          </p:cNvPr>
          <p:cNvCxnSpPr>
            <a:cxnSpLocks/>
          </p:cNvCxnSpPr>
          <p:nvPr/>
        </p:nvCxnSpPr>
        <p:spPr>
          <a:xfrm>
            <a:off x="2925258" y="2273257"/>
            <a:ext cx="6430944" cy="0"/>
          </a:xfrm>
          <a:prstGeom prst="line">
            <a:avLst/>
          </a:prstGeom>
          <a:ln>
            <a:solidFill>
              <a:srgbClr val="033445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E62964F9-1964-4AF2-97AF-F39C4EF88B30}"/>
              </a:ext>
            </a:extLst>
          </p:cNvPr>
          <p:cNvSpPr txBox="1"/>
          <p:nvPr/>
        </p:nvSpPr>
        <p:spPr>
          <a:xfrm>
            <a:off x="5627094" y="1860357"/>
            <a:ext cx="1016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33445"/>
                </a:solidFill>
                <a:effectLst/>
                <a:uLnTx/>
                <a:uFillTx/>
                <a:latin typeface="Avenir LT Std 65 Medium" panose="020B0603020203020204" pitchFamily="34" charset="0"/>
                <a:cs typeface="Arial"/>
                <a:sym typeface="Arial"/>
              </a:rPr>
              <a:t>99.7%</a:t>
            </a:r>
          </a:p>
        </p:txBody>
      </p:sp>
    </p:spTree>
    <p:extLst>
      <p:ext uri="{BB962C8B-B14F-4D97-AF65-F5344CB8AC3E}">
        <p14:creationId xmlns:p14="http://schemas.microsoft.com/office/powerpoint/2010/main" val="379220493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CBB6CE5-F673-430D-82E1-16B412D7E6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4344" y="139776"/>
            <a:ext cx="8989256" cy="570886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ADFF63B-755F-4FD4-9E00-2B89BC9F9373}"/>
              </a:ext>
            </a:extLst>
          </p:cNvPr>
          <p:cNvSpPr txBox="1"/>
          <p:nvPr/>
        </p:nvSpPr>
        <p:spPr>
          <a:xfrm>
            <a:off x="3200401" y="5848640"/>
            <a:ext cx="655714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dirty="0"/>
              <a:t>Source: https://en.wikipedia.org/wiki/Anscombe's_quartet</a:t>
            </a:r>
          </a:p>
        </p:txBody>
      </p:sp>
    </p:spTree>
    <p:extLst>
      <p:ext uri="{BB962C8B-B14F-4D97-AF65-F5344CB8AC3E}">
        <p14:creationId xmlns:p14="http://schemas.microsoft.com/office/powerpoint/2010/main" val="231412296"/>
      </p:ext>
    </p:extLst>
  </p:cSld>
  <p:clrMapOvr>
    <a:masterClrMapping/>
  </p:clrMapOvr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1D1D1210-3BD3-4C6E-AD1B-07BFB5ABDD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4947F56-9DBB-4FF9-ABF2-5B7B3C7B5F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B6E21A4B-9996-44C9-AE8B-9B156A6CDF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25" name="Rectangle 24">
            <a:extLst>
              <a:ext uri="{FF2B5EF4-FFF2-40B4-BE49-F238E27FC236}">
                <a16:creationId xmlns:a16="http://schemas.microsoft.com/office/drawing/2014/main" id="{CAA95A4F-6851-483E-8C86-31AA85F753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1" cy="63343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98682C0-BA48-4BA7-BC86-6610E56BFFDA}"/>
              </a:ext>
            </a:extLst>
          </p:cNvPr>
          <p:cNvSpPr txBox="1">
            <a:spLocks/>
          </p:cNvSpPr>
          <p:nvPr/>
        </p:nvSpPr>
        <p:spPr>
          <a:xfrm>
            <a:off x="8141110" y="639097"/>
            <a:ext cx="3401961" cy="3686015"/>
          </a:xfrm>
          <a:prstGeom prst="rect">
            <a:avLst/>
          </a:prstGeom>
        </p:spPr>
        <p:txBody>
          <a:bodyPr spcFirstLastPara="1" vert="horz" lIns="91440" tIns="45720" rIns="91440" bIns="45720" rtlCol="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114300" marR="0" lvl="0" indent="0" defTabSz="914400" fontAlgn="auto">
              <a:lnSpc>
                <a:spcPct val="85000"/>
              </a:lnSpc>
              <a:spcBef>
                <a:spcPct val="0"/>
              </a:spcBef>
              <a:spcAft>
                <a:spcPts val="600"/>
              </a:spcAft>
              <a:buClr>
                <a:srgbClr val="033445"/>
              </a:buClr>
              <a:buSzPct val="100000"/>
              <a:buNone/>
              <a:tabLst/>
              <a:defRPr/>
            </a:pPr>
            <a:r>
              <a:rPr kumimoji="0" lang="en-US" sz="5100" b="0" i="0" u="none" strike="noStrike" cap="none" spc="-50" normalizeH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  <a:sym typeface="Calibri"/>
              </a:rPr>
              <a:t>What value marks the 50th percentile?</a:t>
            </a:r>
          </a:p>
          <a:p>
            <a:pPr marL="0" marR="0" lvl="0" indent="0" defTabSz="914400" fontAlgn="auto">
              <a:lnSpc>
                <a:spcPct val="85000"/>
              </a:lnSpc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buSzPts val="1800"/>
              <a:buNone/>
              <a:tabLst/>
              <a:defRPr/>
            </a:pPr>
            <a:endParaRPr kumimoji="0" lang="en-US" sz="5100" b="0" i="0" u="none" strike="noStrike" cap="none" spc="-50" normalizeH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1604DBA5-2363-49FA-A60D-4B556EA60E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999" y="1240379"/>
            <a:ext cx="6912217" cy="3853559"/>
          </a:xfrm>
          <a:prstGeom prst="rect">
            <a:avLst/>
          </a:prstGeom>
        </p:spPr>
      </p:pic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8E67B80F-DC96-4AB3-BCAC-07B698F6F6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209305" y="4343400"/>
            <a:ext cx="3200400" cy="0"/>
          </a:xfrm>
          <a:prstGeom prst="line">
            <a:avLst/>
          </a:prstGeom>
          <a:ln w="6350">
            <a:solidFill>
              <a:schemeClr val="tx2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28">
            <a:extLst>
              <a:ext uri="{FF2B5EF4-FFF2-40B4-BE49-F238E27FC236}">
                <a16:creationId xmlns:a16="http://schemas.microsoft.com/office/drawing/2014/main" id="{D102C23A-5B68-4151-A35E-69055BD516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F16C535E-8900-4C12-9B34-681C17AD54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419006014"/>
      </p:ext>
    </p:extLst>
  </p:cSld>
  <p:clrMapOvr>
    <a:masterClrMapping/>
  </p:clrMapOvr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1D1D1210-3BD3-4C6E-AD1B-07BFB5ABDD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4947F56-9DBB-4FF9-ABF2-5B7B3C7B5F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B6E21A4B-9996-44C9-AE8B-9B156A6CDF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25" name="Rectangle 24">
            <a:extLst>
              <a:ext uri="{FF2B5EF4-FFF2-40B4-BE49-F238E27FC236}">
                <a16:creationId xmlns:a16="http://schemas.microsoft.com/office/drawing/2014/main" id="{CAA95A4F-6851-483E-8C86-31AA85F753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1" cy="63343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98682C0-BA48-4BA7-BC86-6610E56BFFDA}"/>
              </a:ext>
            </a:extLst>
          </p:cNvPr>
          <p:cNvSpPr txBox="1">
            <a:spLocks/>
          </p:cNvSpPr>
          <p:nvPr/>
        </p:nvSpPr>
        <p:spPr>
          <a:xfrm>
            <a:off x="8141110" y="639097"/>
            <a:ext cx="3401961" cy="3686015"/>
          </a:xfrm>
          <a:prstGeom prst="rect">
            <a:avLst/>
          </a:prstGeom>
        </p:spPr>
        <p:txBody>
          <a:bodyPr spcFirstLastPara="1" vert="horz" lIns="91440" tIns="45720" rIns="91440" bIns="45720" rtlCol="0" anchor="b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114300" marR="0" lvl="0" indent="0" defTabSz="914400" fontAlgn="auto">
              <a:lnSpc>
                <a:spcPct val="85000"/>
              </a:lnSpc>
              <a:spcBef>
                <a:spcPct val="0"/>
              </a:spcBef>
              <a:spcAft>
                <a:spcPts val="600"/>
              </a:spcAft>
              <a:buClr>
                <a:srgbClr val="033445"/>
              </a:buClr>
              <a:buSzPct val="100000"/>
              <a:buNone/>
              <a:tabLst/>
              <a:defRPr/>
            </a:pPr>
            <a:r>
              <a:rPr kumimoji="0" lang="en-US" sz="5100" b="0" i="0" u="none" strike="noStrike" cap="none" spc="-50" normalizeH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  <a:sym typeface="Calibri"/>
              </a:rPr>
              <a:t>What value marks the 50th percentile?</a:t>
            </a:r>
          </a:p>
          <a:p>
            <a:pPr marL="0" marR="0" lvl="0" indent="0" defTabSz="914400" fontAlgn="auto">
              <a:lnSpc>
                <a:spcPct val="85000"/>
              </a:lnSpc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buSzPts val="1800"/>
              <a:buNone/>
              <a:tabLst/>
              <a:defRPr/>
            </a:pPr>
            <a:endParaRPr kumimoji="0" lang="en-US" sz="5100" b="0" i="0" u="none" strike="noStrike" cap="none" spc="-50" normalizeH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1604DBA5-2363-49FA-A60D-4B556EA60E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999" y="1240379"/>
            <a:ext cx="6912217" cy="3853559"/>
          </a:xfrm>
          <a:prstGeom prst="rect">
            <a:avLst/>
          </a:prstGeom>
        </p:spPr>
      </p:pic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8E67B80F-DC96-4AB3-BCAC-07B698F6F6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209305" y="4343400"/>
            <a:ext cx="3200400" cy="0"/>
          </a:xfrm>
          <a:prstGeom prst="line">
            <a:avLst/>
          </a:prstGeom>
          <a:ln w="6350">
            <a:solidFill>
              <a:schemeClr val="tx2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28">
            <a:extLst>
              <a:ext uri="{FF2B5EF4-FFF2-40B4-BE49-F238E27FC236}">
                <a16:creationId xmlns:a16="http://schemas.microsoft.com/office/drawing/2014/main" id="{D102C23A-5B68-4151-A35E-69055BD516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F16C535E-8900-4C12-9B34-681C17AD54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C42AA046-6FF8-413C-8840-439A12F9DD11}"/>
              </a:ext>
            </a:extLst>
          </p:cNvPr>
          <p:cNvSpPr txBox="1">
            <a:spLocks/>
          </p:cNvSpPr>
          <p:nvPr/>
        </p:nvSpPr>
        <p:spPr>
          <a:xfrm>
            <a:off x="4410388" y="875006"/>
            <a:ext cx="2926080" cy="19168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11430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33445"/>
              </a:buClr>
              <a:buSzPct val="100000"/>
              <a:buFont typeface="Arial"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33445"/>
                </a:solidFill>
                <a:effectLst/>
                <a:uLnTx/>
                <a:uFillTx/>
                <a:latin typeface="Avenir LT Std 35 Light" panose="020B0402020203020204" pitchFamily="34" charset="0"/>
                <a:cs typeface="Calibri"/>
                <a:sym typeface="Calibri"/>
              </a:rPr>
              <a:t>the median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rgbClr val="033445"/>
              </a:solidFill>
              <a:effectLst/>
              <a:uLnTx/>
              <a:uFillTx/>
              <a:latin typeface="Avenir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rgbClr val="033445"/>
              </a:solidFill>
              <a:effectLst/>
              <a:uLnTx/>
              <a:uFillTx/>
              <a:latin typeface="Avenir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rgbClr val="033445"/>
              </a:solidFill>
              <a:effectLst/>
              <a:uLnTx/>
              <a:uFillTx/>
              <a:latin typeface="Avenir"/>
              <a:cs typeface="Calibri"/>
              <a:sym typeface="Calibri"/>
            </a:endParaRP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02E84DFB-85AC-4BE1-B401-CA47F3B50788}"/>
              </a:ext>
            </a:extLst>
          </p:cNvPr>
          <p:cNvCxnSpPr>
            <a:cxnSpLocks/>
          </p:cNvCxnSpPr>
          <p:nvPr/>
        </p:nvCxnSpPr>
        <p:spPr>
          <a:xfrm>
            <a:off x="4088441" y="994905"/>
            <a:ext cx="0" cy="475726"/>
          </a:xfrm>
          <a:prstGeom prst="straightConnector1">
            <a:avLst/>
          </a:prstGeom>
          <a:ln>
            <a:solidFill>
              <a:srgbClr val="033445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83349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58B24D72-E6EC-49D6-8431-A097813920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3892" y="438502"/>
            <a:ext cx="10808108" cy="5821622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98682C0-BA48-4BA7-BC86-6610E56BFFDA}"/>
              </a:ext>
            </a:extLst>
          </p:cNvPr>
          <p:cNvSpPr txBox="1">
            <a:spLocks/>
          </p:cNvSpPr>
          <p:nvPr/>
        </p:nvSpPr>
        <p:spPr>
          <a:xfrm>
            <a:off x="640080" y="1690688"/>
            <a:ext cx="4271554" cy="19168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11430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33445"/>
              </a:buClr>
              <a:buSzPct val="100000"/>
              <a:buFont typeface="Arial"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33445"/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  <a:sym typeface="Calibri"/>
              </a:rPr>
              <a:t>What value marks the 50</a:t>
            </a:r>
            <a:r>
              <a:rPr kumimoji="0" lang="en-US" sz="3200" b="0" i="0" u="none" strike="noStrike" kern="0" cap="none" spc="0" normalizeH="0" baseline="30000" noProof="0" dirty="0">
                <a:ln>
                  <a:noFill/>
                </a:ln>
                <a:solidFill>
                  <a:srgbClr val="033445"/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  <a:sym typeface="Calibri"/>
              </a:rPr>
              <a:t>th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33445"/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  <a:sym typeface="Calibri"/>
              </a:rPr>
              <a:t> percentile?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rgbClr val="033445"/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rgbClr val="033445"/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rgbClr val="033445"/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  <a:sym typeface="Calibri"/>
            </a:endParaRP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0A0C43AD-E614-4152-8F06-DBD19FBE2EB9}"/>
              </a:ext>
            </a:extLst>
          </p:cNvPr>
          <p:cNvCxnSpPr>
            <a:cxnSpLocks/>
          </p:cNvCxnSpPr>
          <p:nvPr/>
        </p:nvCxnSpPr>
        <p:spPr>
          <a:xfrm>
            <a:off x="8364065" y="1087700"/>
            <a:ext cx="0" cy="475726"/>
          </a:xfrm>
          <a:prstGeom prst="straightConnector1">
            <a:avLst/>
          </a:prstGeom>
          <a:ln>
            <a:solidFill>
              <a:srgbClr val="033445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153C4404-FDD2-45BC-B123-D78217F6FF35}"/>
              </a:ext>
            </a:extLst>
          </p:cNvPr>
          <p:cNvSpPr txBox="1">
            <a:spLocks/>
          </p:cNvSpPr>
          <p:nvPr/>
        </p:nvSpPr>
        <p:spPr>
          <a:xfrm>
            <a:off x="8037445" y="180527"/>
            <a:ext cx="2926080" cy="8850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11430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33445"/>
              </a:buClr>
              <a:buSzPct val="100000"/>
              <a:buFont typeface="Arial"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33445"/>
                </a:solidFill>
                <a:effectLst/>
                <a:uLnTx/>
                <a:uFillTx/>
                <a:latin typeface="Avenir LT Std 35 Light" panose="020B0402020203020204" pitchFamily="34" charset="0"/>
                <a:cs typeface="Calibri"/>
                <a:sym typeface="Calibri"/>
              </a:rPr>
              <a:t>50% of test takers scored below 81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rgbClr val="033445"/>
              </a:solidFill>
              <a:effectLst/>
              <a:uLnTx/>
              <a:uFillTx/>
              <a:latin typeface="Avenir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rgbClr val="033445"/>
              </a:solidFill>
              <a:effectLst/>
              <a:uLnTx/>
              <a:uFillTx/>
              <a:latin typeface="Avenir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rgbClr val="033445"/>
              </a:solidFill>
              <a:effectLst/>
              <a:uLnTx/>
              <a:uFillTx/>
              <a:latin typeface="Avenir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80664086"/>
      </p:ext>
    </p:extLst>
  </p:cSld>
  <p:clrMapOvr>
    <a:masterClrMapping/>
  </p:clrMapOvr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58B24D72-E6EC-49D6-8431-A097813920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6769" y="524350"/>
            <a:ext cx="10785231" cy="58093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98682C0-BA48-4BA7-BC86-6610E56BFFDA}"/>
              </a:ext>
            </a:extLst>
          </p:cNvPr>
          <p:cNvSpPr txBox="1">
            <a:spLocks/>
          </p:cNvSpPr>
          <p:nvPr/>
        </p:nvSpPr>
        <p:spPr>
          <a:xfrm>
            <a:off x="640080" y="1690688"/>
            <a:ext cx="4271554" cy="19168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11430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33445"/>
              </a:buClr>
              <a:buSzPct val="100000"/>
              <a:buFont typeface="Arial"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33445"/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  <a:sym typeface="Calibri"/>
              </a:rPr>
              <a:t>What value marks the 75</a:t>
            </a:r>
            <a:r>
              <a:rPr kumimoji="0" lang="en-US" sz="3200" b="0" i="0" u="none" strike="noStrike" kern="0" cap="none" spc="0" normalizeH="0" baseline="30000" noProof="0" dirty="0">
                <a:ln>
                  <a:noFill/>
                </a:ln>
                <a:solidFill>
                  <a:srgbClr val="033445"/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  <a:sym typeface="Calibri"/>
              </a:rPr>
              <a:t>th</a:t>
            </a:r>
            <a:r>
              <a:rPr kumimoji="0" 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033445"/>
                </a:solidFill>
                <a:effectLst/>
                <a:uLnTx/>
                <a:uFillTx/>
                <a:latin typeface="Segoe UI" panose="020B0502040204020203" pitchFamily="34" charset="0"/>
                <a:cs typeface="Segoe UI" panose="020B0502040204020203" pitchFamily="34" charset="0"/>
                <a:sym typeface="Calibri"/>
              </a:rPr>
              <a:t> percentile?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rgbClr val="033445"/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rgbClr val="033445"/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rgbClr val="033445"/>
              </a:solidFill>
              <a:effectLst/>
              <a:uLnTx/>
              <a:uFillTx/>
              <a:latin typeface="Segoe UI" panose="020B0502040204020203" pitchFamily="34" charset="0"/>
              <a:cs typeface="Segoe UI" panose="020B0502040204020203" pitchFamily="34" charset="0"/>
              <a:sym typeface="Calibri"/>
            </a:endParaRP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9BEF9766-A14B-4384-A2B2-1CA2075107FE}"/>
              </a:ext>
            </a:extLst>
          </p:cNvPr>
          <p:cNvCxnSpPr>
            <a:cxnSpLocks/>
          </p:cNvCxnSpPr>
          <p:nvPr/>
        </p:nvCxnSpPr>
        <p:spPr>
          <a:xfrm>
            <a:off x="9541937" y="1094872"/>
            <a:ext cx="0" cy="475726"/>
          </a:xfrm>
          <a:prstGeom prst="straightConnector1">
            <a:avLst/>
          </a:prstGeom>
          <a:ln>
            <a:solidFill>
              <a:srgbClr val="033445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4703CDD2-27A1-4344-809E-6F5FAFDBCC05}"/>
              </a:ext>
            </a:extLst>
          </p:cNvPr>
          <p:cNvSpPr txBox="1">
            <a:spLocks/>
          </p:cNvSpPr>
          <p:nvPr/>
        </p:nvSpPr>
        <p:spPr>
          <a:xfrm>
            <a:off x="8308826" y="221763"/>
            <a:ext cx="2926080" cy="8850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11430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33445"/>
              </a:buClr>
              <a:buSzPct val="100000"/>
              <a:buFont typeface="Arial"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33445"/>
                </a:solidFill>
                <a:effectLst/>
                <a:uLnTx/>
                <a:uFillTx/>
                <a:latin typeface="Avenir LT Std 35 Light" panose="020B0402020203020204" pitchFamily="34" charset="0"/>
                <a:cs typeface="Calibri"/>
                <a:sym typeface="Calibri"/>
              </a:rPr>
              <a:t>75% of test takers scored below 88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rgbClr val="033445"/>
              </a:solidFill>
              <a:effectLst/>
              <a:uLnTx/>
              <a:uFillTx/>
              <a:latin typeface="Avenir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rgbClr val="033445"/>
              </a:solidFill>
              <a:effectLst/>
              <a:uLnTx/>
              <a:uFillTx/>
              <a:latin typeface="Avenir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rgbClr val="033445"/>
              </a:solidFill>
              <a:effectLst/>
              <a:uLnTx/>
              <a:uFillTx/>
              <a:latin typeface="Avenir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82004445"/>
      </p:ext>
    </p:extLst>
  </p:cSld>
  <p:clrMapOvr>
    <a:masterClrMapping/>
  </p:clrMapOvr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 descr="A close up of a device&#10;&#10;Description automatically generated">
            <a:extLst>
              <a:ext uri="{FF2B5EF4-FFF2-40B4-BE49-F238E27FC236}">
                <a16:creationId xmlns:a16="http://schemas.microsoft.com/office/drawing/2014/main" id="{1D6C3E7B-EEE3-4A98-820C-D93BB9B49C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4880" y="632465"/>
            <a:ext cx="10515600" cy="559306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BD84623-9054-486D-A7DB-1D4C59DCBF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880" y="-199566"/>
            <a:ext cx="10515600" cy="1325563"/>
          </a:xfrm>
        </p:spPr>
        <p:txBody>
          <a:bodyPr>
            <a:normAutofit/>
          </a:bodyPr>
          <a:lstStyle/>
          <a:p>
            <a:pPr lvl="0">
              <a:spcBef>
                <a:spcPts val="0"/>
              </a:spcBef>
            </a:pPr>
            <a:r>
              <a:rPr lang="en-US" dirty="0">
                <a:latin typeface="Segoe UI" panose="020B0502040204020203" pitchFamily="34" charset="0"/>
                <a:ea typeface="Exo 2"/>
                <a:cs typeface="Segoe UI" panose="020B0502040204020203" pitchFamily="34" charset="0"/>
                <a:sym typeface="Exo 2"/>
              </a:rPr>
              <a:t>Cumulative Relative Frequency</a:t>
            </a:r>
          </a:p>
        </p:txBody>
      </p:sp>
    </p:spTree>
    <p:extLst>
      <p:ext uri="{BB962C8B-B14F-4D97-AF65-F5344CB8AC3E}">
        <p14:creationId xmlns:p14="http://schemas.microsoft.com/office/powerpoint/2010/main" val="3833498169"/>
      </p:ext>
    </p:extLst>
  </p:cSld>
  <p:clrMapOvr>
    <a:masterClrMapping/>
  </p:clrMapOvr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close up of a map&#10;&#10;Description automatically generated">
            <a:extLst>
              <a:ext uri="{FF2B5EF4-FFF2-40B4-BE49-F238E27FC236}">
                <a16:creationId xmlns:a16="http://schemas.microsoft.com/office/drawing/2014/main" id="{A640275C-395D-4E41-8424-D8E90ABB15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6935" y="812801"/>
            <a:ext cx="10335065" cy="545827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BD84623-9054-486D-A7DB-1D4C59DCBFF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11113"/>
            <a:ext cx="10515600" cy="1325562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>
              <a:spcBef>
                <a:spcPts val="0"/>
              </a:spcBef>
            </a:pPr>
            <a:r>
              <a:rPr lang="en-US" dirty="0">
                <a:latin typeface="Segoe UI" panose="020B0502040204020203" pitchFamily="34" charset="0"/>
                <a:ea typeface="Exo 2"/>
                <a:cs typeface="Segoe UI" panose="020B0502040204020203" pitchFamily="34" charset="0"/>
                <a:sym typeface="Exo 2"/>
              </a:rPr>
              <a:t>Test Percentiles 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EE9D47D6-19B7-48E1-AB65-3B27CA5290BE}"/>
              </a:ext>
            </a:extLst>
          </p:cNvPr>
          <p:cNvSpPr txBox="1">
            <a:spLocks/>
          </p:cNvSpPr>
          <p:nvPr/>
        </p:nvSpPr>
        <p:spPr>
          <a:xfrm>
            <a:off x="3169920" y="3928280"/>
            <a:ext cx="2926080" cy="8850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11430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33445"/>
              </a:buClr>
              <a:buSzPct val="100000"/>
              <a:buFont typeface="Arial"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33445"/>
                </a:solidFill>
                <a:effectLst/>
                <a:uLnTx/>
                <a:uFillTx/>
                <a:latin typeface="Avenir LT Std 35 Light" panose="020B0402020203020204" pitchFamily="34" charset="0"/>
                <a:cs typeface="Calibri"/>
                <a:sym typeface="Calibri"/>
              </a:rPr>
              <a:t>21.3% of test takers scored below 70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rgbClr val="033445"/>
              </a:solidFill>
              <a:effectLst/>
              <a:uLnTx/>
              <a:uFillTx/>
              <a:latin typeface="Avenir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rgbClr val="033445"/>
              </a:solidFill>
              <a:effectLst/>
              <a:uLnTx/>
              <a:uFillTx/>
              <a:latin typeface="Avenir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rgbClr val="033445"/>
              </a:solidFill>
              <a:effectLst/>
              <a:uLnTx/>
              <a:uFillTx/>
              <a:latin typeface="Avenir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19855964"/>
      </p:ext>
    </p:extLst>
  </p:cSld>
  <p:clrMapOvr>
    <a:masterClrMapping/>
  </p:clrMapOvr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close up of a map&#10;&#10;Description automatically generated">
            <a:extLst>
              <a:ext uri="{FF2B5EF4-FFF2-40B4-BE49-F238E27FC236}">
                <a16:creationId xmlns:a16="http://schemas.microsoft.com/office/drawing/2014/main" id="{A640275C-395D-4E41-8424-D8E90ABB15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2317" y="511154"/>
            <a:ext cx="11049683" cy="583569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BD84623-9054-486D-A7DB-1D4C59DCBF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1449"/>
            <a:ext cx="10515600" cy="1325563"/>
          </a:xfrm>
        </p:spPr>
        <p:txBody>
          <a:bodyPr>
            <a:normAutofit/>
          </a:bodyPr>
          <a:lstStyle/>
          <a:p>
            <a:pPr lvl="0">
              <a:spcBef>
                <a:spcPts val="0"/>
              </a:spcBef>
            </a:pPr>
            <a:r>
              <a:rPr lang="en-US" dirty="0">
                <a:latin typeface="Segoe UI" panose="020B0502040204020203" pitchFamily="34" charset="0"/>
                <a:ea typeface="Exo 2"/>
                <a:cs typeface="Segoe UI" panose="020B0502040204020203" pitchFamily="34" charset="0"/>
                <a:sym typeface="Exo 2"/>
              </a:rPr>
              <a:t>Test Percentiles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E16DA7A-012E-431B-BA2B-3F392E3881E6}"/>
              </a:ext>
            </a:extLst>
          </p:cNvPr>
          <p:cNvSpPr txBox="1">
            <a:spLocks/>
          </p:cNvSpPr>
          <p:nvPr/>
        </p:nvSpPr>
        <p:spPr>
          <a:xfrm>
            <a:off x="7154091" y="4633675"/>
            <a:ext cx="2926080" cy="8850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11430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33445"/>
              </a:buClr>
              <a:buSzPct val="100000"/>
              <a:buFont typeface="Arial"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33445"/>
                </a:solidFill>
                <a:effectLst/>
                <a:uLnTx/>
                <a:uFillTx/>
                <a:latin typeface="Avenir LT Std 35 Light" panose="020B0402020203020204" pitchFamily="34" charset="0"/>
                <a:cs typeface="Calibri"/>
                <a:sym typeface="Calibri"/>
              </a:rPr>
              <a:t>78.7% of test takers scored above 70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rgbClr val="033445"/>
              </a:solidFill>
              <a:effectLst/>
              <a:uLnTx/>
              <a:uFillTx/>
              <a:latin typeface="Avenir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rgbClr val="033445"/>
              </a:solidFill>
              <a:effectLst/>
              <a:uLnTx/>
              <a:uFillTx/>
              <a:latin typeface="Avenir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rgbClr val="033445"/>
              </a:solidFill>
              <a:effectLst/>
              <a:uLnTx/>
              <a:uFillTx/>
              <a:latin typeface="Avenir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40345567"/>
      </p:ext>
    </p:extLst>
  </p:cSld>
  <p:clrMapOvr>
    <a:masterClrMapping/>
  </p:clrMapOvr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close up of a map&#10;&#10;Description automatically generated">
            <a:extLst>
              <a:ext uri="{FF2B5EF4-FFF2-40B4-BE49-F238E27FC236}">
                <a16:creationId xmlns:a16="http://schemas.microsoft.com/office/drawing/2014/main" id="{BEE6CB21-70B4-4FD7-88C9-861068F8C1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9531" y="567510"/>
            <a:ext cx="11042469" cy="572298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BD84623-9054-486D-A7DB-1D4C59DCBF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1449"/>
            <a:ext cx="10515600" cy="1325563"/>
          </a:xfrm>
        </p:spPr>
        <p:txBody>
          <a:bodyPr>
            <a:normAutofit/>
          </a:bodyPr>
          <a:lstStyle/>
          <a:p>
            <a:pPr lvl="0">
              <a:spcBef>
                <a:spcPts val="0"/>
              </a:spcBef>
            </a:pPr>
            <a:r>
              <a:rPr lang="en-US" dirty="0">
                <a:latin typeface="Segoe UI" panose="020B0502040204020203" pitchFamily="34" charset="0"/>
                <a:ea typeface="Exo 2"/>
                <a:cs typeface="Segoe UI" panose="020B0502040204020203" pitchFamily="34" charset="0"/>
                <a:sym typeface="Exo 2"/>
              </a:rPr>
              <a:t>Test Percentiles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4452276B-07E6-4489-9DF6-3B419ABD5C5E}"/>
              </a:ext>
            </a:extLst>
          </p:cNvPr>
          <p:cNvSpPr txBox="1">
            <a:spLocks/>
          </p:cNvSpPr>
          <p:nvPr/>
        </p:nvSpPr>
        <p:spPr>
          <a:xfrm>
            <a:off x="3178628" y="2015856"/>
            <a:ext cx="4158343" cy="15894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114300" marR="0" lvl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33445"/>
              </a:buClr>
              <a:buSzPct val="100000"/>
              <a:buFont typeface="Arial"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33445"/>
                </a:solidFill>
                <a:effectLst/>
                <a:uLnTx/>
                <a:uFillTx/>
                <a:latin typeface="Avenir LT Std 35 Light" panose="020B0402020203020204" pitchFamily="34" charset="0"/>
                <a:cs typeface="Calibri"/>
                <a:sym typeface="Calibri"/>
              </a:rPr>
              <a:t>A score of at least 94 puts you in the top 10% of all test takers (approximately)</a:t>
            </a:r>
          </a:p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rgbClr val="033445"/>
              </a:solidFill>
              <a:effectLst/>
              <a:uLnTx/>
              <a:uFillTx/>
              <a:latin typeface="Avenir"/>
              <a:cs typeface="Calibri"/>
              <a:sym typeface="Calibri"/>
            </a:endParaRPr>
          </a:p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rgbClr val="033445"/>
              </a:solidFill>
              <a:effectLst/>
              <a:uLnTx/>
              <a:uFillTx/>
              <a:latin typeface="Avenir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rgbClr val="033445"/>
              </a:solidFill>
              <a:effectLst/>
              <a:uLnTx/>
              <a:uFillTx/>
              <a:latin typeface="Avenir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68496919"/>
      </p:ext>
    </p:extLst>
  </p:cSld>
  <p:clrMapOvr>
    <a:masterClrMapping/>
  </p:clrMapOvr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7A9F236-ED85-44D3-91B8-E8952AD3FE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E89E1FD-9FA0-4E24-89E8-540A0AC2C6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388D1F77-20AC-463C-A15D-F38BE42073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8C6E698C-8155-4B8B-BDC9-B7299772B5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BD84623-9054-486D-A7DB-1D4C59DCBF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5201" y="643467"/>
            <a:ext cx="6255026" cy="5054008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lvl="0" algn="r"/>
            <a:r>
              <a:rPr lang="en-US" sz="8000">
                <a:solidFill>
                  <a:schemeClr val="tx1">
                    <a:lumMod val="85000"/>
                    <a:lumOff val="15000"/>
                  </a:schemeClr>
                </a:solidFill>
                <a:sym typeface="Exo 2"/>
              </a:rPr>
              <a:t>Z-Scores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09525C9A-1972-4836-BA7A-706C946EF4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534656" y="1391367"/>
            <a:ext cx="0" cy="3558208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C22D9B36-9BE7-472B-8808-7E0D681073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" y="6340942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A549DE7-671D-4575-AF43-858FD99981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965963795"/>
      </p:ext>
    </p:extLst>
  </p:cSld>
  <p:clrMapOvr>
    <a:masterClrMapping/>
  </p:clrMapOvr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D84623-9054-486D-A7DB-1D4C59DCBF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pPr lvl="0" algn="r"/>
            <a:r>
              <a:rPr lang="en-US" sz="8000">
                <a:solidFill>
                  <a:schemeClr val="tx1">
                    <a:lumMod val="85000"/>
                    <a:lumOff val="15000"/>
                  </a:schemeClr>
                </a:solidFill>
                <a:sym typeface="Exo 2"/>
              </a:rPr>
              <a:t>Z-Scores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285E14-CAFF-4EFC-827A-FB4945CED8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sz="3200" dirty="0"/>
              <a:t> Standardizes relative to position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3200" dirty="0"/>
              <a:t> Allows comparison with respect to the mean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3200" dirty="0"/>
              <a:t> Measures the number of standard deviations a value falls above or below the mean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3200" dirty="0"/>
              <a:t> Negative z-scores indicate value falls below the mean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3200" dirty="0"/>
              <a:t> Positive z-scores indicate value lies above the mean</a:t>
            </a:r>
          </a:p>
        </p:txBody>
      </p:sp>
    </p:spTree>
    <p:extLst>
      <p:ext uri="{BB962C8B-B14F-4D97-AF65-F5344CB8AC3E}">
        <p14:creationId xmlns:p14="http://schemas.microsoft.com/office/powerpoint/2010/main" val="240648865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CAA95A4F-6851-483E-8C86-31AA85F753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1" cy="63343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6DA9AEC-5115-41E7-BA44-1995D91F84C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41110" y="639097"/>
            <a:ext cx="3401961" cy="3686015"/>
          </a:xfrm>
        </p:spPr>
        <p:txBody>
          <a:bodyPr>
            <a:normAutofit/>
          </a:bodyPr>
          <a:lstStyle/>
          <a:p>
            <a:r>
              <a:rPr lang="en-US" sz="5600" dirty="0">
                <a:latin typeface="Segoe UI" panose="020B0502040204020203" pitchFamily="34" charset="0"/>
                <a:cs typeface="Segoe UI" panose="020B0502040204020203" pitchFamily="34" charset="0"/>
              </a:rPr>
              <a:t>Exploring and visualizing data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8E67B80F-DC96-4AB3-BCAC-07B698F6F6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209305" y="4343400"/>
            <a:ext cx="3200400" cy="0"/>
          </a:xfrm>
          <a:prstGeom prst="line">
            <a:avLst/>
          </a:prstGeom>
          <a:ln w="6350">
            <a:solidFill>
              <a:schemeClr val="tx2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>
            <a:extLst>
              <a:ext uri="{FF2B5EF4-FFF2-40B4-BE49-F238E27FC236}">
                <a16:creationId xmlns:a16="http://schemas.microsoft.com/office/drawing/2014/main" id="{D102C23A-5B68-4151-A35E-69055BD516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16C535E-8900-4C12-9B34-681C17AD54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124A3BF7-9C3D-422C-9709-03485452EBD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51240453"/>
              </p:ext>
            </p:extLst>
          </p:nvPr>
        </p:nvGraphicFramePr>
        <p:xfrm>
          <a:off x="633999" y="640081"/>
          <a:ext cx="6912217" cy="50541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23078576"/>
      </p:ext>
    </p:extLst>
  </p:cSld>
  <p:clrMapOvr>
    <a:masterClrMapping/>
  </p:clrMapOvr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id="{1D1D1210-3BD3-4C6E-AD1B-07BFB5ABDD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E4947F56-9DBB-4FF9-ABF2-5B7B3C7B5F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B6E21A4B-9996-44C9-AE8B-9B156A6CDF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77" name="Rectangle 76">
            <a:extLst>
              <a:ext uri="{FF2B5EF4-FFF2-40B4-BE49-F238E27FC236}">
                <a16:creationId xmlns:a16="http://schemas.microsoft.com/office/drawing/2014/main" id="{5C8E9CDB-D43B-406A-A383-9ACA480BA2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This image has an empty alt attribute; its file name is z-score-explanation.png">
            <a:extLst>
              <a:ext uri="{FF2B5EF4-FFF2-40B4-BE49-F238E27FC236}">
                <a16:creationId xmlns:a16="http://schemas.microsoft.com/office/drawing/2014/main" id="{E7233F4A-1C73-4509-A783-329FDAB9B8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3999" y="1491388"/>
            <a:ext cx="6275667" cy="3875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9" name="Rectangle 78">
            <a:extLst>
              <a:ext uri="{FF2B5EF4-FFF2-40B4-BE49-F238E27FC236}">
                <a16:creationId xmlns:a16="http://schemas.microsoft.com/office/drawing/2014/main" id="{93C8016D-8063-469F-8F60-CDDA584AB1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7613486" y="0"/>
            <a:ext cx="4584734" cy="68580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BD84623-9054-486D-A7DB-1D4C59DCBF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96885" y="640080"/>
            <a:ext cx="3659246" cy="2926080"/>
          </a:xfrm>
        </p:spPr>
        <p:txBody>
          <a:bodyPr vert="horz" lIns="91440" tIns="45720" rIns="91440" bIns="45720" rtlCol="0" anchor="b">
            <a:normAutofit/>
          </a:bodyPr>
          <a:lstStyle/>
          <a:p>
            <a:pPr lvl="0"/>
            <a:r>
              <a:rPr lang="en-US" sz="4400">
                <a:solidFill>
                  <a:srgbClr val="FFFFFF"/>
                </a:solidFill>
                <a:sym typeface="Exo 2"/>
              </a:rPr>
              <a:t>Z-Scores</a:t>
            </a:r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ABFEE421-0374-4B8E-A6B8-6A1718AF42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56906" y="0"/>
            <a:ext cx="64008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461603431"/>
      </p:ext>
    </p:extLst>
  </p:cSld>
  <p:clrMapOvr>
    <a:masterClrMapping/>
  </p:clrMapOvr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screenshot of a cell phone&#10;&#10;Description automatically generated">
            <a:extLst>
              <a:ext uri="{FF2B5EF4-FFF2-40B4-BE49-F238E27FC236}">
                <a16:creationId xmlns:a16="http://schemas.microsoft.com/office/drawing/2014/main" id="{B9745DA9-E0F3-4AC2-B9A9-93930BDB9E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2356940" y="52955"/>
            <a:ext cx="7478120" cy="447550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87E2EA2-3D66-4C5F-A66A-E2C29108FD43}"/>
              </a:ext>
            </a:extLst>
          </p:cNvPr>
          <p:cNvSpPr txBox="1"/>
          <p:nvPr/>
        </p:nvSpPr>
        <p:spPr>
          <a:xfrm rot="10800000" flipV="1">
            <a:off x="8503143" y="6574212"/>
            <a:ext cx="40799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  <a:hlinkClick r:id="rId3" tooltip="https://2012books.lardbucket.org/books/beginning-statistics/s09-continuous-random-variables.html"/>
              </a:rPr>
              <a:t>This Photo</a:t>
            </a:r>
            <a:r>
              <a:rPr kumimoji="0" 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by Unknown Author is licensed under </a:t>
            </a:r>
            <a:r>
              <a:rPr kumimoji="0" lang="en-US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  <a:hlinkClick r:id="rId4" tooltip="https://creativecommons.org/licenses/by-nc-sa/3.0/"/>
              </a:rPr>
              <a:t>CC BY-SA-NC</a:t>
            </a:r>
            <a:endParaRPr kumimoji="0" lang="en-US" sz="9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8C31EE8D-E316-4662-884C-3194BDB78E13}"/>
              </a:ext>
            </a:extLst>
          </p:cNvPr>
          <p:cNvCxnSpPr>
            <a:cxnSpLocks/>
          </p:cNvCxnSpPr>
          <p:nvPr/>
        </p:nvCxnSpPr>
        <p:spPr>
          <a:xfrm>
            <a:off x="5014684" y="3688355"/>
            <a:ext cx="2162629" cy="0"/>
          </a:xfrm>
          <a:prstGeom prst="line">
            <a:avLst/>
          </a:prstGeom>
          <a:ln>
            <a:solidFill>
              <a:srgbClr val="033445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3C546726-81D7-4DE7-92FC-5692142F7C89}"/>
              </a:ext>
            </a:extLst>
          </p:cNvPr>
          <p:cNvSpPr txBox="1"/>
          <p:nvPr/>
        </p:nvSpPr>
        <p:spPr>
          <a:xfrm>
            <a:off x="5689599" y="3288245"/>
            <a:ext cx="1016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33445"/>
                </a:solidFill>
                <a:effectLst/>
                <a:uLnTx/>
                <a:uFillTx/>
                <a:latin typeface="Avenir LT Std 65 Medium" panose="020B0603020203020204" pitchFamily="34" charset="0"/>
                <a:cs typeface="Arial"/>
                <a:sym typeface="Arial"/>
              </a:rPr>
              <a:t>68%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1F67A6C3-2CC5-4323-81C1-AA138A0CEAF7}"/>
              </a:ext>
            </a:extLst>
          </p:cNvPr>
          <p:cNvCxnSpPr>
            <a:cxnSpLocks/>
          </p:cNvCxnSpPr>
          <p:nvPr/>
        </p:nvCxnSpPr>
        <p:spPr>
          <a:xfrm>
            <a:off x="3881457" y="3050646"/>
            <a:ext cx="4261058" cy="0"/>
          </a:xfrm>
          <a:prstGeom prst="line">
            <a:avLst/>
          </a:prstGeom>
          <a:ln>
            <a:solidFill>
              <a:srgbClr val="033445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19D91522-4823-481D-9198-57174C1CBC7D}"/>
              </a:ext>
            </a:extLst>
          </p:cNvPr>
          <p:cNvSpPr txBox="1"/>
          <p:nvPr/>
        </p:nvSpPr>
        <p:spPr>
          <a:xfrm>
            <a:off x="5644604" y="2574301"/>
            <a:ext cx="1016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33445"/>
                </a:solidFill>
                <a:effectLst/>
                <a:uLnTx/>
                <a:uFillTx/>
                <a:latin typeface="Avenir LT Std 65 Medium" panose="020B0603020203020204" pitchFamily="34" charset="0"/>
                <a:cs typeface="Arial"/>
                <a:sym typeface="Arial"/>
              </a:rPr>
              <a:t>95%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456E5A73-BADB-473E-A37A-892351269A21}"/>
              </a:ext>
            </a:extLst>
          </p:cNvPr>
          <p:cNvCxnSpPr>
            <a:cxnSpLocks/>
          </p:cNvCxnSpPr>
          <p:nvPr/>
        </p:nvCxnSpPr>
        <p:spPr>
          <a:xfrm>
            <a:off x="2925258" y="2273257"/>
            <a:ext cx="6430944" cy="0"/>
          </a:xfrm>
          <a:prstGeom prst="line">
            <a:avLst/>
          </a:prstGeom>
          <a:ln>
            <a:solidFill>
              <a:srgbClr val="033445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E62964F9-1964-4AF2-97AF-F39C4EF88B30}"/>
              </a:ext>
            </a:extLst>
          </p:cNvPr>
          <p:cNvSpPr txBox="1"/>
          <p:nvPr/>
        </p:nvSpPr>
        <p:spPr>
          <a:xfrm>
            <a:off x="5627094" y="1860357"/>
            <a:ext cx="1016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33445"/>
                </a:solidFill>
                <a:effectLst/>
                <a:uLnTx/>
                <a:uFillTx/>
                <a:latin typeface="Avenir LT Std 65 Medium" panose="020B0603020203020204" pitchFamily="34" charset="0"/>
                <a:cs typeface="Arial"/>
                <a:sym typeface="Arial"/>
              </a:rPr>
              <a:t>99.7%</a:t>
            </a:r>
          </a:p>
        </p:txBody>
      </p:sp>
    </p:spTree>
    <p:extLst>
      <p:ext uri="{BB962C8B-B14F-4D97-AF65-F5344CB8AC3E}">
        <p14:creationId xmlns:p14="http://schemas.microsoft.com/office/powerpoint/2010/main" val="2480792131"/>
      </p:ext>
    </p:extLst>
  </p:cSld>
  <p:clrMapOvr>
    <a:masterClrMapping/>
  </p:clrMapOvr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tint val="90000"/>
            <a:shade val="97000"/>
            <a:satMod val="1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35230A27-1553-42F8-99D7-829868E137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772232D-B4D6-429F-B3D1-2D9891B85E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21564" y="320040"/>
            <a:ext cx="11548872" cy="6217920"/>
          </a:xfrm>
          <a:prstGeom prst="rect">
            <a:avLst/>
          </a:prstGeom>
          <a:solidFill>
            <a:schemeClr val="bg2"/>
          </a:solidFill>
          <a:ln w="127000" cap="sq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3FEB675-D802-4F47-9A99-F5708BDC81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5030" y="963997"/>
            <a:ext cx="3254691" cy="4938361"/>
          </a:xfrm>
        </p:spPr>
        <p:txBody>
          <a:bodyPr anchor="ctr">
            <a:normAutofit/>
          </a:bodyPr>
          <a:lstStyle/>
          <a:p>
            <a:pPr algn="r"/>
            <a:r>
              <a:rPr lang="en-US" sz="4400" dirty="0"/>
              <a:t>Z-Score</a:t>
            </a:r>
            <a:br>
              <a:rPr lang="en-US" sz="4400" dirty="0"/>
            </a:br>
            <a:r>
              <a:rPr lang="en-US" sz="4400" dirty="0"/>
              <a:t>Activity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2CC3441-26B3-4381-B3DF-8AE3C288BC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0251" y="2057399"/>
            <a:ext cx="0" cy="274320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15EDC5-8470-4C6D-8905-47C3BD0AC9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4882" y="963507"/>
            <a:ext cx="6135097" cy="4938851"/>
          </a:xfrm>
        </p:spPr>
        <p:txBody>
          <a:bodyPr anchor="ctr">
            <a:normAutofit/>
          </a:bodyPr>
          <a:lstStyle/>
          <a:p>
            <a:endParaRPr lang="en-US" sz="18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endParaRPr lang="en-US" sz="18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2ABC49D-554C-43FB-A09A-8B31C97155D6}"/>
              </a:ext>
            </a:extLst>
          </p:cNvPr>
          <p:cNvSpPr txBox="1"/>
          <p:nvPr/>
        </p:nvSpPr>
        <p:spPr>
          <a:xfrm>
            <a:off x="5366502" y="2057399"/>
            <a:ext cx="485335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i="1" dirty="0"/>
              <a:t>Who is the MLB homerun champion relative to the players of his time?</a:t>
            </a:r>
          </a:p>
        </p:txBody>
      </p:sp>
    </p:spTree>
    <p:extLst>
      <p:ext uri="{BB962C8B-B14F-4D97-AF65-F5344CB8AC3E}">
        <p14:creationId xmlns:p14="http://schemas.microsoft.com/office/powerpoint/2010/main" val="282977024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5" name="Rectangle 16">
            <a:extLst>
              <a:ext uri="{FF2B5EF4-FFF2-40B4-BE49-F238E27FC236}">
                <a16:creationId xmlns:a16="http://schemas.microsoft.com/office/drawing/2014/main" id="{2A7C97B8-2379-40E5-A95F-FB5E61A530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1" cy="63343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3FEB675-D802-4F47-9A99-F5708BDC81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9485" y="634946"/>
            <a:ext cx="3690257" cy="1450757"/>
          </a:xfrm>
        </p:spPr>
        <p:txBody>
          <a:bodyPr>
            <a:normAutofit/>
          </a:bodyPr>
          <a:lstStyle/>
          <a:p>
            <a:r>
              <a:rPr lang="en-US"/>
              <a:t>Z-Score</a:t>
            </a:r>
            <a:br>
              <a:rPr lang="en-US"/>
            </a:br>
            <a:r>
              <a:rPr lang="en-US"/>
              <a:t>Activity</a:t>
            </a:r>
          </a:p>
        </p:txBody>
      </p:sp>
      <p:cxnSp>
        <p:nvCxnSpPr>
          <p:cNvPr id="26" name="Straight Connector 18">
            <a:extLst>
              <a:ext uri="{FF2B5EF4-FFF2-40B4-BE49-F238E27FC236}">
                <a16:creationId xmlns:a16="http://schemas.microsoft.com/office/drawing/2014/main" id="{AC29A6B1-EC94-4744-BE48-B764337E95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892143" y="2085703"/>
            <a:ext cx="35661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15EDC5-8470-4C6D-8905-47C3BD0AC9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59485" y="2198914"/>
            <a:ext cx="3690257" cy="3670180"/>
          </a:xfrm>
        </p:spPr>
        <p:txBody>
          <a:bodyPr>
            <a:normAutofit/>
          </a:bodyPr>
          <a:lstStyle/>
          <a:p>
            <a:endParaRPr lang="en-US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endParaRPr lang="en-US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7" name="Rectangle 20">
            <a:extLst>
              <a:ext uri="{FF2B5EF4-FFF2-40B4-BE49-F238E27FC236}">
                <a16:creationId xmlns:a16="http://schemas.microsoft.com/office/drawing/2014/main" id="{863FF3CE-53DE-41A6-A8DF-EE8A85EDCF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8" name="Rectangle 22">
            <a:extLst>
              <a:ext uri="{FF2B5EF4-FFF2-40B4-BE49-F238E27FC236}">
                <a16:creationId xmlns:a16="http://schemas.microsoft.com/office/drawing/2014/main" id="{B0F0D992-B6E9-451D-A97E-B81C761D08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209CB243-47DB-4C76-94A2-045660A12EE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9718700"/>
              </p:ext>
            </p:extLst>
          </p:nvPr>
        </p:nvGraphicFramePr>
        <p:xfrm>
          <a:off x="633999" y="726734"/>
          <a:ext cx="6909804" cy="5141102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311969">
                  <a:extLst>
                    <a:ext uri="{9D8B030D-6E8A-4147-A177-3AD203B41FA5}">
                      <a16:colId xmlns:a16="http://schemas.microsoft.com/office/drawing/2014/main" val="2950910437"/>
                    </a:ext>
                  </a:extLst>
                </a:gridCol>
                <a:gridCol w="2024661">
                  <a:extLst>
                    <a:ext uri="{9D8B030D-6E8A-4147-A177-3AD203B41FA5}">
                      <a16:colId xmlns:a16="http://schemas.microsoft.com/office/drawing/2014/main" val="3624079935"/>
                    </a:ext>
                  </a:extLst>
                </a:gridCol>
                <a:gridCol w="956899">
                  <a:extLst>
                    <a:ext uri="{9D8B030D-6E8A-4147-A177-3AD203B41FA5}">
                      <a16:colId xmlns:a16="http://schemas.microsoft.com/office/drawing/2014/main" val="582132934"/>
                    </a:ext>
                  </a:extLst>
                </a:gridCol>
                <a:gridCol w="1434583">
                  <a:extLst>
                    <a:ext uri="{9D8B030D-6E8A-4147-A177-3AD203B41FA5}">
                      <a16:colId xmlns:a16="http://schemas.microsoft.com/office/drawing/2014/main" val="674778504"/>
                    </a:ext>
                  </a:extLst>
                </a:gridCol>
                <a:gridCol w="1181692">
                  <a:extLst>
                    <a:ext uri="{9D8B030D-6E8A-4147-A177-3AD203B41FA5}">
                      <a16:colId xmlns:a16="http://schemas.microsoft.com/office/drawing/2014/main" val="3805264706"/>
                    </a:ext>
                  </a:extLst>
                </a:gridCol>
              </a:tblGrid>
              <a:tr h="57700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Segoe UI Historic" panose="020B0502040204020203" pitchFamily="34" charset="0"/>
                          <a:ea typeface="ヒラギノ角ゴ Pro W3"/>
                          <a:cs typeface="Times New Roman" panose="02020603050405020304" pitchFamily="18" charset="0"/>
                        </a:rPr>
                        <a:t>Year</a:t>
                      </a:r>
                      <a:endParaRPr lang="en-US" sz="19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ヒラギノ角ゴ Pro W3"/>
                        <a:cs typeface="Times New Roman" panose="02020603050405020304" pitchFamily="18" charset="0"/>
                      </a:endParaRPr>
                    </a:p>
                  </a:txBody>
                  <a:tcPr marL="110352" marR="110352" marT="0" marB="0" anchor="ctr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Segoe UI Historic" panose="020B0502040204020203" pitchFamily="34" charset="0"/>
                          <a:ea typeface="ヒラギノ角ゴ Pro W3"/>
                          <a:cs typeface="Times New Roman" panose="02020603050405020304" pitchFamily="18" charset="0"/>
                        </a:rPr>
                        <a:t>Player</a:t>
                      </a:r>
                      <a:endParaRPr lang="en-US" sz="19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ヒラギノ角ゴ Pro W3"/>
                        <a:cs typeface="Times New Roman" panose="02020603050405020304" pitchFamily="18" charset="0"/>
                      </a:endParaRPr>
                    </a:p>
                  </a:txBody>
                  <a:tcPr marL="110352" marR="110352" marT="0" marB="0" anchor="ctr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Segoe UI Historic" panose="020B0502040204020203" pitchFamily="34" charset="0"/>
                          <a:ea typeface="ヒラギノ角ゴ Pro W3"/>
                          <a:cs typeface="Times New Roman" panose="02020603050405020304" pitchFamily="18" charset="0"/>
                        </a:rPr>
                        <a:t>HR</a:t>
                      </a:r>
                      <a:endParaRPr lang="en-US" sz="19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ヒラギノ角ゴ Pro W3"/>
                        <a:cs typeface="Times New Roman" panose="02020603050405020304" pitchFamily="18" charset="0"/>
                      </a:endParaRPr>
                    </a:p>
                  </a:txBody>
                  <a:tcPr marL="110352" marR="110352" marT="0" marB="0" anchor="ctr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Segoe UI Historic" panose="020B0502040204020203" pitchFamily="34" charset="0"/>
                          <a:ea typeface="ヒラギノ角ゴ Pro W3"/>
                          <a:cs typeface="Times New Roman" panose="02020603050405020304" pitchFamily="18" charset="0"/>
                        </a:rPr>
                        <a:t>Mean</a:t>
                      </a:r>
                      <a:endParaRPr lang="en-US" sz="19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ヒラギノ角ゴ Pro W3"/>
                        <a:cs typeface="Times New Roman" panose="02020603050405020304" pitchFamily="18" charset="0"/>
                      </a:endParaRPr>
                    </a:p>
                  </a:txBody>
                  <a:tcPr marL="110352" marR="110352" marT="0" marB="0" anchor="ctr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 b="1">
                          <a:solidFill>
                            <a:srgbClr val="000000"/>
                          </a:solidFill>
                          <a:effectLst/>
                          <a:latin typeface="Segoe UI Historic" panose="020B0502040204020203" pitchFamily="34" charset="0"/>
                          <a:ea typeface="ヒラギノ角ゴ Pro W3"/>
                          <a:cs typeface="Times New Roman" panose="02020603050405020304" pitchFamily="18" charset="0"/>
                        </a:rPr>
                        <a:t>SD</a:t>
                      </a:r>
                      <a:endParaRPr lang="en-US" sz="19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ヒラギノ角ゴ Pro W3"/>
                        <a:cs typeface="Times New Roman" panose="02020603050405020304" pitchFamily="18" charset="0"/>
                      </a:endParaRPr>
                    </a:p>
                  </a:txBody>
                  <a:tcPr marL="110352" marR="110352" marT="0" marB="0" anchor="ctr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4727531"/>
                  </a:ext>
                </a:extLst>
              </a:tr>
              <a:tr h="114102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Segoe UI Historic" panose="020B0502040204020203" pitchFamily="34" charset="0"/>
                          <a:ea typeface="ヒラギノ角ゴ Pro W3"/>
                          <a:cs typeface="Times New Roman" panose="02020603050405020304" pitchFamily="18" charset="0"/>
                        </a:rPr>
                        <a:t>1927</a:t>
                      </a:r>
                      <a:endParaRPr lang="en-US" sz="19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ヒラギノ角ゴ Pro W3"/>
                        <a:cs typeface="Times New Roman" panose="02020603050405020304" pitchFamily="18" charset="0"/>
                      </a:endParaRPr>
                    </a:p>
                  </a:txBody>
                  <a:tcPr marL="110352" marR="110352" marT="0" marB="0" anchor="ctr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Segoe UI Historic" panose="020B0502040204020203" pitchFamily="34" charset="0"/>
                          <a:ea typeface="ヒラギノ角ゴ Pro W3"/>
                          <a:cs typeface="Times New Roman" panose="02020603050405020304" pitchFamily="18" charset="0"/>
                        </a:rPr>
                        <a:t>Babe Ruth</a:t>
                      </a:r>
                      <a:endParaRPr lang="en-US" sz="19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ヒラギノ角ゴ Pro W3"/>
                        <a:cs typeface="Times New Roman" panose="02020603050405020304" pitchFamily="18" charset="0"/>
                      </a:endParaRPr>
                    </a:p>
                  </a:txBody>
                  <a:tcPr marL="110352" marR="110352" marT="0" marB="0" anchor="ctr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Segoe UI Historic" panose="020B0502040204020203" pitchFamily="34" charset="0"/>
                          <a:ea typeface="ヒラギノ角ゴ Pro W3"/>
                          <a:cs typeface="Times New Roman" panose="02020603050405020304" pitchFamily="18" charset="0"/>
                        </a:rPr>
                        <a:t>60</a:t>
                      </a:r>
                      <a:endParaRPr lang="en-US" sz="19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ヒラギノ角ゴ Pro W3"/>
                        <a:cs typeface="Times New Roman" panose="02020603050405020304" pitchFamily="18" charset="0"/>
                      </a:endParaRPr>
                    </a:p>
                  </a:txBody>
                  <a:tcPr marL="110352" marR="110352" marT="0" marB="0" anchor="ctr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Segoe UI Historic" panose="020B0502040204020203" pitchFamily="34" charset="0"/>
                          <a:ea typeface="ヒラギノ角ゴ Pro W3"/>
                          <a:cs typeface="Times New Roman" panose="02020603050405020304" pitchFamily="18" charset="0"/>
                        </a:rPr>
                        <a:t>7.2</a:t>
                      </a:r>
                      <a:endParaRPr lang="en-US" sz="19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ヒラギノ角ゴ Pro W3"/>
                        <a:cs typeface="Times New Roman" panose="02020603050405020304" pitchFamily="18" charset="0"/>
                      </a:endParaRPr>
                    </a:p>
                  </a:txBody>
                  <a:tcPr marL="110352" marR="110352" marT="0" marB="0" anchor="ctr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Segoe UI Historic" panose="020B0502040204020203" pitchFamily="34" charset="0"/>
                          <a:ea typeface="ヒラギノ角ゴ Pro W3"/>
                          <a:cs typeface="Times New Roman" panose="02020603050405020304" pitchFamily="18" charset="0"/>
                        </a:rPr>
                        <a:t>9.7</a:t>
                      </a:r>
                      <a:endParaRPr lang="en-US" sz="19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ヒラギノ角ゴ Pro W3"/>
                        <a:cs typeface="Times New Roman" panose="02020603050405020304" pitchFamily="18" charset="0"/>
                      </a:endParaRPr>
                    </a:p>
                  </a:txBody>
                  <a:tcPr marL="110352" marR="110352" marT="0" marB="0" anchor="ctr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1133207"/>
                  </a:ext>
                </a:extLst>
              </a:tr>
              <a:tr h="114102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Segoe UI Historic" panose="020B0502040204020203" pitchFamily="34" charset="0"/>
                          <a:ea typeface="ヒラギノ角ゴ Pro W3"/>
                          <a:cs typeface="Times New Roman" panose="02020603050405020304" pitchFamily="18" charset="0"/>
                        </a:rPr>
                        <a:t>1961</a:t>
                      </a:r>
                      <a:endParaRPr lang="en-US" sz="19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ヒラギノ角ゴ Pro W3"/>
                        <a:cs typeface="Times New Roman" panose="02020603050405020304" pitchFamily="18" charset="0"/>
                      </a:endParaRPr>
                    </a:p>
                  </a:txBody>
                  <a:tcPr marL="110352" marR="110352" marT="0" marB="0" anchor="ctr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Segoe UI Historic" panose="020B0502040204020203" pitchFamily="34" charset="0"/>
                          <a:ea typeface="ヒラギノ角ゴ Pro W3"/>
                          <a:cs typeface="Times New Roman" panose="02020603050405020304" pitchFamily="18" charset="0"/>
                        </a:rPr>
                        <a:t>Roger Maris</a:t>
                      </a:r>
                      <a:endParaRPr lang="en-US" sz="19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ヒラギノ角ゴ Pro W3"/>
                        <a:cs typeface="Times New Roman" panose="02020603050405020304" pitchFamily="18" charset="0"/>
                      </a:endParaRPr>
                    </a:p>
                  </a:txBody>
                  <a:tcPr marL="110352" marR="110352" marT="0" marB="0" anchor="ctr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Segoe UI Historic" panose="020B0502040204020203" pitchFamily="34" charset="0"/>
                          <a:ea typeface="ヒラギノ角ゴ Pro W3"/>
                          <a:cs typeface="Times New Roman" panose="02020603050405020304" pitchFamily="18" charset="0"/>
                        </a:rPr>
                        <a:t>61</a:t>
                      </a:r>
                      <a:endParaRPr lang="en-US" sz="19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ヒラギノ角ゴ Pro W3"/>
                        <a:cs typeface="Times New Roman" panose="02020603050405020304" pitchFamily="18" charset="0"/>
                      </a:endParaRPr>
                    </a:p>
                  </a:txBody>
                  <a:tcPr marL="110352" marR="110352" marT="0" marB="0" anchor="ctr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Segoe UI Historic" panose="020B0502040204020203" pitchFamily="34" charset="0"/>
                          <a:ea typeface="ヒラギノ角ゴ Pro W3"/>
                          <a:cs typeface="Times New Roman" panose="02020603050405020304" pitchFamily="18" charset="0"/>
                        </a:rPr>
                        <a:t>18.8</a:t>
                      </a:r>
                      <a:endParaRPr lang="en-US" sz="19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ヒラギノ角ゴ Pro W3"/>
                        <a:cs typeface="Times New Roman" panose="02020603050405020304" pitchFamily="18" charset="0"/>
                      </a:endParaRPr>
                    </a:p>
                  </a:txBody>
                  <a:tcPr marL="110352" marR="110352" marT="0" marB="0" anchor="ctr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Segoe UI Historic" panose="020B0502040204020203" pitchFamily="34" charset="0"/>
                          <a:ea typeface="ヒラギノ角ゴ Pro W3"/>
                          <a:cs typeface="Times New Roman" panose="02020603050405020304" pitchFamily="18" charset="0"/>
                        </a:rPr>
                        <a:t>13.4</a:t>
                      </a:r>
                      <a:endParaRPr lang="en-US" sz="19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ヒラギノ角ゴ Pro W3"/>
                        <a:cs typeface="Times New Roman" panose="02020603050405020304" pitchFamily="18" charset="0"/>
                      </a:endParaRPr>
                    </a:p>
                  </a:txBody>
                  <a:tcPr marL="110352" marR="110352" marT="0" marB="0" anchor="ctr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6055092"/>
                  </a:ext>
                </a:extLst>
              </a:tr>
              <a:tr h="114102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Segoe UI Historic" panose="020B0502040204020203" pitchFamily="34" charset="0"/>
                          <a:ea typeface="ヒラギノ角ゴ Pro W3"/>
                          <a:cs typeface="Times New Roman" panose="02020603050405020304" pitchFamily="18" charset="0"/>
                        </a:rPr>
                        <a:t>1998</a:t>
                      </a:r>
                      <a:endParaRPr lang="en-US" sz="19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ヒラギノ角ゴ Pro W3"/>
                        <a:cs typeface="Times New Roman" panose="02020603050405020304" pitchFamily="18" charset="0"/>
                      </a:endParaRPr>
                    </a:p>
                  </a:txBody>
                  <a:tcPr marL="110352" marR="110352" marT="0" marB="0" anchor="ctr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Segoe UI Historic" panose="020B0502040204020203" pitchFamily="34" charset="0"/>
                          <a:ea typeface="ヒラギノ角ゴ Pro W3"/>
                          <a:cs typeface="Times New Roman" panose="02020603050405020304" pitchFamily="18" charset="0"/>
                        </a:rPr>
                        <a:t>Mark McGwire</a:t>
                      </a:r>
                      <a:endParaRPr lang="en-US" sz="19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ヒラギノ角ゴ Pro W3"/>
                        <a:cs typeface="Times New Roman" panose="02020603050405020304" pitchFamily="18" charset="0"/>
                      </a:endParaRPr>
                    </a:p>
                  </a:txBody>
                  <a:tcPr marL="110352" marR="110352" marT="0" marB="0" anchor="ctr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Segoe UI Historic" panose="020B0502040204020203" pitchFamily="34" charset="0"/>
                          <a:ea typeface="ヒラギノ角ゴ Pro W3"/>
                          <a:cs typeface="Times New Roman" panose="02020603050405020304" pitchFamily="18" charset="0"/>
                        </a:rPr>
                        <a:t>70</a:t>
                      </a:r>
                      <a:endParaRPr lang="en-US" sz="19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ヒラギノ角ゴ Pro W3"/>
                        <a:cs typeface="Times New Roman" panose="02020603050405020304" pitchFamily="18" charset="0"/>
                      </a:endParaRPr>
                    </a:p>
                  </a:txBody>
                  <a:tcPr marL="110352" marR="110352" marT="0" marB="0" anchor="ctr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Segoe UI Historic" panose="020B0502040204020203" pitchFamily="34" charset="0"/>
                          <a:ea typeface="ヒラギノ角ゴ Pro W3"/>
                          <a:cs typeface="Times New Roman" panose="02020603050405020304" pitchFamily="18" charset="0"/>
                        </a:rPr>
                        <a:t>20.7</a:t>
                      </a:r>
                      <a:endParaRPr lang="en-US" sz="19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ヒラギノ角ゴ Pro W3"/>
                        <a:cs typeface="Times New Roman" panose="02020603050405020304" pitchFamily="18" charset="0"/>
                      </a:endParaRPr>
                    </a:p>
                  </a:txBody>
                  <a:tcPr marL="110352" marR="110352" marT="0" marB="0" anchor="ctr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Segoe UI Historic" panose="020B0502040204020203" pitchFamily="34" charset="0"/>
                          <a:ea typeface="ヒラギノ角ゴ Pro W3"/>
                          <a:cs typeface="Times New Roman" panose="02020603050405020304" pitchFamily="18" charset="0"/>
                        </a:rPr>
                        <a:t>12.7</a:t>
                      </a:r>
                      <a:endParaRPr lang="en-US" sz="19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ヒラギノ角ゴ Pro W3"/>
                        <a:cs typeface="Times New Roman" panose="02020603050405020304" pitchFamily="18" charset="0"/>
                      </a:endParaRPr>
                    </a:p>
                  </a:txBody>
                  <a:tcPr marL="110352" marR="110352" marT="0" marB="0" anchor="ctr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5933950"/>
                  </a:ext>
                </a:extLst>
              </a:tr>
              <a:tr h="114102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Segoe UI Historic" panose="020B0502040204020203" pitchFamily="34" charset="0"/>
                          <a:ea typeface="ヒラギノ角ゴ Pro W3"/>
                          <a:cs typeface="Times New Roman" panose="02020603050405020304" pitchFamily="18" charset="0"/>
                        </a:rPr>
                        <a:t>2001</a:t>
                      </a:r>
                      <a:endParaRPr lang="en-US" sz="19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ヒラギノ角ゴ Pro W3"/>
                        <a:cs typeface="Times New Roman" panose="02020603050405020304" pitchFamily="18" charset="0"/>
                      </a:endParaRPr>
                    </a:p>
                  </a:txBody>
                  <a:tcPr marL="110352" marR="110352" marT="0" marB="0" anchor="ctr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Segoe UI Historic" panose="020B0502040204020203" pitchFamily="34" charset="0"/>
                          <a:ea typeface="ヒラギノ角ゴ Pro W3"/>
                          <a:cs typeface="Times New Roman" panose="02020603050405020304" pitchFamily="18" charset="0"/>
                        </a:rPr>
                        <a:t>Barry Bonds</a:t>
                      </a:r>
                      <a:endParaRPr lang="en-US" sz="19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ヒラギノ角ゴ Pro W3"/>
                        <a:cs typeface="Times New Roman" panose="02020603050405020304" pitchFamily="18" charset="0"/>
                      </a:endParaRPr>
                    </a:p>
                  </a:txBody>
                  <a:tcPr marL="110352" marR="110352" marT="0" marB="0" anchor="ctr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Segoe UI Historic" panose="020B0502040204020203" pitchFamily="34" charset="0"/>
                          <a:ea typeface="ヒラギノ角ゴ Pro W3"/>
                          <a:cs typeface="Times New Roman" panose="02020603050405020304" pitchFamily="18" charset="0"/>
                        </a:rPr>
                        <a:t>73</a:t>
                      </a:r>
                      <a:endParaRPr lang="en-US" sz="19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ヒラギノ角ゴ Pro W3"/>
                        <a:cs typeface="Times New Roman" panose="02020603050405020304" pitchFamily="18" charset="0"/>
                      </a:endParaRPr>
                    </a:p>
                  </a:txBody>
                  <a:tcPr marL="110352" marR="110352" marT="0" marB="0" anchor="ctr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Segoe UI Historic" panose="020B0502040204020203" pitchFamily="34" charset="0"/>
                          <a:ea typeface="ヒラギノ角ゴ Pro W3"/>
                          <a:cs typeface="Times New Roman" panose="02020603050405020304" pitchFamily="18" charset="0"/>
                        </a:rPr>
                        <a:t>21.4</a:t>
                      </a:r>
                      <a:endParaRPr lang="en-US" sz="19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ヒラギノ角ゴ Pro W3"/>
                        <a:cs typeface="Times New Roman" panose="02020603050405020304" pitchFamily="18" charset="0"/>
                      </a:endParaRPr>
                    </a:p>
                  </a:txBody>
                  <a:tcPr marL="110352" marR="110352" marT="0" marB="0" anchor="ctr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3200">
                          <a:solidFill>
                            <a:srgbClr val="000000"/>
                          </a:solidFill>
                          <a:effectLst/>
                          <a:latin typeface="Segoe UI Historic" panose="020B0502040204020203" pitchFamily="34" charset="0"/>
                          <a:ea typeface="ヒラギノ角ゴ Pro W3"/>
                          <a:cs typeface="Times New Roman" panose="02020603050405020304" pitchFamily="18" charset="0"/>
                        </a:rPr>
                        <a:t>13.2</a:t>
                      </a:r>
                      <a:endParaRPr lang="en-US" sz="19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ヒラギノ角ゴ Pro W3"/>
                        <a:cs typeface="Times New Roman" panose="02020603050405020304" pitchFamily="18" charset="0"/>
                      </a:endParaRPr>
                    </a:p>
                  </a:txBody>
                  <a:tcPr marL="110352" marR="110352" marT="0" marB="0" anchor="ctr">
                    <a:lnL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2723472"/>
                  </a:ext>
                </a:extLst>
              </a:tr>
            </a:tbl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8B77E055-238C-45C7-83BC-E8E166DBCE16}"/>
              </a:ext>
            </a:extLst>
          </p:cNvPr>
          <p:cNvSpPr txBox="1"/>
          <p:nvPr/>
        </p:nvSpPr>
        <p:spPr>
          <a:xfrm>
            <a:off x="7830094" y="2228671"/>
            <a:ext cx="36902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/>
              <a:t>Who is the MLB homerun champion relative to the players of his time?</a:t>
            </a:r>
          </a:p>
        </p:txBody>
      </p:sp>
    </p:spTree>
    <p:extLst>
      <p:ext uri="{BB962C8B-B14F-4D97-AF65-F5344CB8AC3E}">
        <p14:creationId xmlns:p14="http://schemas.microsoft.com/office/powerpoint/2010/main" val="1462956225"/>
      </p:ext>
    </p:extLst>
  </p:cSld>
  <p:clrMapOvr>
    <a:masterClrMapping/>
  </p:clrMapOvr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FBDCECDC-EEE3-4128-AA5E-82A8C08796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07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2B7F131-33BA-469F-A123-163569617B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892168"/>
          </a:xfrm>
        </p:spPr>
        <p:txBody>
          <a:bodyPr>
            <a:normAutofit/>
          </a:bodyPr>
          <a:lstStyle/>
          <a:p>
            <a:r>
              <a:rPr lang="en-US" dirty="0"/>
              <a:t>Confidence Intervals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260EDE0-989C-4E16-AF94-F652294D82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07" y="4953000"/>
            <a:ext cx="12188952" cy="19050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188EBB0-571E-4DDD-A725-DF57B9AA4D7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00051" y="5225240"/>
            <a:ext cx="10058400" cy="1143000"/>
          </a:xfrm>
        </p:spPr>
        <p:txBody>
          <a:bodyPr>
            <a:normAutofit/>
          </a:bodyPr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F3985C0-E548-44D2-B30E-F3E42DADE1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07" y="4906176"/>
            <a:ext cx="12188952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311006874"/>
      </p:ext>
    </p:extLst>
  </p:cSld>
  <p:clrMapOvr>
    <a:masterClrMapping/>
  </p:clrMapOvr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9">
            <a:extLst>
              <a:ext uri="{FF2B5EF4-FFF2-40B4-BE49-F238E27FC236}">
                <a16:creationId xmlns:a16="http://schemas.microsoft.com/office/drawing/2014/main" id="{41497DE5-0939-4D1D-9350-0C5E1B209C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11">
            <a:extLst>
              <a:ext uri="{FF2B5EF4-FFF2-40B4-BE49-F238E27FC236}">
                <a16:creationId xmlns:a16="http://schemas.microsoft.com/office/drawing/2014/main" id="{5CCC70ED-6C63-4537-B7EB-51990D6C0A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8724" y="457200"/>
            <a:ext cx="11274552" cy="5943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13">
            <a:extLst>
              <a:ext uri="{FF2B5EF4-FFF2-40B4-BE49-F238E27FC236}">
                <a16:creationId xmlns:a16="http://schemas.microsoft.com/office/drawing/2014/main" id="{B76E24C1-2968-40DC-A36E-F6B85F0F07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22732" y="521208"/>
            <a:ext cx="11146536" cy="581558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Content Placeholder 4" descr="A close up of a logo&#10;&#10;Description automatically generated">
            <a:extLst>
              <a:ext uri="{FF2B5EF4-FFF2-40B4-BE49-F238E27FC236}">
                <a16:creationId xmlns:a16="http://schemas.microsoft.com/office/drawing/2014/main" id="{D12F68F2-E272-43EC-8ED2-F76BB0DAA283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356" y="2598814"/>
            <a:ext cx="10337292" cy="1653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1625561"/>
      </p:ext>
    </p:extLst>
  </p:cSld>
  <p:clrMapOvr>
    <a:masterClrMapping/>
  </p:clrMapOvr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0234C8B-E582-43B5-ACCE-C093A58F6672}"/>
              </a:ext>
            </a:extLst>
          </p:cNvPr>
          <p:cNvSpPr/>
          <p:nvPr/>
        </p:nvSpPr>
        <p:spPr>
          <a:xfrm>
            <a:off x="1392282" y="2228671"/>
            <a:ext cx="940743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800" dirty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“The exit polls show John Cena has 46% of the vote, with a margin of error of 3 points.”</a:t>
            </a:r>
            <a:endParaRPr lang="en-US" sz="48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043761"/>
      </p:ext>
    </p:extLst>
  </p:cSld>
  <p:clrMapOvr>
    <a:masterClrMapping/>
  </p:clrMapOvr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0A7ED30-8239-442A-86C8-1EA00C5B01AE}"/>
              </a:ext>
            </a:extLst>
          </p:cNvPr>
          <p:cNvSpPr/>
          <p:nvPr/>
        </p:nvSpPr>
        <p:spPr>
          <a:xfrm>
            <a:off x="1097280" y="2159951"/>
            <a:ext cx="9875519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AKA “The Point Estimate” -- Merely our estimate of the true parameter.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endParaRPr lang="en-US" sz="3200" dirty="0">
              <a:solidFill>
                <a:srgbClr val="3333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The statistic in the voting example is the </a:t>
            </a:r>
            <a:r>
              <a:rPr lang="en-US" sz="3200" i="1" dirty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sample</a:t>
            </a:r>
            <a:r>
              <a:rPr lang="en-US" sz="3200" dirty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 percent from exit polls — the 46%. The actual percent of the population voting for John Cena – the parameter – is unknown until the polls close, so forecasters rely on sample values.</a:t>
            </a:r>
            <a:endParaRPr lang="en-US" sz="3200" b="0" i="0" dirty="0">
              <a:solidFill>
                <a:srgbClr val="333333"/>
              </a:solidFill>
              <a:effectLst/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FF946E0-2F0F-4D40-A289-2BE728E9E3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Statistic</a:t>
            </a:r>
          </a:p>
        </p:txBody>
      </p:sp>
    </p:spTree>
    <p:extLst>
      <p:ext uri="{BB962C8B-B14F-4D97-AF65-F5344CB8AC3E}">
        <p14:creationId xmlns:p14="http://schemas.microsoft.com/office/powerpoint/2010/main" val="3577608304"/>
      </p:ext>
    </p:extLst>
  </p:cSld>
  <p:clrMapOvr>
    <a:masterClrMapping/>
  </p:clrMapOvr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CD2D517-BC35-4439-AC31-06DF764F25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2DD3F846-0483-40F5-A881-0C1AD2A0CA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screenshot of a cell phone&#10;&#10;Description automatically generated">
            <a:extLst>
              <a:ext uri="{FF2B5EF4-FFF2-40B4-BE49-F238E27FC236}">
                <a16:creationId xmlns:a16="http://schemas.microsoft.com/office/drawing/2014/main" id="{BF90B529-E590-4BBB-9FBE-E45156C385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5435" y="801793"/>
            <a:ext cx="6961130" cy="5273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2919287"/>
      </p:ext>
    </p:extLst>
  </p:cSld>
  <p:clrMapOvr>
    <a:masterClrMapping/>
  </p:clrMapOvr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41497DE5-0939-4D1D-9350-0C5E1B209C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CCC70ED-6C63-4537-B7EB-51990D6C0A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8724" y="457200"/>
            <a:ext cx="11274552" cy="5943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76E24C1-2968-40DC-A36E-F6B85F0F07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22732" y="521208"/>
            <a:ext cx="11146536" cy="581558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screenshot of a cell phone&#10;&#10;Description automatically generated">
            <a:extLst>
              <a:ext uri="{FF2B5EF4-FFF2-40B4-BE49-F238E27FC236}">
                <a16:creationId xmlns:a16="http://schemas.microsoft.com/office/drawing/2014/main" id="{8882BB63-BE1D-4B0A-9A88-ECEA1F6D8F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8601" y="905933"/>
            <a:ext cx="8726802" cy="5039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26571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1D1D1210-3BD3-4C6E-AD1B-07BFB5ABDD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E4947F56-9DBB-4FF9-ABF2-5B7B3C7B5F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B6E21A4B-9996-44C9-AE8B-9B156A6CDF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37" name="Rectangle 36">
            <a:extLst>
              <a:ext uri="{FF2B5EF4-FFF2-40B4-BE49-F238E27FC236}">
                <a16:creationId xmlns:a16="http://schemas.microsoft.com/office/drawing/2014/main" id="{4030725F-96B1-4047-B74B-7CC19DB1CB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1" cy="63343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88C0671-7EB1-4C12-82FD-4A12EBBB16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89754" y="639097"/>
            <a:ext cx="6253317" cy="3686015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Starts with </a:t>
            </a:r>
            <a:r>
              <a:rPr lang="en-US" sz="5600" strike="sngStrike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using </a:t>
            </a:r>
            <a:r>
              <a:rPr lang="en-US" sz="5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understanding </a:t>
            </a:r>
            <a:r>
              <a:rPr lang="en-US" sz="5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data</a:t>
            </a:r>
          </a:p>
        </p:txBody>
      </p:sp>
      <p:pic>
        <p:nvPicPr>
          <p:cNvPr id="26" name="Graphic 25" descr="Head with Gears">
            <a:extLst>
              <a:ext uri="{FF2B5EF4-FFF2-40B4-BE49-F238E27FC236}">
                <a16:creationId xmlns:a16="http://schemas.microsoft.com/office/drawing/2014/main" id="{14CB589D-87E8-4B31-B0CF-547EEC37D6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3999" y="1163529"/>
            <a:ext cx="4001315" cy="4001315"/>
          </a:xfrm>
          <a:prstGeom prst="rect">
            <a:avLst/>
          </a:prstGeom>
        </p:spPr>
      </p:pic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C14B5A7D-B352-42F9-83F6-4AF14C1BAE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447071" y="4343400"/>
            <a:ext cx="5636107" cy="0"/>
          </a:xfrm>
          <a:prstGeom prst="line">
            <a:avLst/>
          </a:prstGeom>
          <a:ln w="6350">
            <a:solidFill>
              <a:schemeClr val="tx2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Rectangle 40">
            <a:extLst>
              <a:ext uri="{FF2B5EF4-FFF2-40B4-BE49-F238E27FC236}">
                <a16:creationId xmlns:a16="http://schemas.microsoft.com/office/drawing/2014/main" id="{D03ABE8C-6A7E-4C35-B74C-CE45DA0B50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431B6D19-39C5-45BF-8B25-29192C5D13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3684949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0401CC-55F6-420B-BDBF-D652FAE1D7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The human brain is amazing at recognizing patterns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903B9BC-8FCA-4106-AC46-04DEDF4EBD47}"/>
              </a:ext>
            </a:extLst>
          </p:cNvPr>
          <p:cNvSpPr/>
          <p:nvPr/>
        </p:nvSpPr>
        <p:spPr>
          <a:xfrm>
            <a:off x="688156" y="3930979"/>
            <a:ext cx="1489435" cy="152714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AEFED2C-704F-421E-A7EE-18FB71A811DD}"/>
              </a:ext>
            </a:extLst>
          </p:cNvPr>
          <p:cNvSpPr/>
          <p:nvPr/>
        </p:nvSpPr>
        <p:spPr>
          <a:xfrm>
            <a:off x="2555449" y="3930979"/>
            <a:ext cx="1489435" cy="15271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B076F32-625F-4EA9-B25D-334CE5E0AD4F}"/>
              </a:ext>
            </a:extLst>
          </p:cNvPr>
          <p:cNvSpPr/>
          <p:nvPr/>
        </p:nvSpPr>
        <p:spPr>
          <a:xfrm>
            <a:off x="4422742" y="3930979"/>
            <a:ext cx="1489435" cy="1527142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728797C-397B-497F-882C-805BF379CD6F}"/>
              </a:ext>
            </a:extLst>
          </p:cNvPr>
          <p:cNvSpPr/>
          <p:nvPr/>
        </p:nvSpPr>
        <p:spPr>
          <a:xfrm>
            <a:off x="6290035" y="3930979"/>
            <a:ext cx="1489435" cy="152714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E14EA6D-9B37-4960-8208-308FCD807D58}"/>
              </a:ext>
            </a:extLst>
          </p:cNvPr>
          <p:cNvSpPr/>
          <p:nvPr/>
        </p:nvSpPr>
        <p:spPr>
          <a:xfrm>
            <a:off x="8157328" y="3930979"/>
            <a:ext cx="1489435" cy="15271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CADBB2C-5B07-4409-A676-052C0B3B35C9}"/>
              </a:ext>
            </a:extLst>
          </p:cNvPr>
          <p:cNvSpPr/>
          <p:nvPr/>
        </p:nvSpPr>
        <p:spPr>
          <a:xfrm>
            <a:off x="10024621" y="3930979"/>
            <a:ext cx="1489435" cy="1527142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A035B99-539E-43F7-B725-8E0C22CE7853}"/>
              </a:ext>
            </a:extLst>
          </p:cNvPr>
          <p:cNvSpPr txBox="1"/>
          <p:nvPr/>
        </p:nvSpPr>
        <p:spPr>
          <a:xfrm>
            <a:off x="3174082" y="2950590"/>
            <a:ext cx="54761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accent2"/>
                </a:solidFill>
              </a:rPr>
              <a:t>What Comes Next?</a:t>
            </a:r>
          </a:p>
        </p:txBody>
      </p:sp>
    </p:spTree>
    <p:extLst>
      <p:ext uri="{BB962C8B-B14F-4D97-AF65-F5344CB8AC3E}">
        <p14:creationId xmlns:p14="http://schemas.microsoft.com/office/powerpoint/2010/main" val="951710609"/>
      </p:ext>
    </p:extLst>
  </p:cSld>
  <p:clrMapOvr>
    <a:masterClrMapping/>
  </p:clrMapOvr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A91FC1A7-1B67-4A1D-95AA-909D7282DE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3467" y="1573714"/>
            <a:ext cx="10905066" cy="3189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5947497"/>
      </p:ext>
    </p:extLst>
  </p:cSld>
  <p:clrMapOvr>
    <a:masterClrMapping/>
  </p:clrMapOvr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A807AC-F045-42F9-93D7-0679CD8A10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176BE6-8F6B-417B-8778-FA67F722DCEA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93582EB-D122-46F3-92AF-3CED35211195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6006569"/>
      </p:ext>
    </p:extLst>
  </p:cSld>
  <p:clrMapOvr>
    <a:masterClrMapping/>
  </p:clrMapOvr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0A7ED30-8239-442A-86C8-1EA00C5B01AE}"/>
              </a:ext>
            </a:extLst>
          </p:cNvPr>
          <p:cNvSpPr/>
          <p:nvPr/>
        </p:nvSpPr>
        <p:spPr>
          <a:xfrm>
            <a:off x="1188720" y="2397948"/>
            <a:ext cx="9875519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Controls the width of the interval </a:t>
            </a:r>
          </a:p>
          <a:p>
            <a:pPr marL="285750" indent="-285750" fontAlgn="base">
              <a:buFont typeface="Arial" panose="020B0604020202020204" pitchFamily="34" charset="0"/>
              <a:buChar char="•"/>
            </a:pPr>
            <a:endParaRPr lang="en-US" sz="3200" dirty="0">
              <a:solidFill>
                <a:srgbClr val="333333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285750" indent="-285750" fontAlgn="base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rgbClr val="333333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wider interval may capture the true mean accurately, but it’s also less precise than a narrower interval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FF946E0-2F0F-4D40-A289-2BE728E9E3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Margin of Error</a:t>
            </a:r>
          </a:p>
        </p:txBody>
      </p:sp>
    </p:spTree>
    <p:extLst>
      <p:ext uri="{BB962C8B-B14F-4D97-AF65-F5344CB8AC3E}">
        <p14:creationId xmlns:p14="http://schemas.microsoft.com/office/powerpoint/2010/main" val="1253947186"/>
      </p:ext>
    </p:extLst>
  </p:cSld>
  <p:clrMapOvr>
    <a:masterClrMapping/>
  </p:clrMapOvr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8C890DF4-5725-42AC-AFEA-7B1E3D32BE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96112" y="277707"/>
            <a:ext cx="7999776" cy="5999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7748746"/>
      </p:ext>
    </p:extLst>
  </p:cSld>
  <p:clrMapOvr>
    <a:masterClrMapping/>
  </p:clrMapOvr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3741B58E-3B65-4A01-A276-975AB2CF8A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6315" cy="6858000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001">
            <a:schemeClr val="lt1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AAC67C3-831B-4AB1-A259-DFB839CAFA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EF6EA50-399B-485E-BCF8-41BCC50485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2370" y="605896"/>
            <a:ext cx="3084844" cy="5646208"/>
          </a:xfrm>
        </p:spPr>
        <p:txBody>
          <a:bodyPr anchor="ctr">
            <a:normAutofit/>
          </a:bodyPr>
          <a:lstStyle/>
          <a:p>
            <a:r>
              <a:rPr lang="en-US" sz="4400" dirty="0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Interpreting the Confidence Interval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54B3F04-9EAC-45C0-B3CE-0387EEA10A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766440-B17B-47C7-9F18-62253CAB42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42016" y="605896"/>
            <a:ext cx="6413663" cy="5646208"/>
          </a:xfrm>
        </p:spPr>
        <p:txBody>
          <a:bodyPr anchor="ctr">
            <a:normAutofit/>
          </a:bodyPr>
          <a:lstStyle/>
          <a:p>
            <a:r>
              <a:rPr lang="en-US" sz="3600" dirty="0"/>
              <a:t>“We are 95% confident the true mean weight of an adult female panda is between 150 and 165 pounds.”</a:t>
            </a:r>
          </a:p>
        </p:txBody>
      </p:sp>
    </p:spTree>
    <p:extLst>
      <p:ext uri="{BB962C8B-B14F-4D97-AF65-F5344CB8AC3E}">
        <p14:creationId xmlns:p14="http://schemas.microsoft.com/office/powerpoint/2010/main" val="2794142652"/>
      </p:ext>
    </p:extLst>
  </p:cSld>
  <p:clrMapOvr>
    <a:masterClrMapping/>
  </p:clrMapOvr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3741B58E-3B65-4A01-A276-975AB2CF8A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6315" cy="6858000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001">
            <a:schemeClr val="lt1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AAC67C3-831B-4AB1-A259-DFB839CAFA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EF6EA50-399B-485E-BCF8-41BCC50485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2370" y="605896"/>
            <a:ext cx="3084844" cy="5646208"/>
          </a:xfrm>
        </p:spPr>
        <p:txBody>
          <a:bodyPr anchor="ctr">
            <a:normAutofit/>
          </a:bodyPr>
          <a:lstStyle/>
          <a:p>
            <a:r>
              <a:rPr lang="en-US" sz="4400" dirty="0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Interpreting the Confidence Level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54B3F04-9EAC-45C0-B3CE-0387EEA10A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766440-B17B-47C7-9F18-62253CAB42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42016" y="605896"/>
            <a:ext cx="6413663" cy="5646208"/>
          </a:xfrm>
        </p:spPr>
        <p:txBody>
          <a:bodyPr anchor="ctr">
            <a:normAutofit/>
          </a:bodyPr>
          <a:lstStyle/>
          <a:p>
            <a:r>
              <a:rPr lang="en-US" sz="3600" dirty="0">
                <a:solidFill>
                  <a:srgbClr val="333333"/>
                </a:solidFill>
                <a:cs typeface="Segoe UI" panose="020B0502040204020203" pitchFamily="34" charset="0"/>
              </a:rPr>
              <a:t>“If we took samples of this same size over and over again (think: in the long run) using this same method, we would expect to capture the true mean weight of an adult female panda 95% of the time.”</a:t>
            </a:r>
            <a:endParaRPr lang="en-US" sz="3600" dirty="0"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6566432"/>
      </p:ext>
    </p:extLst>
  </p:cSld>
  <p:clrMapOvr>
    <a:masterClrMapping/>
  </p:clrMapOvr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FBDCECDC-EEE3-4128-AA5E-82A8C08796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07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5506A45-FD0B-4BB3-9639-0560162D8D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892168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Time Series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260EDE0-989C-4E16-AF94-F652294D82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07" y="4953000"/>
            <a:ext cx="12188952" cy="19050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C45D9466-86C2-4EDA-B311-7CEEFA17F2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00051" y="5225240"/>
            <a:ext cx="10058400" cy="1143000"/>
          </a:xfrm>
        </p:spPr>
        <p:txBody>
          <a:bodyPr>
            <a:normAutofit/>
          </a:bodyPr>
          <a:lstStyle/>
          <a:p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F3985C0-E548-44D2-B30E-F3E42DADE1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07" y="4906176"/>
            <a:ext cx="12188952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733586785"/>
      </p:ext>
    </p:extLst>
  </p:cSld>
  <p:clrMapOvr>
    <a:masterClrMapping/>
  </p:clrMapOvr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FBDCECDC-EEE3-4128-AA5E-82A8C08796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07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5506A45-FD0B-4BB3-9639-0560162D8D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892168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Probability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260EDE0-989C-4E16-AF94-F652294D82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07" y="4953000"/>
            <a:ext cx="12188952" cy="19050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C45D9466-86C2-4EDA-B311-7CEEFA17F2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00051" y="5225240"/>
            <a:ext cx="10058400" cy="1143000"/>
          </a:xfrm>
        </p:spPr>
        <p:txBody>
          <a:bodyPr>
            <a:normAutofit/>
          </a:bodyPr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F3985C0-E548-44D2-B30E-F3E42DADE1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07" y="4906176"/>
            <a:ext cx="12188952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939561925"/>
      </p:ext>
    </p:extLst>
  </p:cSld>
  <p:clrMapOvr>
    <a:masterClrMapping/>
  </p:clrMapOvr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07095F-A389-4EA5-8DB6-7DBCF38E19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What is probability anyway?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7E6B28-6B3B-46D7-AB9E-2B67D80153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endParaRPr lang="en-US" sz="40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r>
              <a:rPr lang="en-US" sz="4000" dirty="0">
                <a:latin typeface="Segoe UI" panose="020B0502040204020203" pitchFamily="34" charset="0"/>
                <a:cs typeface="Segoe UI" panose="020B0502040204020203" pitchFamily="34" charset="0"/>
              </a:rPr>
              <a:t>Describes the proportion of times the outcome would occur </a:t>
            </a:r>
            <a:r>
              <a:rPr lang="en-US" sz="4000" b="1" dirty="0">
                <a:latin typeface="Segoe UI" panose="020B0502040204020203" pitchFamily="34" charset="0"/>
                <a:cs typeface="Segoe UI" panose="020B0502040204020203" pitchFamily="34" charset="0"/>
              </a:rPr>
              <a:t>in a very large number of repetitions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27116C6-2FF3-4EC9-89A4-7D12B1DD69B4}"/>
              </a:ext>
            </a:extLst>
          </p:cNvPr>
          <p:cNvSpPr txBox="1"/>
          <p:nvPr/>
        </p:nvSpPr>
        <p:spPr>
          <a:xfrm>
            <a:off x="6727371" y="5977468"/>
            <a:ext cx="54646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Source: D. Starnes J. Tabor: </a:t>
            </a:r>
            <a:r>
              <a:rPr lang="en-US" sz="1200" i="1" dirty="0"/>
              <a:t>Statistics and Probability with Applications</a:t>
            </a:r>
            <a:r>
              <a:rPr lang="en-US" sz="1200" dirty="0"/>
              <a:t>, 3</a:t>
            </a:r>
            <a:r>
              <a:rPr lang="en-US" sz="1200" baseline="30000" dirty="0"/>
              <a:t>rd</a:t>
            </a:r>
            <a:r>
              <a:rPr lang="en-US" sz="1200" dirty="0"/>
              <a:t> ed </a:t>
            </a:r>
          </a:p>
        </p:txBody>
      </p:sp>
    </p:spTree>
    <p:extLst>
      <p:ext uri="{BB962C8B-B14F-4D97-AF65-F5344CB8AC3E}">
        <p14:creationId xmlns:p14="http://schemas.microsoft.com/office/powerpoint/2010/main" val="601883220"/>
      </p:ext>
    </p:extLst>
  </p:cSld>
  <p:clrMapOvr>
    <a:masterClrMapping/>
  </p:clrMapOvr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07095F-A389-4EA5-8DB6-7DBCF38E19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What is probability anyway?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7E6B28-6B3B-46D7-AB9E-2B67D80153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endParaRPr lang="en-US" sz="40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r>
              <a:rPr lang="en-US" sz="4000" dirty="0">
                <a:latin typeface="Segoe UI" panose="020B0502040204020203" pitchFamily="34" charset="0"/>
                <a:cs typeface="Segoe UI" panose="020B0502040204020203" pitchFamily="34" charset="0"/>
              </a:rPr>
              <a:t>Probability helps us predict outcomes </a:t>
            </a:r>
            <a:r>
              <a:rPr lang="en-US" sz="4000" b="1" dirty="0">
                <a:latin typeface="Segoe UI" panose="020B0502040204020203" pitchFamily="34" charset="0"/>
                <a:cs typeface="Segoe UI" panose="020B0502040204020203" pitchFamily="34" charset="0"/>
              </a:rPr>
              <a:t>in the long run</a:t>
            </a:r>
          </a:p>
        </p:txBody>
      </p:sp>
    </p:spTree>
    <p:extLst>
      <p:ext uri="{BB962C8B-B14F-4D97-AF65-F5344CB8AC3E}">
        <p14:creationId xmlns:p14="http://schemas.microsoft.com/office/powerpoint/2010/main" val="40965663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id="{87008D65-4C48-4CAB-8600-9F4C427CE6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9D286FC8-DD5D-4402-A2C0-8739BDAFEF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5CC23917-FA20-4DBD-BA3C-868A3EA84D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Image result for apples vs bananas">
            <a:extLst>
              <a:ext uri="{FF2B5EF4-FFF2-40B4-BE49-F238E27FC236}">
                <a16:creationId xmlns:a16="http://schemas.microsoft.com/office/drawing/2014/main" id="{5D29B94F-297C-4AFB-8A8E-1AF47A237C8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1" r="340" b="1"/>
          <a:stretch/>
        </p:blipFill>
        <p:spPr bwMode="auto">
          <a:xfrm>
            <a:off x="-32" y="10"/>
            <a:ext cx="12192031" cy="4915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7" name="Rectangle 76">
            <a:extLst>
              <a:ext uri="{FF2B5EF4-FFF2-40B4-BE49-F238E27FC236}">
                <a16:creationId xmlns:a16="http://schemas.microsoft.com/office/drawing/2014/main" id="{641B99F2-7904-4E8D-871E-2889D858E8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07" y="4953000"/>
            <a:ext cx="12188952" cy="19050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264E25C-0F7C-432F-9389-9583494F0C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5197" y="5120640"/>
            <a:ext cx="10058400" cy="822960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en-US" sz="3600" dirty="0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The human brain is amazing at grouping similar things</a:t>
            </a: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65B8B851-9639-4B29-9E80-42FDE755EC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07" y="4906176"/>
            <a:ext cx="12188952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10295167"/>
      </p:ext>
    </p:extLst>
  </p:cSld>
  <p:clrMapOvr>
    <a:masterClrMapping/>
  </p:clrMapOvr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07095F-A389-4EA5-8DB6-7DBCF38E19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What is probability anyway?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7E6B28-6B3B-46D7-AB9E-2B67D80153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endParaRPr lang="en-US" sz="40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r>
              <a:rPr lang="en-US" sz="4000" dirty="0">
                <a:latin typeface="Segoe UI" panose="020B0502040204020203" pitchFamily="34" charset="0"/>
                <a:cs typeface="Segoe UI" panose="020B0502040204020203" pitchFamily="34" charset="0"/>
              </a:rPr>
              <a:t>Probability does NOT predict outcomes </a:t>
            </a:r>
            <a:r>
              <a:rPr lang="en-US" sz="4000" b="1" dirty="0">
                <a:latin typeface="Segoe UI" panose="020B0502040204020203" pitchFamily="34" charset="0"/>
                <a:cs typeface="Segoe UI" panose="020B0502040204020203" pitchFamily="34" charset="0"/>
              </a:rPr>
              <a:t>in the short run</a:t>
            </a:r>
          </a:p>
        </p:txBody>
      </p:sp>
    </p:spTree>
    <p:extLst>
      <p:ext uri="{BB962C8B-B14F-4D97-AF65-F5344CB8AC3E}">
        <p14:creationId xmlns:p14="http://schemas.microsoft.com/office/powerpoint/2010/main" val="1207380151"/>
      </p:ext>
    </p:extLst>
  </p:cSld>
  <p:clrMapOvr>
    <a:masterClrMapping/>
  </p:clrMapOvr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6000"/>
                <a:shade val="99000"/>
                <a:satMod val="140000"/>
              </a:schemeClr>
            </a:gs>
            <a:gs pos="65000">
              <a:schemeClr val="bg1">
                <a:tint val="100000"/>
                <a:shade val="80000"/>
                <a:satMod val="130000"/>
              </a:schemeClr>
            </a:gs>
            <a:gs pos="100000">
              <a:schemeClr val="bg1">
                <a:tint val="100000"/>
                <a:shade val="48000"/>
                <a:satMod val="120000"/>
              </a:schemeClr>
            </a:gs>
          </a:gsLst>
          <a:lin ang="16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bject, person, indoor, roulette&#10;&#10;Description automatically generated">
            <a:extLst>
              <a:ext uri="{FF2B5EF4-FFF2-40B4-BE49-F238E27FC236}">
                <a16:creationId xmlns:a16="http://schemas.microsoft.com/office/drawing/2014/main" id="{6D417323-705B-459A-AA3E-8544EAFF816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35000"/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rcRect/>
          <a:stretch/>
        </p:blipFill>
        <p:spPr>
          <a:xfrm>
            <a:off x="20" y="0"/>
            <a:ext cx="12191980" cy="6857990"/>
          </a:xfrm>
          <a:prstGeom prst="rect">
            <a:avLst/>
          </a:prstGeom>
        </p:spPr>
      </p:pic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3803206-03B2-415D-854C-2C5B62FA2E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2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7BD84623-9054-486D-A7DB-1D4C59DCBF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>
            <a:normAutofit/>
          </a:bodyPr>
          <a:lstStyle/>
          <a:p>
            <a:pPr lvl="0">
              <a:spcBef>
                <a:spcPts val="0"/>
              </a:spcBef>
            </a:pPr>
            <a:r>
              <a:rPr lang="en-US" dirty="0">
                <a:solidFill>
                  <a:schemeClr val="tx1"/>
                </a:solidFill>
                <a:latin typeface="Segoe UI" panose="020B0502040204020203" pitchFamily="34" charset="0"/>
                <a:ea typeface="Exo 2"/>
                <a:cs typeface="Segoe UI" panose="020B0502040204020203" pitchFamily="34" charset="0"/>
                <a:sym typeface="Exo 2"/>
              </a:rPr>
              <a:t>“Gambler’s Fallacy”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EED1EE-B509-420A-A69E-866AA7D443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845734"/>
            <a:ext cx="10058400" cy="4023360"/>
          </a:xfrm>
        </p:spPr>
        <p:txBody>
          <a:bodyPr>
            <a:normAutofit/>
          </a:bodyPr>
          <a:lstStyle/>
          <a:p>
            <a:pPr algn="ctr">
              <a:buSzPct val="100000"/>
            </a:pPr>
            <a:endParaRPr lang="en-US" sz="4000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>
              <a:buSzPct val="100000"/>
            </a:pPr>
            <a:r>
              <a:rPr lang="en-US" sz="4000" dirty="0">
                <a:solidFill>
                  <a:schemeClr val="tx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Misapplication of the Law of Large Numbers</a:t>
            </a:r>
            <a:endParaRPr lang="en-US" sz="3600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0" indent="0" algn="ctr">
              <a:buNone/>
            </a:pPr>
            <a:endParaRPr lang="en-US" sz="2800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0" indent="0" algn="ctr">
              <a:buNone/>
            </a:pPr>
            <a:endParaRPr lang="en-US" sz="2800" dirty="0">
              <a:solidFill>
                <a:schemeClr val="tx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FACB568-8468-4614-A6E4-261EBDA097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645FF02C-05A6-4CDB-A951-31C5BD330C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6A081FC-89D2-434A-AD3D-49446DE6E28D}"/>
              </a:ext>
            </a:extLst>
          </p:cNvPr>
          <p:cNvSpPr txBox="1"/>
          <p:nvPr/>
        </p:nvSpPr>
        <p:spPr>
          <a:xfrm>
            <a:off x="10005184" y="6657945"/>
            <a:ext cx="2186816" cy="200055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sz="700">
                <a:solidFill>
                  <a:srgbClr val="FFFFFF"/>
                </a:solidFill>
                <a:hlinkClick r:id="rId3" tooltip="http://www.austrac.gov.au/case-studies/casino-%E2%80%98high-roller%E2%80%99-stole-78-million-asian-banks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This Photo</a:t>
            </a:r>
            <a:r>
              <a:rPr lang="en-US" sz="700">
                <a:solidFill>
                  <a:srgbClr val="FFFFFF"/>
                </a:solidFill>
              </a:rPr>
              <a:t> by Unknown Author is licensed under </a:t>
            </a:r>
            <a:r>
              <a:rPr lang="en-US" sz="700">
                <a:solidFill>
                  <a:srgbClr val="FFFFFF"/>
                </a:solidFill>
                <a:hlinkClick r:id="rId4" tooltip="https://creativecommons.org/licenses/by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</a:t>
            </a:r>
            <a:endParaRPr lang="en-US" sz="7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723837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07095F-A389-4EA5-8DB6-7DBCF38E19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Mutually Exclusive</a:t>
            </a:r>
          </a:p>
        </p:txBody>
      </p:sp>
      <p:pic>
        <p:nvPicPr>
          <p:cNvPr id="3074" name="Picture 2" descr="Image result for mutually exclusive events">
            <a:extLst>
              <a:ext uri="{FF2B5EF4-FFF2-40B4-BE49-F238E27FC236}">
                <a16:creationId xmlns:a16="http://schemas.microsoft.com/office/drawing/2014/main" id="{36457B67-16D1-4399-AC94-0D3D6815D3FA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280" y="1799676"/>
            <a:ext cx="10363233" cy="4240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1121505"/>
      </p:ext>
    </p:extLst>
  </p:cSld>
  <p:clrMapOvr>
    <a:masterClrMapping/>
  </p:clrMapOvr>
</p:sld>
</file>

<file path=ppt/slides/slide2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Rectangle 72">
            <a:extLst>
              <a:ext uri="{FF2B5EF4-FFF2-40B4-BE49-F238E27FC236}">
                <a16:creationId xmlns:a16="http://schemas.microsoft.com/office/drawing/2014/main" id="{1D1D1210-3BD3-4C6E-AD1B-07BFB5ABDD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E4947F56-9DBB-4FF9-ABF2-5B7B3C7B5F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B6E21A4B-9996-44C9-AE8B-9B156A6CDF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79" name="Rectangle 78">
            <a:extLst>
              <a:ext uri="{FF2B5EF4-FFF2-40B4-BE49-F238E27FC236}">
                <a16:creationId xmlns:a16="http://schemas.microsoft.com/office/drawing/2014/main" id="{CAA95A4F-6851-483E-8C86-31AA85F753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1" cy="63343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B07095F-A389-4EA5-8DB6-7DBCF38E19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41110" y="639097"/>
            <a:ext cx="3401961" cy="3686015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600">
                <a:solidFill>
                  <a:schemeClr val="tx1">
                    <a:lumMod val="85000"/>
                    <a:lumOff val="15000"/>
                  </a:schemeClr>
                </a:solidFill>
              </a:rPr>
              <a:t>Independent Events</a:t>
            </a:r>
          </a:p>
        </p:txBody>
      </p:sp>
      <p:pic>
        <p:nvPicPr>
          <p:cNvPr id="4100" name="Picture 4" descr="Image result for independent events">
            <a:extLst>
              <a:ext uri="{FF2B5EF4-FFF2-40B4-BE49-F238E27FC236}">
                <a16:creationId xmlns:a16="http://schemas.microsoft.com/office/drawing/2014/main" id="{5429A159-4B97-464D-9594-1DDF080A539A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0670" y="640081"/>
            <a:ext cx="6738874" cy="5054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8E67B80F-DC96-4AB3-BCAC-07B698F6F6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209305" y="4343400"/>
            <a:ext cx="3200400" cy="0"/>
          </a:xfrm>
          <a:prstGeom prst="line">
            <a:avLst/>
          </a:prstGeom>
          <a:ln w="6350">
            <a:solidFill>
              <a:schemeClr val="tx2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Rectangle 82">
            <a:extLst>
              <a:ext uri="{FF2B5EF4-FFF2-40B4-BE49-F238E27FC236}">
                <a16:creationId xmlns:a16="http://schemas.microsoft.com/office/drawing/2014/main" id="{D102C23A-5B68-4151-A35E-69055BD516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F16C535E-8900-4C12-9B34-681C17AD54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276523168"/>
      </p:ext>
    </p:extLst>
  </p:cSld>
  <p:clrMapOvr>
    <a:masterClrMapping/>
  </p:clrMapOvr>
</p:sld>
</file>

<file path=ppt/slides/slide2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07095F-A389-4EA5-8DB6-7DBCF38E19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General Multiplication Rule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7E6B28-6B3B-46D7-AB9E-2B67D80153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000" dirty="0">
                <a:latin typeface="Segoe UI" panose="020B0502040204020203" pitchFamily="34" charset="0"/>
                <a:cs typeface="Segoe UI" panose="020B0502040204020203" pitchFamily="34" charset="0"/>
              </a:rPr>
              <a:t>P(A and B) = P(A)*P(B)</a:t>
            </a:r>
          </a:p>
          <a:p>
            <a:pPr algn="ctr"/>
            <a:r>
              <a:rPr lang="en-US" sz="2800" dirty="0">
                <a:latin typeface="Segoe UI" panose="020B0502040204020203" pitchFamily="34" charset="0"/>
                <a:cs typeface="Segoe UI" panose="020B0502040204020203" pitchFamily="34" charset="0"/>
              </a:rPr>
              <a:t>If A and B are independent events</a:t>
            </a:r>
          </a:p>
          <a:p>
            <a:pPr algn="ctr"/>
            <a:endParaRPr lang="en-US" sz="28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algn="ctr"/>
            <a:r>
              <a:rPr lang="en-US" sz="4000" dirty="0">
                <a:latin typeface="Segoe UI" panose="020B0502040204020203" pitchFamily="34" charset="0"/>
                <a:cs typeface="Segoe UI" panose="020B0502040204020203" pitchFamily="34" charset="0"/>
              </a:rPr>
              <a:t>P(A and B) = P(A)*P(B|A)</a:t>
            </a:r>
          </a:p>
          <a:p>
            <a:pPr algn="ctr"/>
            <a:r>
              <a:rPr lang="en-US" sz="2800" dirty="0">
                <a:latin typeface="Segoe UI" panose="020B0502040204020203" pitchFamily="34" charset="0"/>
                <a:cs typeface="Segoe UI" panose="020B0502040204020203" pitchFamily="34" charset="0"/>
              </a:rPr>
              <a:t>If A and B are dependent events</a:t>
            </a:r>
            <a:endParaRPr lang="en-US" sz="24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0895069"/>
      </p:ext>
    </p:extLst>
  </p:cSld>
  <p:clrMapOvr>
    <a:masterClrMapping/>
  </p:clrMapOvr>
</p:sld>
</file>

<file path=ppt/slides/slide2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9" name="Rectangle 73">
            <a:extLst>
              <a:ext uri="{FF2B5EF4-FFF2-40B4-BE49-F238E27FC236}">
                <a16:creationId xmlns:a16="http://schemas.microsoft.com/office/drawing/2014/main" id="{BD401F6B-8430-4392-A9C1-E7AF1A47D2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130" name="Rectangle 75">
            <a:extLst>
              <a:ext uri="{FF2B5EF4-FFF2-40B4-BE49-F238E27FC236}">
                <a16:creationId xmlns:a16="http://schemas.microsoft.com/office/drawing/2014/main" id="{1EF4CA56-5E10-46FC-B8C0-89FC75EA4A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5131" name="Straight Connector 77">
            <a:extLst>
              <a:ext uri="{FF2B5EF4-FFF2-40B4-BE49-F238E27FC236}">
                <a16:creationId xmlns:a16="http://schemas.microsoft.com/office/drawing/2014/main" id="{6DDF8255-E454-48AF-9A12-E4291F413A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5132" name="Rectangle 79">
            <a:extLst>
              <a:ext uri="{FF2B5EF4-FFF2-40B4-BE49-F238E27FC236}">
                <a16:creationId xmlns:a16="http://schemas.microsoft.com/office/drawing/2014/main" id="{D39BA491-06F7-499E-BB89-CE696C9231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33" name="Rectangle 81">
            <a:extLst>
              <a:ext uri="{FF2B5EF4-FFF2-40B4-BE49-F238E27FC236}">
                <a16:creationId xmlns:a16="http://schemas.microsoft.com/office/drawing/2014/main" id="{DAFAF2D0-E05C-445D-B486-A13B19CE84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275816" y="0"/>
            <a:ext cx="64008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134" name="Rectangle 83">
            <a:extLst>
              <a:ext uri="{FF2B5EF4-FFF2-40B4-BE49-F238E27FC236}">
                <a16:creationId xmlns:a16="http://schemas.microsoft.com/office/drawing/2014/main" id="{529578D5-9002-4530-9F5A-D5B71B51E3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5339824" y="0"/>
            <a:ext cx="6858396" cy="68580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8B14BF0-91B6-45E8-9AB8-562D0E31C8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61344" y="758952"/>
            <a:ext cx="5542398" cy="356616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8000">
                <a:solidFill>
                  <a:srgbClr val="FFFFFF"/>
                </a:solidFill>
              </a:rPr>
              <a:t>Conditional Probability </a:t>
            </a:r>
          </a:p>
        </p:txBody>
      </p:sp>
      <p:sp>
        <p:nvSpPr>
          <p:cNvPr id="5135" name="Content Placeholder 5126">
            <a:extLst>
              <a:ext uri="{FF2B5EF4-FFF2-40B4-BE49-F238E27FC236}">
                <a16:creationId xmlns:a16="http://schemas.microsoft.com/office/drawing/2014/main" id="{DC2CC085-65B1-4B50-8EFA-7A82B0BC7D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61343" y="4455620"/>
            <a:ext cx="5542399" cy="1143000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>
              <a:buNone/>
            </a:pPr>
            <a:r>
              <a:rPr lang="en-US" sz="2400" cap="all" spc="200">
                <a:solidFill>
                  <a:schemeClr val="bg2"/>
                </a:solidFill>
                <a:latin typeface="+mj-lt"/>
              </a:rPr>
              <a:t>P(A|B) = Probability of event A “given” B has occurred</a:t>
            </a:r>
          </a:p>
        </p:txBody>
      </p:sp>
      <p:pic>
        <p:nvPicPr>
          <p:cNvPr id="5136" name="Picture 2">
            <a:extLst>
              <a:ext uri="{FF2B5EF4-FFF2-40B4-BE49-F238E27FC236}">
                <a16:creationId xmlns:a16="http://schemas.microsoft.com/office/drawing/2014/main" id="{DC025CBF-2E3C-4BDB-A47B-7E44B071DE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7261" y="1678626"/>
            <a:ext cx="4020297" cy="1929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137" name="Straight Connector 85">
            <a:extLst>
              <a:ext uri="{FF2B5EF4-FFF2-40B4-BE49-F238E27FC236}">
                <a16:creationId xmlns:a16="http://schemas.microsoft.com/office/drawing/2014/main" id="{6E5E86CE-8854-412C-8725-FFB76705B3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961343" y="4343400"/>
            <a:ext cx="5202616" cy="0"/>
          </a:xfrm>
          <a:prstGeom prst="line">
            <a:avLst/>
          </a:prstGeom>
          <a:ln w="6350">
            <a:solidFill>
              <a:schemeClr val="bg1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62992464"/>
      </p:ext>
    </p:extLst>
  </p:cSld>
  <p:clrMapOvr>
    <a:masterClrMapping/>
  </p:clrMapOvr>
</p:sld>
</file>

<file path=ppt/slides/slide2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1D1D1210-3BD3-4C6E-AD1B-07BFB5ABDD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4947F56-9DBB-4FF9-ABF2-5B7B3C7B5F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B6E21A4B-9996-44C9-AE8B-9B156A6CDF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CAA95A4F-6851-483E-8C86-31AA85F753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1" cy="63343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B07095F-A389-4EA5-8DB6-7DBCF38E19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41110" y="639097"/>
            <a:ext cx="3401961" cy="3686015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6600">
                <a:solidFill>
                  <a:schemeClr val="tx1">
                    <a:lumMod val="85000"/>
                    <a:lumOff val="15000"/>
                  </a:schemeClr>
                </a:solidFill>
              </a:rPr>
              <a:t>Bayes’ Theorem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10DBF9ED-873E-40C3-B7C7-DBF53601747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505" y="816742"/>
            <a:ext cx="7943605" cy="4905175"/>
          </a:xfrm>
          <a:prstGeom prst="rect">
            <a:avLst/>
          </a:prstGeom>
        </p:spPr>
      </p:pic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E67B80F-DC96-4AB3-BCAC-07B698F6F6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209305" y="4343400"/>
            <a:ext cx="3200400" cy="0"/>
          </a:xfrm>
          <a:prstGeom prst="line">
            <a:avLst/>
          </a:prstGeom>
          <a:ln w="6350">
            <a:solidFill>
              <a:schemeClr val="tx2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>
            <a:extLst>
              <a:ext uri="{FF2B5EF4-FFF2-40B4-BE49-F238E27FC236}">
                <a16:creationId xmlns:a16="http://schemas.microsoft.com/office/drawing/2014/main" id="{D102C23A-5B68-4151-A35E-69055BD516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F16C535E-8900-4C12-9B34-681C17AD54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637946652"/>
      </p:ext>
    </p:extLst>
  </p:cSld>
  <p:clrMapOvr>
    <a:masterClrMapping/>
  </p:clrMapOvr>
</p:sld>
</file>

<file path=ppt/slides/slide2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25B1D2-19F4-492E-BA47-F34FDEF45F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What’s the probability a person does not take drugs given they test positive for a drug test?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2C76C661-0045-48F8-A297-9B55D578229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280" y="3099580"/>
            <a:ext cx="10058400" cy="1876311"/>
          </a:xfrm>
        </p:spPr>
      </p:pic>
    </p:spTree>
    <p:extLst>
      <p:ext uri="{BB962C8B-B14F-4D97-AF65-F5344CB8AC3E}">
        <p14:creationId xmlns:p14="http://schemas.microsoft.com/office/powerpoint/2010/main" val="4059159794"/>
      </p:ext>
    </p:extLst>
  </p:cSld>
  <p:clrMapOvr>
    <a:masterClrMapping/>
  </p:clrMapOvr>
</p:sld>
</file>

<file path=ppt/slides/slide2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6" name="Rectangle 35">
            <a:extLst>
              <a:ext uri="{FF2B5EF4-FFF2-40B4-BE49-F238E27FC236}">
                <a16:creationId xmlns:a16="http://schemas.microsoft.com/office/drawing/2014/main" id="{3741B58E-3B65-4A01-A276-975AB2CF8A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6315" cy="6858000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001">
            <a:schemeClr val="lt1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7AAC67C3-831B-4AB1-A259-DFB839CAFA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054B3F04-9EAC-45C0-B3CE-0387EEA10A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8E74482-97B8-4DE9-B6B1-7C2DE27C05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42016" y="605896"/>
            <a:ext cx="6413663" cy="5646208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en-US" sz="2400" dirty="0">
                <a:latin typeface="Segoe UI" panose="020B0502040204020203" pitchFamily="34" charset="0"/>
                <a:cs typeface="Segoe UI" panose="020B0502040204020203" pitchFamily="34" charset="0"/>
              </a:rPr>
              <a:t>For this example, suppose: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400" dirty="0">
                <a:latin typeface="Segoe UI" panose="020B0502040204020203" pitchFamily="34" charset="0"/>
                <a:cs typeface="Segoe UI" panose="020B0502040204020203" pitchFamily="34" charset="0"/>
              </a:rPr>
              <a:t> 4% of prospective employees use drugs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400" dirty="0">
                <a:latin typeface="Segoe UI" panose="020B0502040204020203" pitchFamily="34" charset="0"/>
                <a:cs typeface="Segoe UI" panose="020B0502040204020203" pitchFamily="34" charset="0"/>
              </a:rPr>
              <a:t> the false positive rate is 5%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400" dirty="0">
                <a:latin typeface="Segoe UI" panose="020B0502040204020203" pitchFamily="34" charset="0"/>
                <a:cs typeface="Segoe UI" panose="020B0502040204020203" pitchFamily="34" charset="0"/>
              </a:rPr>
              <a:t> the false negative rate is 10%</a:t>
            </a:r>
          </a:p>
        </p:txBody>
      </p:sp>
    </p:spTree>
    <p:extLst>
      <p:ext uri="{BB962C8B-B14F-4D97-AF65-F5344CB8AC3E}">
        <p14:creationId xmlns:p14="http://schemas.microsoft.com/office/powerpoint/2010/main" val="90124807"/>
      </p:ext>
    </p:extLst>
  </p:cSld>
  <p:clrMapOvr>
    <a:masterClrMapping/>
  </p:clrMapOvr>
</p:sld>
</file>

<file path=ppt/slides/slide2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0000"/>
            <a:shade val="97000"/>
            <a:satMod val="1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3" name="Rectangle 17">
            <a:extLst>
              <a:ext uri="{FF2B5EF4-FFF2-40B4-BE49-F238E27FC236}">
                <a16:creationId xmlns:a16="http://schemas.microsoft.com/office/drawing/2014/main" id="{C8DD82D3-D002-45B0-B16A-82B3DA4EFD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75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B25B1D2-19F4-492E-BA47-F34FDEF45F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9047" y="643466"/>
            <a:ext cx="2771273" cy="5225627"/>
          </a:xfrm>
        </p:spPr>
        <p:txBody>
          <a:bodyPr anchor="ctr">
            <a:normAutofit/>
          </a:bodyPr>
          <a:lstStyle/>
          <a:p>
            <a:r>
              <a:rPr lang="en-US" sz="3600"/>
              <a:t>What’s the probability a person does not take drugs given they test positive for a drug test?</a:t>
            </a:r>
          </a:p>
        </p:txBody>
      </p:sp>
      <p:cxnSp>
        <p:nvCxnSpPr>
          <p:cNvPr id="24" name="Straight Connector 19">
            <a:extLst>
              <a:ext uri="{FF2B5EF4-FFF2-40B4-BE49-F238E27FC236}">
                <a16:creationId xmlns:a16="http://schemas.microsoft.com/office/drawing/2014/main" id="{9F09C252-16FE-4557-AD6D-BB5CA77349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042053" y="1570271"/>
            <a:ext cx="0" cy="3200400"/>
          </a:xfrm>
          <a:prstGeom prst="line">
            <a:avLst/>
          </a:prstGeom>
          <a:ln w="31750">
            <a:solidFill>
              <a:schemeClr val="accent4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8E74482-97B8-4DE9-B6B1-7C2DE27C05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51019" y="643466"/>
            <a:ext cx="6895973" cy="5225628"/>
          </a:xfrm>
        </p:spPr>
        <p:txBody>
          <a:bodyPr anchor="ctr">
            <a:normAutofit/>
          </a:bodyPr>
          <a:lstStyle/>
          <a:p>
            <a:pPr fontAlgn="base"/>
            <a:r>
              <a:rPr lang="en-US" dirty="0"/>
              <a:t>Here we’ve been given 3 key pieces of information:</a:t>
            </a:r>
          </a:p>
          <a:p>
            <a:pPr fontAlgn="base">
              <a:buFont typeface="Wingdings" panose="05000000000000000000" pitchFamily="2" charset="2"/>
              <a:buChar char="§"/>
            </a:pPr>
            <a:r>
              <a:rPr lang="en-US" dirty="0"/>
              <a:t>The prevalence of drug use among these prospective employees, which is given as a probability of 4% (or 0.04). We can use the complement rule to find the probability an employee doesn’t use drugs: 1 – 0.04 = 0.96.</a:t>
            </a:r>
          </a:p>
          <a:p>
            <a:pPr fontAlgn="base">
              <a:buFont typeface="Wingdings" panose="05000000000000000000" pitchFamily="2" charset="2"/>
              <a:buChar char="§"/>
            </a:pPr>
            <a:r>
              <a:rPr lang="en-US" dirty="0"/>
              <a:t>The probability a prospective employee tests positive when they did not, in fact, take drugs — the false positive rate — which is 5% (or 0.05).</a:t>
            </a:r>
          </a:p>
          <a:p>
            <a:pPr fontAlgn="base">
              <a:buFont typeface="Wingdings" panose="05000000000000000000" pitchFamily="2" charset="2"/>
              <a:buChar char="§"/>
            </a:pPr>
            <a:r>
              <a:rPr lang="en-US" dirty="0"/>
              <a:t>The probability a prospective employee tests negative when they did, in fact, take drugs — the false negative rate — which is 10% (or 0.10).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4C15B19B-E7BB-4060-B12F-3CDA8EF16A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75" y="6336792"/>
            <a:ext cx="12188825" cy="521208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58254276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Rectangle 72">
            <a:extLst>
              <a:ext uri="{FF2B5EF4-FFF2-40B4-BE49-F238E27FC236}">
                <a16:creationId xmlns:a16="http://schemas.microsoft.com/office/drawing/2014/main" id="{87008D65-4C48-4CAB-8600-9F4C427CE6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9D286FC8-DD5D-4402-A2C0-8739BDAFEF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5CC23917-FA20-4DBD-BA3C-868A3EA84D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2" name="Picture 4" descr="Image result for different">
            <a:extLst>
              <a:ext uri="{FF2B5EF4-FFF2-40B4-BE49-F238E27FC236}">
                <a16:creationId xmlns:a16="http://schemas.microsoft.com/office/drawing/2014/main" id="{15E62120-FA2F-4331-86C8-63578B8F241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13"/>
          <a:stretch/>
        </p:blipFill>
        <p:spPr bwMode="auto">
          <a:xfrm>
            <a:off x="-32" y="10"/>
            <a:ext cx="12192031" cy="4915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9" name="Rectangle 78">
            <a:extLst>
              <a:ext uri="{FF2B5EF4-FFF2-40B4-BE49-F238E27FC236}">
                <a16:creationId xmlns:a16="http://schemas.microsoft.com/office/drawing/2014/main" id="{641B99F2-7904-4E8D-871E-2889D858E8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07" y="4953000"/>
            <a:ext cx="12188952" cy="19050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E362546-31C2-4F7B-A72C-EF0EF4B4A5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047" y="5121479"/>
            <a:ext cx="11267216" cy="82296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2800" dirty="0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The human brain is amazing at seeing differences between groups</a:t>
            </a:r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65B8B851-9639-4B29-9E80-42FDE755EC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07" y="4906176"/>
            <a:ext cx="12188952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128541913"/>
      </p:ext>
    </p:extLst>
  </p:cSld>
  <p:clrMapOvr>
    <a:masterClrMapping/>
  </p:clrMapOvr>
</p:sld>
</file>

<file path=ppt/slides/slide2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25B1D2-19F4-492E-BA47-F34FDEF45F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What’s the probability a person does not take drugs given they test positive for a drug test?</a:t>
            </a:r>
          </a:p>
        </p:txBody>
      </p:sp>
      <p:pic>
        <p:nvPicPr>
          <p:cNvPr id="7" name="Content Placeholder 6" descr="A close up of a map&#10;&#10;Description automatically generated">
            <a:extLst>
              <a:ext uri="{FF2B5EF4-FFF2-40B4-BE49-F238E27FC236}">
                <a16:creationId xmlns:a16="http://schemas.microsoft.com/office/drawing/2014/main" id="{A1463337-5222-4018-A83D-F3A9065FCBF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8221" y="1846263"/>
            <a:ext cx="6135883" cy="4022725"/>
          </a:xfrm>
        </p:spPr>
      </p:pic>
    </p:spTree>
    <p:extLst>
      <p:ext uri="{BB962C8B-B14F-4D97-AF65-F5344CB8AC3E}">
        <p14:creationId xmlns:p14="http://schemas.microsoft.com/office/powerpoint/2010/main" val="976843291"/>
      </p:ext>
    </p:extLst>
  </p:cSld>
  <p:clrMapOvr>
    <a:masterClrMapping/>
  </p:clrMapOvr>
</p:sld>
</file>

<file path=ppt/slides/slide2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25B1D2-19F4-492E-BA47-F34FDEF45F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What’s the probability a person does not take drugs given they test positive for a drug test?</a:t>
            </a:r>
          </a:p>
        </p:txBody>
      </p:sp>
      <p:pic>
        <p:nvPicPr>
          <p:cNvPr id="6" name="Content Placeholder 5" descr="A close up of a map&#10;&#10;Description automatically generated">
            <a:extLst>
              <a:ext uri="{FF2B5EF4-FFF2-40B4-BE49-F238E27FC236}">
                <a16:creationId xmlns:a16="http://schemas.microsoft.com/office/drawing/2014/main" id="{7844F229-D7F7-43AE-A55B-359904E5DAC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2125" y="1846263"/>
            <a:ext cx="6228076" cy="4022725"/>
          </a:xfrm>
        </p:spPr>
      </p:pic>
    </p:spTree>
    <p:extLst>
      <p:ext uri="{BB962C8B-B14F-4D97-AF65-F5344CB8AC3E}">
        <p14:creationId xmlns:p14="http://schemas.microsoft.com/office/powerpoint/2010/main" val="2777284630"/>
      </p:ext>
    </p:extLst>
  </p:cSld>
  <p:clrMapOvr>
    <a:masterClrMapping/>
  </p:clrMapOvr>
</p:sld>
</file>

<file path=ppt/slides/slide2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25B1D2-19F4-492E-BA47-F34FDEF45F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What’s the probability a person does not take drugs given they test positive for a drug test?</a:t>
            </a:r>
          </a:p>
        </p:txBody>
      </p:sp>
      <p:pic>
        <p:nvPicPr>
          <p:cNvPr id="7" name="Content Placeholder 6" descr="A close up of a map&#10;&#10;Description automatically generated">
            <a:extLst>
              <a:ext uri="{FF2B5EF4-FFF2-40B4-BE49-F238E27FC236}">
                <a16:creationId xmlns:a16="http://schemas.microsoft.com/office/drawing/2014/main" id="{AA7A90AA-6992-44A4-B5F6-21D0961E795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9119" y="1846263"/>
            <a:ext cx="8434087" cy="4022725"/>
          </a:xfrm>
        </p:spPr>
      </p:pic>
    </p:spTree>
    <p:extLst>
      <p:ext uri="{BB962C8B-B14F-4D97-AF65-F5344CB8AC3E}">
        <p14:creationId xmlns:p14="http://schemas.microsoft.com/office/powerpoint/2010/main" val="3209959426"/>
      </p:ext>
    </p:extLst>
  </p:cSld>
  <p:clrMapOvr>
    <a:masterClrMapping/>
  </p:clrMapOvr>
</p:sld>
</file>

<file path=ppt/slides/slide2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25B1D2-19F4-492E-BA47-F34FDEF45F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What’s the probability a person does not take drugs given they test positive for a drug test?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2C76C661-0045-48F8-A297-9B55D578229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280" y="3099580"/>
            <a:ext cx="10058400" cy="1876311"/>
          </a:xfrm>
        </p:spPr>
      </p:pic>
    </p:spTree>
    <p:extLst>
      <p:ext uri="{BB962C8B-B14F-4D97-AF65-F5344CB8AC3E}">
        <p14:creationId xmlns:p14="http://schemas.microsoft.com/office/powerpoint/2010/main" val="3867526170"/>
      </p:ext>
    </p:extLst>
  </p:cSld>
  <p:clrMapOvr>
    <a:masterClrMapping/>
  </p:clrMapOvr>
</p:sld>
</file>

<file path=ppt/slides/slide2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63ADCD-E673-4B35-A2F7-8F051E1972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>
                <a:latin typeface="Segoe UI" panose="020B0502040204020203" pitchFamily="34" charset="0"/>
                <a:cs typeface="Segoe UI" panose="020B0502040204020203" pitchFamily="34" charset="0"/>
              </a:rPr>
              <a:t>Do the length of call center calls in Denver differ from Phoenix?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CE5641-4588-488D-94ED-C1E84EA151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3200" dirty="0"/>
              <a:t>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3200" dirty="0"/>
              <a:t>What is the “null hypothesis” (or claim)?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3200" dirty="0"/>
              <a:t> Which test can help test that claim?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3200" dirty="0"/>
              <a:t> What conditions should you check before implementing that test?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3200" dirty="0"/>
              <a:t> What conclusions can be drawn based on the p-value and graphs?</a:t>
            </a:r>
          </a:p>
        </p:txBody>
      </p:sp>
    </p:spTree>
    <p:extLst>
      <p:ext uri="{BB962C8B-B14F-4D97-AF65-F5344CB8AC3E}">
        <p14:creationId xmlns:p14="http://schemas.microsoft.com/office/powerpoint/2010/main" val="1499945736"/>
      </p:ext>
    </p:extLst>
  </p:cSld>
  <p:clrMapOvr>
    <a:masterClrMapping/>
  </p:clrMapOvr>
</p:sld>
</file>

<file path=ppt/slides/slide2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24B93A-8E18-4BFA-83D3-167F99EE54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>
                <a:latin typeface="Segoe UI" panose="020B0502040204020203" pitchFamily="34" charset="0"/>
                <a:cs typeface="Segoe UI" panose="020B0502040204020203" pitchFamily="34" charset="0"/>
              </a:rPr>
              <a:t>Does the location of the restaurant affect the cost of the food?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8CE76C-EB0E-41A9-9661-50EB51289A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Clr>
                <a:srgbClr val="9DBFBE"/>
              </a:buClr>
              <a:buNone/>
            </a:pPr>
            <a:r>
              <a:rPr lang="en-US" sz="32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</a:p>
          <a:p>
            <a:pPr lvl="0">
              <a:buClr>
                <a:srgbClr val="9DBFBE"/>
              </a:buClr>
              <a:buFont typeface="Wingdings" panose="05000000000000000000" pitchFamily="2" charset="2"/>
              <a:buChar char="§"/>
            </a:pPr>
            <a:r>
              <a:rPr lang="en-US" sz="3200" dirty="0">
                <a:solidFill>
                  <a:prstClr val="black">
                    <a:lumMod val="75000"/>
                    <a:lumOff val="25000"/>
                  </a:prstClr>
                </a:solidFill>
              </a:rPr>
              <a:t>What is the “null hypothesis” (or claim)?</a:t>
            </a:r>
          </a:p>
          <a:p>
            <a:pPr lvl="0">
              <a:buClr>
                <a:srgbClr val="9DBFBE"/>
              </a:buClr>
              <a:buFont typeface="Wingdings" panose="05000000000000000000" pitchFamily="2" charset="2"/>
              <a:buChar char="§"/>
            </a:pPr>
            <a:r>
              <a:rPr lang="en-US" sz="32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Which test can help test that claim?</a:t>
            </a:r>
          </a:p>
          <a:p>
            <a:pPr lvl="0">
              <a:buClr>
                <a:srgbClr val="9DBFBE"/>
              </a:buClr>
              <a:buFont typeface="Wingdings" panose="05000000000000000000" pitchFamily="2" charset="2"/>
              <a:buChar char="§"/>
            </a:pPr>
            <a:r>
              <a:rPr lang="en-US" sz="32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What conditions should you check before implementing that test?</a:t>
            </a:r>
          </a:p>
          <a:p>
            <a:pPr lvl="0">
              <a:buClr>
                <a:srgbClr val="9DBFBE"/>
              </a:buClr>
              <a:buFont typeface="Wingdings" panose="05000000000000000000" pitchFamily="2" charset="2"/>
              <a:buChar char="§"/>
            </a:pPr>
            <a:r>
              <a:rPr lang="en-US" sz="32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What conclusions can be drawn based on the p-value and graphs?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5729362"/>
      </p:ext>
    </p:extLst>
  </p:cSld>
  <p:clrMapOvr>
    <a:masterClrMapping/>
  </p:clrMapOvr>
</p:sld>
</file>

<file path=ppt/slides/slide2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24B93A-8E18-4BFA-83D3-167F99EE54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>
                <a:latin typeface="Segoe UI" panose="020B0502040204020203" pitchFamily="34" charset="0"/>
                <a:cs typeface="Segoe UI" panose="020B0502040204020203" pitchFamily="34" charset="0"/>
              </a:rPr>
              <a:t>How much should we budget for shipping costs for the Q1 of next year?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8CE76C-EB0E-41A9-9661-50EB51289A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Clr>
                <a:srgbClr val="9DBFBE"/>
              </a:buClr>
              <a:buNone/>
            </a:pPr>
            <a:r>
              <a:rPr lang="en-US" sz="32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</a:p>
          <a:p>
            <a:pPr lvl="0">
              <a:buClr>
                <a:srgbClr val="9DBFBE"/>
              </a:buClr>
              <a:buFont typeface="Wingdings" panose="05000000000000000000" pitchFamily="2" charset="2"/>
              <a:buChar char="§"/>
            </a:pPr>
            <a:r>
              <a:rPr lang="en-US" sz="32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How would you report this projection?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0093001"/>
      </p:ext>
    </p:extLst>
  </p:cSld>
  <p:clrMapOvr>
    <a:masterClrMapping/>
  </p:clrMapOvr>
</p:sld>
</file>

<file path=ppt/slides/slide2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24B93A-8E18-4BFA-83D3-167F99EE54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>
                <a:latin typeface="Segoe UI" panose="020B0502040204020203" pitchFamily="34" charset="0"/>
                <a:cs typeface="Segoe UI" panose="020B0502040204020203" pitchFamily="34" charset="0"/>
              </a:rPr>
              <a:t>Does Chicago crime differ depending on the day of the week?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8CE76C-EB0E-41A9-9661-50EB51289A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Clr>
                <a:srgbClr val="9DBFBE"/>
              </a:buClr>
              <a:buNone/>
            </a:pPr>
            <a:r>
              <a:rPr lang="en-US" sz="32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</a:p>
          <a:p>
            <a:pPr lvl="0">
              <a:buClr>
                <a:srgbClr val="9DBFBE"/>
              </a:buClr>
              <a:buFont typeface="Wingdings" panose="05000000000000000000" pitchFamily="2" charset="2"/>
              <a:buChar char="§"/>
            </a:pPr>
            <a:r>
              <a:rPr lang="en-US" sz="3200" dirty="0">
                <a:solidFill>
                  <a:prstClr val="black">
                    <a:lumMod val="75000"/>
                    <a:lumOff val="25000"/>
                  </a:prstClr>
                </a:solidFill>
              </a:rPr>
              <a:t>What is the “null hypothesis” (or claim)?</a:t>
            </a:r>
          </a:p>
          <a:p>
            <a:pPr lvl="0">
              <a:buClr>
                <a:srgbClr val="9DBFBE"/>
              </a:buClr>
              <a:buFont typeface="Wingdings" panose="05000000000000000000" pitchFamily="2" charset="2"/>
              <a:buChar char="§"/>
            </a:pPr>
            <a:r>
              <a:rPr lang="en-US" sz="32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Which test can help test that claim?</a:t>
            </a:r>
          </a:p>
          <a:p>
            <a:pPr lvl="0">
              <a:buClr>
                <a:srgbClr val="9DBFBE"/>
              </a:buClr>
              <a:buFont typeface="Wingdings" panose="05000000000000000000" pitchFamily="2" charset="2"/>
              <a:buChar char="§"/>
            </a:pPr>
            <a:r>
              <a:rPr lang="en-US" sz="32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What conditions should you check before implementing that test?</a:t>
            </a:r>
          </a:p>
          <a:p>
            <a:pPr lvl="0">
              <a:buClr>
                <a:srgbClr val="9DBFBE"/>
              </a:buClr>
              <a:buFont typeface="Wingdings" panose="05000000000000000000" pitchFamily="2" charset="2"/>
              <a:buChar char="§"/>
            </a:pPr>
            <a:r>
              <a:rPr lang="en-US" sz="32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What conclusions can be drawn based on the p-value and graphs?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8974458"/>
      </p:ext>
    </p:extLst>
  </p:cSld>
  <p:clrMapOvr>
    <a:masterClrMapping/>
  </p:clrMapOvr>
</p:sld>
</file>

<file path=ppt/slides/slide2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9959E5-1488-4D15-9A7F-882008B189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 descr="Image">
            <a:extLst>
              <a:ext uri="{FF2B5EF4-FFF2-40B4-BE49-F238E27FC236}">
                <a16:creationId xmlns:a16="http://schemas.microsoft.com/office/drawing/2014/main" id="{8C32BFF3-4A8E-4293-B290-0201CEAF523D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588" y="265821"/>
            <a:ext cx="10980823" cy="6072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8349929"/>
      </p:ext>
    </p:extLst>
  </p:cSld>
  <p:clrMapOvr>
    <a:masterClrMapping/>
  </p:clrMapOvr>
</p:sld>
</file>

<file path=ppt/slides/slide2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FEB675-D802-4F47-9A99-F5708BDC8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>
                <a:latin typeface="Segoe UI" panose="020B0502040204020203" pitchFamily="34" charset="0"/>
                <a:cs typeface="Segoe UI" panose="020B0502040204020203" pitchFamily="34" charset="0"/>
              </a:rPr>
              <a:t>One-Way ANOVA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15EDC5-8470-4C6D-8905-47C3BD0AC9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 Test on Quantitative Variable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 Like a t-test but compares the means of 3 or more independent groups broken down by </a:t>
            </a:r>
            <a:r>
              <a:rPr lang="en-US" sz="3200" b="1" dirty="0">
                <a:latin typeface="Segoe UI" panose="020B0502040204020203" pitchFamily="34" charset="0"/>
                <a:cs typeface="Segoe UI" panose="020B0502040204020203" pitchFamily="34" charset="0"/>
              </a:rPr>
              <a:t>one categorical variable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 AKA “Single Factor”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 Null: “There is no difference…”</a:t>
            </a:r>
          </a:p>
          <a:p>
            <a:pPr>
              <a:buFont typeface="Wingdings" panose="05000000000000000000" pitchFamily="2" charset="2"/>
              <a:buChar char="§"/>
            </a:pPr>
            <a:endParaRPr lang="en-US" sz="32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314638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id="{BD401F6B-8430-4392-A9C1-E7AF1A47D2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1EF4CA56-5E10-46FC-B8C0-89FC75EA4A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6DDF8255-E454-48AF-9A12-E4291F413A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77" name="Rectangle 76">
            <a:extLst>
              <a:ext uri="{FF2B5EF4-FFF2-40B4-BE49-F238E27FC236}">
                <a16:creationId xmlns:a16="http://schemas.microsoft.com/office/drawing/2014/main" id="{260D107A-885F-409D-9AE0-4889914599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0459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2B322DF6-FA00-476C-9E99-1735F7C11A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07" y="4953000"/>
            <a:ext cx="12188952" cy="19050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B57047F-18D7-4CBB-9403-5F8251CBA4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5197" y="5120640"/>
            <a:ext cx="10058400" cy="82296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3600" dirty="0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Your brain processes visuals 60,000 faster than text</a:t>
            </a:r>
          </a:p>
        </p:txBody>
      </p:sp>
      <p:pic>
        <p:nvPicPr>
          <p:cNvPr id="5" name="Picture 2" descr="Image result for image vs text">
            <a:extLst>
              <a:ext uri="{FF2B5EF4-FFF2-40B4-BE49-F238E27FC236}">
                <a16:creationId xmlns:a16="http://schemas.microsoft.com/office/drawing/2014/main" id="{65A3B68A-5C1E-4E93-86D8-914734B8008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400" b="35002"/>
          <a:stretch/>
        </p:blipFill>
        <p:spPr bwMode="auto">
          <a:xfrm>
            <a:off x="2118241" y="640080"/>
            <a:ext cx="3648869" cy="3602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1" name="Rectangle 80">
            <a:extLst>
              <a:ext uri="{FF2B5EF4-FFF2-40B4-BE49-F238E27FC236}">
                <a16:creationId xmlns:a16="http://schemas.microsoft.com/office/drawing/2014/main" id="{938BECB0-2B38-48B9-964F-2D9A56540C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63996" y="886968"/>
            <a:ext cx="64008" cy="310896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098" name="Picture 2" descr="Image result for image vs text">
            <a:extLst>
              <a:ext uri="{FF2B5EF4-FFF2-40B4-BE49-F238E27FC236}">
                <a16:creationId xmlns:a16="http://schemas.microsoft.com/office/drawing/2014/main" id="{27E77253-308D-4F81-BDE5-97C07BE76EA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789" b="29479"/>
          <a:stretch/>
        </p:blipFill>
        <p:spPr bwMode="auto">
          <a:xfrm>
            <a:off x="6424891" y="640080"/>
            <a:ext cx="4163229" cy="3602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3" name="Rectangle 82">
            <a:extLst>
              <a:ext uri="{FF2B5EF4-FFF2-40B4-BE49-F238E27FC236}">
                <a16:creationId xmlns:a16="http://schemas.microsoft.com/office/drawing/2014/main" id="{ED49A382-B986-4676-8508-320A1EA207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07" y="4906176"/>
            <a:ext cx="12188952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758999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FEB675-D802-4F47-9A99-F5708BDC813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133600" y="287338"/>
            <a:ext cx="10058400" cy="1449387"/>
          </a:xfrm>
        </p:spPr>
        <p:txBody>
          <a:bodyPr>
            <a:normAutofit/>
          </a:bodyPr>
          <a:lstStyle/>
          <a:p>
            <a:r>
              <a:rPr lang="en-US" sz="4400" dirty="0">
                <a:solidFill>
                  <a:srgbClr val="FFFEFF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One-Way ANOVA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C2D13D7D-F7B8-4E54-948C-6A0B66332A46}"/>
              </a:ext>
            </a:extLst>
          </p:cNvPr>
          <p:cNvGraphicFramePr>
            <a:graphicFrameLocks noGrp="1"/>
          </p:cNvGraphicFramePr>
          <p:nvPr>
            <p:ph idx="4294967295"/>
          </p:nvPr>
        </p:nvGraphicFramePr>
        <p:xfrm>
          <a:off x="581025" y="1443038"/>
          <a:ext cx="11029950" cy="36782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42754310"/>
      </p:ext>
    </p:extLst>
  </p:cSld>
  <p:clrMapOvr>
    <a:masterClrMapping/>
  </p:clrMapOvr>
</p:sld>
</file>

<file path=ppt/slides/slide2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FEB675-D802-4F47-9A99-F5708BDC8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>
                <a:latin typeface="Segoe UI" panose="020B0502040204020203" pitchFamily="34" charset="0"/>
                <a:cs typeface="Segoe UI" panose="020B0502040204020203" pitchFamily="34" charset="0"/>
              </a:rPr>
              <a:t>Two-Way ANOVA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15EDC5-8470-4C6D-8905-47C3BD0AC9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 Test on Quantitative Variables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 Like a t-test, compares the means of 2 or more independent groups broken down by </a:t>
            </a:r>
            <a:r>
              <a:rPr lang="en-US" sz="3200" b="1" dirty="0">
                <a:latin typeface="Segoe UI" panose="020B0502040204020203" pitchFamily="34" charset="0"/>
                <a:cs typeface="Segoe UI" panose="020B0502040204020203" pitchFamily="34" charset="0"/>
              </a:rPr>
              <a:t>two categorical variables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 AKA “Two-Factor”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 Null: “There is no difference…”</a:t>
            </a:r>
          </a:p>
        </p:txBody>
      </p:sp>
    </p:spTree>
    <p:extLst>
      <p:ext uri="{BB962C8B-B14F-4D97-AF65-F5344CB8AC3E}">
        <p14:creationId xmlns:p14="http://schemas.microsoft.com/office/powerpoint/2010/main" val="178231124"/>
      </p:ext>
    </p:extLst>
  </p:cSld>
  <p:clrMapOvr>
    <a:masterClrMapping/>
  </p:clrMapOvr>
</p:sld>
</file>

<file path=ppt/slides/slide2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FEB675-D802-4F47-9A99-F5708BDC813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133600" y="287338"/>
            <a:ext cx="10058400" cy="1449387"/>
          </a:xfrm>
        </p:spPr>
        <p:txBody>
          <a:bodyPr>
            <a:normAutofit/>
          </a:bodyPr>
          <a:lstStyle/>
          <a:p>
            <a:r>
              <a:rPr lang="en-US" sz="4400" dirty="0">
                <a:solidFill>
                  <a:srgbClr val="FFFEFF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One-Way ANOVA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C2D13D7D-F7B8-4E54-948C-6A0B66332A46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660296728"/>
              </p:ext>
            </p:extLst>
          </p:nvPr>
        </p:nvGraphicFramePr>
        <p:xfrm>
          <a:off x="581025" y="1443038"/>
          <a:ext cx="11029950" cy="36782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868851270"/>
      </p:ext>
    </p:extLst>
  </p:cSld>
  <p:clrMapOvr>
    <a:masterClrMapping/>
  </p:clrMapOvr>
</p:sld>
</file>

<file path=ppt/slides/slide2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FEB675-D802-4F47-9A99-F5708BDC8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>
                <a:latin typeface="Segoe UI" panose="020B0502040204020203" pitchFamily="34" charset="0"/>
                <a:cs typeface="Segoe UI" panose="020B0502040204020203" pitchFamily="34" charset="0"/>
              </a:rPr>
              <a:t>Chi Square Goodness of Fit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15EDC5-8470-4C6D-8905-47C3BD0AC9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 Tests for a difference between what we observe and what we expect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 Looks specifically at </a:t>
            </a:r>
            <a:r>
              <a:rPr lang="en-US" sz="3200" b="1" dirty="0">
                <a:latin typeface="Segoe UI" panose="020B0502040204020203" pitchFamily="34" charset="0"/>
                <a:cs typeface="Segoe UI" panose="020B0502040204020203" pitchFamily="34" charset="0"/>
              </a:rPr>
              <a:t>one categorical variable 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across a population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 Degrees of freedom = # of categories – 1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 Expected counts must be &gt;= 5</a:t>
            </a:r>
          </a:p>
          <a:p>
            <a:endParaRPr lang="en-US" sz="32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7290436"/>
      </p:ext>
    </p:extLst>
  </p:cSld>
  <p:clrMapOvr>
    <a:masterClrMapping/>
  </p:clrMapOvr>
</p:sld>
</file>

<file path=ppt/slides/slide2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FEB675-D802-4F47-9A99-F5708BDC813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133600" y="287338"/>
            <a:ext cx="10058400" cy="1449387"/>
          </a:xfrm>
        </p:spPr>
        <p:txBody>
          <a:bodyPr>
            <a:normAutofit/>
          </a:bodyPr>
          <a:lstStyle/>
          <a:p>
            <a:r>
              <a:rPr lang="en-US" sz="4400" dirty="0">
                <a:solidFill>
                  <a:srgbClr val="FFFEFF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One-Way ANOVA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C2D13D7D-F7B8-4E54-948C-6A0B66332A46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721476117"/>
              </p:ext>
            </p:extLst>
          </p:nvPr>
        </p:nvGraphicFramePr>
        <p:xfrm>
          <a:off x="581025" y="1443038"/>
          <a:ext cx="11029950" cy="36782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66533627"/>
      </p:ext>
    </p:extLst>
  </p:cSld>
  <p:clrMapOvr>
    <a:masterClrMapping/>
  </p:clrMapOvr>
</p:sld>
</file>

<file path=ppt/slides/slide2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FEB675-D802-4F47-9A99-F5708BDC8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>
                <a:latin typeface="Segoe UI" panose="020B0502040204020203" pitchFamily="34" charset="0"/>
                <a:cs typeface="Segoe UI" panose="020B0502040204020203" pitchFamily="34" charset="0"/>
              </a:rPr>
              <a:t>Chi Square Test for Independence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15EDC5-8470-4C6D-8905-47C3BD0AC9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 Tests for an association between </a:t>
            </a:r>
            <a:r>
              <a:rPr lang="en-US" sz="3200" b="1" dirty="0">
                <a:latin typeface="Segoe UI" panose="020B0502040204020203" pitchFamily="34" charset="0"/>
                <a:cs typeface="Segoe UI" panose="020B0502040204020203" pitchFamily="34" charset="0"/>
              </a:rPr>
              <a:t>two categorical variables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 Can be used to determine likelihood of one variable based on another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 Be aware of outside variables impacting results – Simpson’s Paradox</a:t>
            </a:r>
          </a:p>
        </p:txBody>
      </p:sp>
    </p:spTree>
    <p:extLst>
      <p:ext uri="{BB962C8B-B14F-4D97-AF65-F5344CB8AC3E}">
        <p14:creationId xmlns:p14="http://schemas.microsoft.com/office/powerpoint/2010/main" val="1600482734"/>
      </p:ext>
    </p:extLst>
  </p:cSld>
  <p:clrMapOvr>
    <a:masterClrMapping/>
  </p:clrMapOvr>
</p:sld>
</file>

<file path=ppt/slides/slide2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FEB675-D802-4F47-9A99-F5708BDC813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133600" y="287338"/>
            <a:ext cx="10058400" cy="1449387"/>
          </a:xfrm>
        </p:spPr>
        <p:txBody>
          <a:bodyPr>
            <a:normAutofit/>
          </a:bodyPr>
          <a:lstStyle/>
          <a:p>
            <a:r>
              <a:rPr lang="en-US" sz="4400" dirty="0">
                <a:solidFill>
                  <a:srgbClr val="FFFEFF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One-Way ANOVA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C2D13D7D-F7B8-4E54-948C-6A0B66332A46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905805499"/>
              </p:ext>
            </p:extLst>
          </p:nvPr>
        </p:nvGraphicFramePr>
        <p:xfrm>
          <a:off x="581025" y="1443038"/>
          <a:ext cx="11029950" cy="36782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36271978"/>
      </p:ext>
    </p:extLst>
  </p:cSld>
  <p:clrMapOvr>
    <a:masterClrMapping/>
  </p:clrMapOvr>
</p:sld>
</file>

<file path=ppt/slides/slide2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tint val="90000"/>
            <a:shade val="97000"/>
            <a:satMod val="1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35230A27-1553-42F8-99D7-829868E137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772232D-B4D6-429F-B3D1-2D9891B85E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21564" y="320040"/>
            <a:ext cx="11548872" cy="6217920"/>
          </a:xfrm>
          <a:prstGeom prst="rect">
            <a:avLst/>
          </a:prstGeom>
          <a:solidFill>
            <a:schemeClr val="bg2"/>
          </a:solidFill>
          <a:ln w="127000" cap="sq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3FEB675-D802-4F47-9A99-F5708BDC81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5030" y="963997"/>
            <a:ext cx="3254691" cy="4938361"/>
          </a:xfrm>
        </p:spPr>
        <p:txBody>
          <a:bodyPr anchor="ctr">
            <a:normAutofit/>
          </a:bodyPr>
          <a:lstStyle/>
          <a:p>
            <a:pPr algn="r"/>
            <a:r>
              <a:rPr lang="en-US" sz="4400" dirty="0"/>
              <a:t>Chi-Square Activity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2CC3441-26B3-4381-B3DF-8AE3C288BC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0251" y="2057399"/>
            <a:ext cx="0" cy="274320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15EDC5-8470-4C6D-8905-47C3BD0AC9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4882" y="963507"/>
            <a:ext cx="6135097" cy="4938851"/>
          </a:xfrm>
        </p:spPr>
        <p:txBody>
          <a:bodyPr anchor="ctr">
            <a:normAutofit/>
          </a:bodyPr>
          <a:lstStyle/>
          <a:p>
            <a:endParaRPr lang="en-US" sz="180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endParaRPr lang="en-US" sz="180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710459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FEB675-D802-4F47-9A99-F5708BDC81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>
            <a:normAutofit/>
          </a:bodyPr>
          <a:lstStyle/>
          <a:p>
            <a:r>
              <a:rPr lang="en-US">
                <a:latin typeface="Segoe UI" panose="020B0502040204020203" pitchFamily="34" charset="0"/>
                <a:cs typeface="Segoe UI" panose="020B0502040204020203" pitchFamily="34" charset="0"/>
              </a:rPr>
              <a:t>Simpson’s Paradox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15EDC5-8470-4C6D-8905-47C3BD0AC9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79" y="1845734"/>
            <a:ext cx="6702830" cy="40233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300" dirty="0">
                <a:latin typeface="Segoe UI" panose="020B0502040204020203" pitchFamily="34" charset="0"/>
                <a:cs typeface="Segoe UI" panose="020B0502040204020203" pitchFamily="34" charset="0"/>
              </a:rPr>
              <a:t> When a trend reverses when groups are combined</a:t>
            </a:r>
            <a:endParaRPr lang="en-US" sz="2300" b="1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endParaRPr lang="en-US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2050" name="Picture 2" descr="Image result for simpson's paradox">
            <a:extLst>
              <a:ext uri="{FF2B5EF4-FFF2-40B4-BE49-F238E27FC236}">
                <a16:creationId xmlns:a16="http://schemas.microsoft.com/office/drawing/2014/main" id="{65BAA63C-752E-4FAA-8E8A-DE302D641C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20570" y="2604413"/>
            <a:ext cx="3135109" cy="2094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5520001"/>
      </p:ext>
    </p:extLst>
  </p:cSld>
  <p:clrMapOvr>
    <a:masterClrMapping/>
  </p:clrMapOvr>
</p:sld>
</file>

<file path=ppt/slides/slide2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tint val="90000"/>
            <a:shade val="97000"/>
            <a:satMod val="1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35230A27-1553-42F8-99D7-829868E137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772232D-B4D6-429F-B3D1-2D9891B85E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21564" y="320040"/>
            <a:ext cx="11548872" cy="6217920"/>
          </a:xfrm>
          <a:prstGeom prst="rect">
            <a:avLst/>
          </a:prstGeom>
          <a:solidFill>
            <a:schemeClr val="bg2"/>
          </a:solidFill>
          <a:ln w="127000" cap="sq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3FEB675-D802-4F47-9A99-F5708BDC81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5030" y="963997"/>
            <a:ext cx="3254691" cy="4938361"/>
          </a:xfrm>
        </p:spPr>
        <p:txBody>
          <a:bodyPr anchor="ctr">
            <a:normAutofit/>
          </a:bodyPr>
          <a:lstStyle/>
          <a:p>
            <a:pPr algn="r"/>
            <a:r>
              <a:rPr lang="en-US" sz="4400" dirty="0"/>
              <a:t>Marketing Data Project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2CC3441-26B3-4381-B3DF-8AE3C288BC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0251" y="2057399"/>
            <a:ext cx="0" cy="274320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15EDC5-8470-4C6D-8905-47C3BD0AC9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4882" y="963507"/>
            <a:ext cx="6135097" cy="4938851"/>
          </a:xfrm>
        </p:spPr>
        <p:txBody>
          <a:bodyPr anchor="ctr">
            <a:normAutofit/>
          </a:bodyPr>
          <a:lstStyle/>
          <a:p>
            <a:r>
              <a:rPr lang="en-US" sz="2800" dirty="0">
                <a:latin typeface="Segoe UI" panose="020B0502040204020203" pitchFamily="34" charset="0"/>
                <a:cs typeface="Segoe UI" panose="020B0502040204020203" pitchFamily="34" charset="0"/>
              </a:rPr>
              <a:t>1) Is there an association between market size and the age of the store?</a:t>
            </a:r>
          </a:p>
          <a:p>
            <a:r>
              <a:rPr lang="en-US" sz="2800" dirty="0">
                <a:latin typeface="Segoe UI" panose="020B0502040204020203" pitchFamily="34" charset="0"/>
                <a:cs typeface="Segoe UI" panose="020B0502040204020203" pitchFamily="34" charset="0"/>
              </a:rPr>
              <a:t>2) Which promotion resulted in the highest sales?</a:t>
            </a:r>
          </a:p>
          <a:p>
            <a:r>
              <a:rPr lang="en-US" sz="2800" dirty="0">
                <a:latin typeface="Segoe UI" panose="020B0502040204020203" pitchFamily="34" charset="0"/>
                <a:cs typeface="Segoe UI" panose="020B0502040204020203" pitchFamily="34" charset="0"/>
              </a:rPr>
              <a:t>3) Which week recorded the highest sales?</a:t>
            </a:r>
          </a:p>
          <a:p>
            <a:endParaRPr lang="en-US" sz="18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376593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E08CF4-958C-4C11-AF92-E5FCAF4F09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235" y="273337"/>
            <a:ext cx="10513527" cy="1450757"/>
          </a:xfrm>
        </p:spPr>
        <p:txBody>
          <a:bodyPr>
            <a:normAutofit/>
          </a:bodyPr>
          <a:lstStyle/>
          <a:p>
            <a:r>
              <a:rPr lang="en-US" sz="2800" dirty="0">
                <a:latin typeface="Segoe UI" panose="020B0502040204020203" pitchFamily="34" charset="0"/>
                <a:cs typeface="Segoe UI" panose="020B0502040204020203" pitchFamily="34" charset="0"/>
              </a:rPr>
              <a:t>Your brain is not good at processing text or large strings of numbers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83EB36-EE1B-4BCB-BBE2-658D54A2FE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92" y="2906360"/>
            <a:ext cx="11029615" cy="36783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000" dirty="0"/>
              <a:t>321498724159864369874318751235872153874391875432876074320743687412987753209742158743986439876924359845986456987642957643580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55A6FD5-2C5A-4ECF-A2A9-2F36875A496E}"/>
              </a:ext>
            </a:extLst>
          </p:cNvPr>
          <p:cNvSpPr txBox="1"/>
          <p:nvPr/>
        </p:nvSpPr>
        <p:spPr>
          <a:xfrm>
            <a:off x="2518527" y="1907554"/>
            <a:ext cx="71549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accent2"/>
                </a:solidFill>
              </a:rPr>
              <a:t>Find All the 5’s</a:t>
            </a:r>
          </a:p>
        </p:txBody>
      </p:sp>
    </p:spTree>
    <p:extLst>
      <p:ext uri="{BB962C8B-B14F-4D97-AF65-F5344CB8AC3E}">
        <p14:creationId xmlns:p14="http://schemas.microsoft.com/office/powerpoint/2010/main" val="2791478391"/>
      </p:ext>
    </p:extLst>
  </p:cSld>
  <p:clrMapOvr>
    <a:masterClrMapping/>
  </p:clrMapOvr>
</p:sld>
</file>

<file path=ppt/slides/slide2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FEB675-D802-4F47-9A99-F5708BDC8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>
                <a:latin typeface="Segoe UI" panose="020B0502040204020203" pitchFamily="34" charset="0"/>
                <a:cs typeface="Segoe UI" panose="020B0502040204020203" pitchFamily="34" charset="0"/>
              </a:rPr>
              <a:t>Logistic Regression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15EDC5-8470-4C6D-8905-47C3BD0AC9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 Finds the probability of a positive or negative response based on 1 or more quantitative variables</a:t>
            </a:r>
            <a:endParaRPr lang="en-US" sz="3200" b="1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 Explanatory variables must be quantitative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 Response variable must be </a:t>
            </a:r>
            <a:r>
              <a:rPr lang="en-US" sz="3200" b="1" dirty="0">
                <a:latin typeface="Segoe UI" panose="020B0502040204020203" pitchFamily="34" charset="0"/>
                <a:cs typeface="Segoe UI" panose="020B0502040204020203" pitchFamily="34" charset="0"/>
              </a:rPr>
              <a:t>binary</a:t>
            </a: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 (yes/no)</a:t>
            </a:r>
          </a:p>
        </p:txBody>
      </p:sp>
    </p:spTree>
    <p:extLst>
      <p:ext uri="{BB962C8B-B14F-4D97-AF65-F5344CB8AC3E}">
        <p14:creationId xmlns:p14="http://schemas.microsoft.com/office/powerpoint/2010/main" val="973545728"/>
      </p:ext>
    </p:extLst>
  </p:cSld>
  <p:clrMapOvr>
    <a:masterClrMapping/>
  </p:clrMapOvr>
</p:sld>
</file>

<file path=ppt/slides/slide2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4D4890FF-E9F1-466F-AC30-D923309514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45775" y="643467"/>
            <a:ext cx="10100450" cy="5050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3648865"/>
      </p:ext>
    </p:extLst>
  </p:cSld>
  <p:clrMapOvr>
    <a:masterClrMapping/>
  </p:clrMapOvr>
</p:sld>
</file>

<file path=ppt/slides/slide2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ACB06F-B2AB-4134-9890-A77D27694A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>
                <a:latin typeface="Segoe UI" panose="020B0502040204020203" pitchFamily="34" charset="0"/>
                <a:cs typeface="Segoe UI" panose="020B0502040204020203" pitchFamily="34" charset="0"/>
              </a:rPr>
              <a:t>Comparing Quantitative Variables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2B5123-7620-4471-A599-235CCDCD775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36321" y="1845735"/>
            <a:ext cx="4937760" cy="4023360"/>
          </a:xfrm>
        </p:spPr>
        <p:txBody>
          <a:bodyPr>
            <a:normAutofit fontScale="92500" lnSpcReduction="20000"/>
          </a:bodyPr>
          <a:lstStyle/>
          <a:p>
            <a:r>
              <a:rPr lang="en-US" sz="2800" dirty="0"/>
              <a:t>Relationships Between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800" dirty="0"/>
              <a:t> Correlation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800" dirty="0"/>
              <a:t> Linear Regression</a:t>
            </a:r>
          </a:p>
          <a:p>
            <a:pPr>
              <a:buFont typeface="Wingdings" panose="05000000000000000000" pitchFamily="2" charset="2"/>
              <a:buChar char="§"/>
            </a:pPr>
            <a:endParaRPr lang="en-US" sz="2800" dirty="0"/>
          </a:p>
          <a:p>
            <a:pPr marL="0" indent="0">
              <a:buNone/>
            </a:pPr>
            <a:endParaRPr lang="en-US" sz="2800" dirty="0"/>
          </a:p>
          <a:p>
            <a:pPr marL="0" indent="0">
              <a:buNone/>
            </a:pPr>
            <a:r>
              <a:rPr lang="en-US" sz="2800" dirty="0"/>
              <a:t>Null Hypothesis: “There is no relationship…”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541D876-973B-4D30-9BA7-367D1C3B7FCF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sz="2800" dirty="0"/>
              <a:t>Differences Between (comparing means)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800" dirty="0"/>
              <a:t> t-test (2 groups)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800" dirty="0"/>
              <a:t> ANOVA (1 way) (more than 2 groups)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800" dirty="0"/>
              <a:t> ANOVA (2 way) (more than 2 factors)</a:t>
            </a:r>
          </a:p>
          <a:p>
            <a:pPr>
              <a:buFont typeface="Wingdings" panose="05000000000000000000" pitchFamily="2" charset="2"/>
              <a:buChar char="§"/>
            </a:pPr>
            <a:endParaRPr lang="en-US" sz="2800" dirty="0"/>
          </a:p>
          <a:p>
            <a:pPr marL="0" indent="0">
              <a:buNone/>
            </a:pPr>
            <a:r>
              <a:rPr lang="en-US" sz="2800" dirty="0"/>
              <a:t>Null Hypothesis: “There is no difference…”</a:t>
            </a:r>
          </a:p>
        </p:txBody>
      </p:sp>
    </p:spTree>
    <p:extLst>
      <p:ext uri="{BB962C8B-B14F-4D97-AF65-F5344CB8AC3E}">
        <p14:creationId xmlns:p14="http://schemas.microsoft.com/office/powerpoint/2010/main" val="2034800905"/>
      </p:ext>
    </p:extLst>
  </p:cSld>
  <p:clrMapOvr>
    <a:masterClrMapping/>
  </p:clrMapOvr>
</p:sld>
</file>

<file path=ppt/slides/slide2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ACB06F-B2AB-4134-9890-A77D27694A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>
                <a:latin typeface="Segoe UI" panose="020B0502040204020203" pitchFamily="34" charset="0"/>
                <a:cs typeface="Segoe UI" panose="020B0502040204020203" pitchFamily="34" charset="0"/>
              </a:rPr>
              <a:t>Comparing Categorical Variables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2B5123-7620-4471-A599-235CCDCD775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36321" y="1845735"/>
            <a:ext cx="4937760" cy="4023360"/>
          </a:xfrm>
        </p:spPr>
        <p:txBody>
          <a:bodyPr>
            <a:normAutofit/>
          </a:bodyPr>
          <a:lstStyle/>
          <a:p>
            <a:r>
              <a:rPr lang="en-US" sz="2800" dirty="0"/>
              <a:t>Relationships Between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800" dirty="0"/>
              <a:t> Chi-Square Test for Independence</a:t>
            </a:r>
          </a:p>
          <a:p>
            <a:pPr marL="0" indent="0">
              <a:buNone/>
            </a:pPr>
            <a:endParaRPr lang="en-US" sz="2800" dirty="0"/>
          </a:p>
          <a:p>
            <a:pPr marL="0" indent="0">
              <a:buNone/>
            </a:pPr>
            <a:r>
              <a:rPr lang="en-US" sz="2800" dirty="0"/>
              <a:t>Null Hypothesis: “There is no relationship…”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C69A6182-0572-458A-9A2B-9EB7C2E129E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>
            <a:normAutofit/>
          </a:bodyPr>
          <a:lstStyle/>
          <a:p>
            <a:r>
              <a:rPr lang="en-US" sz="2800" dirty="0"/>
              <a:t>Differences Between (observed vs expected)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800" dirty="0"/>
              <a:t> Chi-Square Goodness of Fit</a:t>
            </a:r>
          </a:p>
          <a:p>
            <a:pPr>
              <a:buFont typeface="Wingdings" panose="05000000000000000000" pitchFamily="2" charset="2"/>
              <a:buChar char="§"/>
            </a:pPr>
            <a:endParaRPr lang="en-US" sz="2800" dirty="0"/>
          </a:p>
          <a:p>
            <a:pPr marL="0" indent="0">
              <a:buNone/>
            </a:pPr>
            <a:r>
              <a:rPr lang="en-US" sz="2800" dirty="0"/>
              <a:t>Null Hypothesis: “The is no difference…”</a:t>
            </a:r>
          </a:p>
        </p:txBody>
      </p:sp>
    </p:spTree>
    <p:extLst>
      <p:ext uri="{BB962C8B-B14F-4D97-AF65-F5344CB8AC3E}">
        <p14:creationId xmlns:p14="http://schemas.microsoft.com/office/powerpoint/2010/main" val="118560915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E08CF4-958C-4C11-AF92-E5FCAF4F09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2800" dirty="0">
                <a:latin typeface="Segoe UI" panose="020B0502040204020203" pitchFamily="34" charset="0"/>
                <a:cs typeface="Segoe UI" panose="020B0502040204020203" pitchFamily="34" charset="0"/>
              </a:rPr>
              <a:t>So we convert the text and the numbers into images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83EB36-EE1B-4BCB-BBE2-658D54A2FE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92" y="2906360"/>
            <a:ext cx="11029615" cy="36783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000" dirty="0">
                <a:solidFill>
                  <a:schemeClr val="accent4">
                    <a:lumMod val="75000"/>
                  </a:schemeClr>
                </a:solidFill>
              </a:rPr>
              <a:t>3214987241</a:t>
            </a:r>
            <a:r>
              <a:rPr lang="en-US" sz="5400" dirty="0">
                <a:solidFill>
                  <a:schemeClr val="accent2"/>
                </a:solidFill>
              </a:rPr>
              <a:t>5</a:t>
            </a:r>
            <a:r>
              <a:rPr lang="en-US" sz="4000" dirty="0">
                <a:solidFill>
                  <a:schemeClr val="accent4">
                    <a:lumMod val="75000"/>
                  </a:schemeClr>
                </a:solidFill>
              </a:rPr>
              <a:t>98643698743187</a:t>
            </a:r>
            <a:r>
              <a:rPr lang="en-US" sz="5400" dirty="0">
                <a:solidFill>
                  <a:schemeClr val="accent2"/>
                </a:solidFill>
              </a:rPr>
              <a:t>5</a:t>
            </a:r>
            <a:r>
              <a:rPr lang="en-US" sz="4000" dirty="0">
                <a:solidFill>
                  <a:schemeClr val="accent4">
                    <a:lumMod val="75000"/>
                  </a:schemeClr>
                </a:solidFill>
              </a:rPr>
              <a:t>123</a:t>
            </a:r>
            <a:r>
              <a:rPr lang="en-US" sz="5400" dirty="0">
                <a:solidFill>
                  <a:schemeClr val="accent2"/>
                </a:solidFill>
              </a:rPr>
              <a:t>5</a:t>
            </a:r>
            <a:r>
              <a:rPr lang="en-US" sz="4000" dirty="0">
                <a:solidFill>
                  <a:schemeClr val="accent4">
                    <a:lumMod val="75000"/>
                  </a:schemeClr>
                </a:solidFill>
              </a:rPr>
              <a:t>8721</a:t>
            </a:r>
            <a:r>
              <a:rPr lang="en-US" sz="5400" dirty="0">
                <a:solidFill>
                  <a:schemeClr val="accent2"/>
                </a:solidFill>
              </a:rPr>
              <a:t>5</a:t>
            </a:r>
            <a:r>
              <a:rPr lang="en-US" sz="4000" dirty="0">
                <a:solidFill>
                  <a:schemeClr val="accent4">
                    <a:lumMod val="75000"/>
                  </a:schemeClr>
                </a:solidFill>
              </a:rPr>
              <a:t>387439187</a:t>
            </a:r>
            <a:r>
              <a:rPr lang="en-US" sz="5400" dirty="0">
                <a:solidFill>
                  <a:schemeClr val="accent2"/>
                </a:solidFill>
              </a:rPr>
              <a:t>5</a:t>
            </a:r>
            <a:r>
              <a:rPr lang="en-US" sz="4000" dirty="0">
                <a:solidFill>
                  <a:schemeClr val="accent4">
                    <a:lumMod val="75000"/>
                  </a:schemeClr>
                </a:solidFill>
              </a:rPr>
              <a:t>4328760743207436874129877</a:t>
            </a:r>
            <a:r>
              <a:rPr lang="en-US" sz="5400" dirty="0">
                <a:solidFill>
                  <a:schemeClr val="accent2"/>
                </a:solidFill>
              </a:rPr>
              <a:t>5</a:t>
            </a:r>
            <a:r>
              <a:rPr lang="en-US" sz="4000" dirty="0">
                <a:solidFill>
                  <a:schemeClr val="accent4">
                    <a:lumMod val="75000"/>
                  </a:schemeClr>
                </a:solidFill>
              </a:rPr>
              <a:t>32097421</a:t>
            </a:r>
            <a:r>
              <a:rPr lang="en-US" sz="5400" dirty="0">
                <a:solidFill>
                  <a:schemeClr val="accent2"/>
                </a:solidFill>
              </a:rPr>
              <a:t>5</a:t>
            </a:r>
            <a:r>
              <a:rPr lang="en-US" sz="4000" dirty="0">
                <a:solidFill>
                  <a:schemeClr val="accent4">
                    <a:lumMod val="75000"/>
                  </a:schemeClr>
                </a:solidFill>
              </a:rPr>
              <a:t>87439864398769243</a:t>
            </a:r>
            <a:r>
              <a:rPr lang="en-US" sz="5400" dirty="0">
                <a:solidFill>
                  <a:schemeClr val="accent2"/>
                </a:solidFill>
              </a:rPr>
              <a:t>5</a:t>
            </a:r>
            <a:r>
              <a:rPr lang="en-US" sz="4000" dirty="0">
                <a:solidFill>
                  <a:schemeClr val="accent4">
                    <a:lumMod val="75000"/>
                  </a:schemeClr>
                </a:solidFill>
              </a:rPr>
              <a:t>984</a:t>
            </a:r>
            <a:r>
              <a:rPr lang="en-US" sz="5400" dirty="0">
                <a:solidFill>
                  <a:schemeClr val="accent2"/>
                </a:solidFill>
              </a:rPr>
              <a:t>5</a:t>
            </a:r>
            <a:r>
              <a:rPr lang="en-US" sz="4000" dirty="0">
                <a:solidFill>
                  <a:schemeClr val="accent4">
                    <a:lumMod val="75000"/>
                  </a:schemeClr>
                </a:solidFill>
              </a:rPr>
              <a:t>9864</a:t>
            </a:r>
            <a:r>
              <a:rPr lang="en-US" sz="5400" dirty="0">
                <a:solidFill>
                  <a:schemeClr val="accent2"/>
                </a:solidFill>
              </a:rPr>
              <a:t>5</a:t>
            </a:r>
            <a:r>
              <a:rPr lang="en-US" sz="4000" dirty="0">
                <a:solidFill>
                  <a:schemeClr val="accent4">
                    <a:lumMod val="75000"/>
                  </a:schemeClr>
                </a:solidFill>
              </a:rPr>
              <a:t>69876429</a:t>
            </a:r>
            <a:r>
              <a:rPr lang="en-US" sz="5400" dirty="0">
                <a:solidFill>
                  <a:schemeClr val="accent2"/>
                </a:solidFill>
              </a:rPr>
              <a:t>5</a:t>
            </a:r>
            <a:r>
              <a:rPr lang="en-US" sz="4000" dirty="0">
                <a:solidFill>
                  <a:schemeClr val="accent4">
                    <a:lumMod val="75000"/>
                  </a:schemeClr>
                </a:solidFill>
              </a:rPr>
              <a:t>7643</a:t>
            </a:r>
            <a:r>
              <a:rPr lang="en-US" sz="5400" dirty="0">
                <a:solidFill>
                  <a:schemeClr val="accent2"/>
                </a:solidFill>
              </a:rPr>
              <a:t>5</a:t>
            </a:r>
            <a:r>
              <a:rPr lang="en-US" sz="4000" dirty="0">
                <a:solidFill>
                  <a:schemeClr val="accent4">
                    <a:lumMod val="75000"/>
                  </a:schemeClr>
                </a:solidFill>
              </a:rPr>
              <a:t>8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55A6FD5-2C5A-4ECF-A2A9-2F36875A496E}"/>
              </a:ext>
            </a:extLst>
          </p:cNvPr>
          <p:cNvSpPr txBox="1"/>
          <p:nvPr/>
        </p:nvSpPr>
        <p:spPr>
          <a:xfrm>
            <a:off x="2549008" y="1914804"/>
            <a:ext cx="71549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accent2"/>
                </a:solidFill>
              </a:rPr>
              <a:t>Now, Find All the 5’s</a:t>
            </a:r>
          </a:p>
        </p:txBody>
      </p:sp>
    </p:spTree>
    <p:extLst>
      <p:ext uri="{BB962C8B-B14F-4D97-AF65-F5344CB8AC3E}">
        <p14:creationId xmlns:p14="http://schemas.microsoft.com/office/powerpoint/2010/main" val="139674068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id="{BD401F6B-8430-4392-A9C1-E7AF1A47D2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1EF4CA56-5E10-46FC-B8C0-89FC75EA4A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6DDF8255-E454-48AF-9A12-E4291F413A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77" name="Rectangle 76">
            <a:extLst>
              <a:ext uri="{FF2B5EF4-FFF2-40B4-BE49-F238E27FC236}">
                <a16:creationId xmlns:a16="http://schemas.microsoft.com/office/drawing/2014/main" id="{1D1EAA85-C9C8-4F7A-A070-2E277096AC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1" cy="63343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75A609D-5404-4CB5-842B-059E1032C2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999" y="4550229"/>
            <a:ext cx="10909073" cy="1057655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en-US" sz="51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Are sales up or down and by how much?</a:t>
            </a:r>
          </a:p>
        </p:txBody>
      </p:sp>
      <p:pic>
        <p:nvPicPr>
          <p:cNvPr id="5122" name="Picture 2" descr="Image result for sales data spreadsheet">
            <a:extLst>
              <a:ext uri="{FF2B5EF4-FFF2-40B4-BE49-F238E27FC236}">
                <a16:creationId xmlns:a16="http://schemas.microsoft.com/office/drawing/2014/main" id="{E3092964-6F22-4567-81CD-350F1F64AC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65429" y="640080"/>
            <a:ext cx="4901681" cy="3602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9" name="Rectangle 78">
            <a:extLst>
              <a:ext uri="{FF2B5EF4-FFF2-40B4-BE49-F238E27FC236}">
                <a16:creationId xmlns:a16="http://schemas.microsoft.com/office/drawing/2014/main" id="{D893D02E-69A7-40EF-BDED-47B5021068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63996" y="886968"/>
            <a:ext cx="64008" cy="310896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DF7AEF8-ECDE-4113-B0C8-B88010D9D7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4891" y="640080"/>
            <a:ext cx="4589473" cy="3602736"/>
          </a:xfrm>
          <a:prstGeom prst="rect">
            <a:avLst/>
          </a:prstGeom>
        </p:spPr>
      </p:pic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4533E1D9-B151-4746-926D-23491CB6E5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21086" y="5618770"/>
            <a:ext cx="10515600" cy="0"/>
          </a:xfrm>
          <a:prstGeom prst="line">
            <a:avLst/>
          </a:prstGeom>
          <a:ln w="6350">
            <a:solidFill>
              <a:schemeClr val="tx2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Rectangle 82">
            <a:extLst>
              <a:ext uri="{FF2B5EF4-FFF2-40B4-BE49-F238E27FC236}">
                <a16:creationId xmlns:a16="http://schemas.microsoft.com/office/drawing/2014/main" id="{018A11AE-068C-4AC3-A768-21262FAE52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F91633FC-7B70-4FFC-8242-49BA7AC1467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855912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97464E8-E6BD-4C4E-BCD4-77B2DCE457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1A1A102-DC42-48A8-BDDC-250C3317D4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" y="6341936"/>
            <a:ext cx="12191985" cy="6648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7A4964E-33C0-4563-92BB-988B2C925F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7F117FFB-7D4E-4D52-B166-D05F95533A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07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703EC7C-6902-4F27-A200-527BA6DDAD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07" y="4953000"/>
            <a:ext cx="12188952" cy="19050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91C652A-F3A1-4383-AED3-7B1CCB6CDD2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066800" y="5252936"/>
            <a:ext cx="10058400" cy="1028715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3400">
                <a:solidFill>
                  <a:srgbClr val="FFFFFF"/>
                </a:solidFill>
              </a:rPr>
              <a:t>How would you visually depict the following info?</a:t>
            </a:r>
            <a:br>
              <a:rPr lang="en-US" sz="3400">
                <a:solidFill>
                  <a:srgbClr val="FFFFFF"/>
                </a:solidFill>
              </a:rPr>
            </a:br>
            <a:r>
              <a:rPr lang="en-US" sz="3400">
                <a:solidFill>
                  <a:srgbClr val="FFFFFF"/>
                </a:solidFill>
              </a:rPr>
              <a:t>	Draw it by hand on a piece of paper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34B1C72-351A-4E50-ADCF-6CA38D439A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07" y="4906176"/>
            <a:ext cx="12188952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42E861B3-8E26-4251-B80A-DAEEDADEA035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841187671"/>
              </p:ext>
            </p:extLst>
          </p:nvPr>
        </p:nvGraphicFramePr>
        <p:xfrm>
          <a:off x="643466" y="702472"/>
          <a:ext cx="10900483" cy="35012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54321">
                  <a:extLst>
                    <a:ext uri="{9D8B030D-6E8A-4147-A177-3AD203B41FA5}">
                      <a16:colId xmlns:a16="http://schemas.microsoft.com/office/drawing/2014/main" val="971797489"/>
                    </a:ext>
                  </a:extLst>
                </a:gridCol>
                <a:gridCol w="1541027">
                  <a:extLst>
                    <a:ext uri="{9D8B030D-6E8A-4147-A177-3AD203B41FA5}">
                      <a16:colId xmlns:a16="http://schemas.microsoft.com/office/drawing/2014/main" val="3922673477"/>
                    </a:ext>
                  </a:extLst>
                </a:gridCol>
                <a:gridCol w="1541027">
                  <a:extLst>
                    <a:ext uri="{9D8B030D-6E8A-4147-A177-3AD203B41FA5}">
                      <a16:colId xmlns:a16="http://schemas.microsoft.com/office/drawing/2014/main" val="2275525897"/>
                    </a:ext>
                  </a:extLst>
                </a:gridCol>
                <a:gridCol w="1541027">
                  <a:extLst>
                    <a:ext uri="{9D8B030D-6E8A-4147-A177-3AD203B41FA5}">
                      <a16:colId xmlns:a16="http://schemas.microsoft.com/office/drawing/2014/main" val="2968182522"/>
                    </a:ext>
                  </a:extLst>
                </a:gridCol>
                <a:gridCol w="1541027">
                  <a:extLst>
                    <a:ext uri="{9D8B030D-6E8A-4147-A177-3AD203B41FA5}">
                      <a16:colId xmlns:a16="http://schemas.microsoft.com/office/drawing/2014/main" val="1559613837"/>
                    </a:ext>
                  </a:extLst>
                </a:gridCol>
                <a:gridCol w="1541027">
                  <a:extLst>
                    <a:ext uri="{9D8B030D-6E8A-4147-A177-3AD203B41FA5}">
                      <a16:colId xmlns:a16="http://schemas.microsoft.com/office/drawing/2014/main" val="1646779679"/>
                    </a:ext>
                  </a:extLst>
                </a:gridCol>
                <a:gridCol w="1541027">
                  <a:extLst>
                    <a:ext uri="{9D8B030D-6E8A-4147-A177-3AD203B41FA5}">
                      <a16:colId xmlns:a16="http://schemas.microsoft.com/office/drawing/2014/main" val="247630284"/>
                    </a:ext>
                  </a:extLst>
                </a:gridCol>
              </a:tblGrid>
              <a:tr h="1359302">
                <a:tc>
                  <a:txBody>
                    <a:bodyPr/>
                    <a:lstStyle/>
                    <a:p>
                      <a:r>
                        <a:rPr lang="en-US" sz="2700" dirty="0"/>
                        <a:t>Concert Tickets Sold</a:t>
                      </a:r>
                    </a:p>
                  </a:txBody>
                  <a:tcPr marL="88266" marR="88266" marT="44133" marB="4413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700"/>
                        <a:t>2014</a:t>
                      </a:r>
                    </a:p>
                  </a:txBody>
                  <a:tcPr marL="88266" marR="88266" marT="44133" marB="4413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700"/>
                        <a:t>2015</a:t>
                      </a:r>
                    </a:p>
                  </a:txBody>
                  <a:tcPr marL="88266" marR="88266" marT="44133" marB="4413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700"/>
                        <a:t>2016</a:t>
                      </a:r>
                    </a:p>
                  </a:txBody>
                  <a:tcPr marL="88266" marR="88266" marT="44133" marB="4413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700"/>
                        <a:t>2017</a:t>
                      </a:r>
                    </a:p>
                  </a:txBody>
                  <a:tcPr marL="88266" marR="88266" marT="44133" marB="4413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700"/>
                        <a:t>2018</a:t>
                      </a:r>
                    </a:p>
                  </a:txBody>
                  <a:tcPr marL="88266" marR="88266" marT="44133" marB="4413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700" b="1"/>
                        <a:t>Total</a:t>
                      </a:r>
                    </a:p>
                  </a:txBody>
                  <a:tcPr marL="88266" marR="88266" marT="44133" marB="44133"/>
                </a:tc>
                <a:extLst>
                  <a:ext uri="{0D108BD9-81ED-4DB2-BD59-A6C34878D82A}">
                    <a16:rowId xmlns:a16="http://schemas.microsoft.com/office/drawing/2014/main" val="2893034850"/>
                  </a:ext>
                </a:extLst>
              </a:tr>
              <a:tr h="535483">
                <a:tc>
                  <a:txBody>
                    <a:bodyPr/>
                    <a:lstStyle/>
                    <a:p>
                      <a:r>
                        <a:rPr lang="en-US" sz="2700" dirty="0"/>
                        <a:t>Online</a:t>
                      </a:r>
                    </a:p>
                  </a:txBody>
                  <a:tcPr marL="88266" marR="88266" marT="44133" marB="4413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700"/>
                        <a:t>4500</a:t>
                      </a:r>
                    </a:p>
                  </a:txBody>
                  <a:tcPr marL="88266" marR="88266" marT="44133" marB="4413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700"/>
                        <a:t>5000</a:t>
                      </a:r>
                    </a:p>
                  </a:txBody>
                  <a:tcPr marL="88266" marR="88266" marT="44133" marB="4413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700"/>
                        <a:t>5500</a:t>
                      </a:r>
                    </a:p>
                  </a:txBody>
                  <a:tcPr marL="88266" marR="88266" marT="44133" marB="4413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700"/>
                        <a:t>5000</a:t>
                      </a:r>
                    </a:p>
                  </a:txBody>
                  <a:tcPr marL="88266" marR="88266" marT="44133" marB="4413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700"/>
                        <a:t>6000</a:t>
                      </a:r>
                    </a:p>
                  </a:txBody>
                  <a:tcPr marL="88266" marR="88266" marT="44133" marB="4413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700"/>
                        <a:t>26,000</a:t>
                      </a:r>
                    </a:p>
                  </a:txBody>
                  <a:tcPr marL="88266" marR="88266" marT="44133" marB="44133"/>
                </a:tc>
                <a:extLst>
                  <a:ext uri="{0D108BD9-81ED-4DB2-BD59-A6C34878D82A}">
                    <a16:rowId xmlns:a16="http://schemas.microsoft.com/office/drawing/2014/main" val="2452906238"/>
                  </a:ext>
                </a:extLst>
              </a:tr>
              <a:tr h="535483">
                <a:tc>
                  <a:txBody>
                    <a:bodyPr/>
                    <a:lstStyle/>
                    <a:p>
                      <a:r>
                        <a:rPr lang="en-US" sz="2700"/>
                        <a:t>Phone</a:t>
                      </a:r>
                    </a:p>
                  </a:txBody>
                  <a:tcPr marL="88266" marR="88266" marT="44133" marB="4413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700"/>
                        <a:t>3500</a:t>
                      </a:r>
                    </a:p>
                  </a:txBody>
                  <a:tcPr marL="88266" marR="88266" marT="44133" marB="4413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700"/>
                        <a:t>3000</a:t>
                      </a:r>
                    </a:p>
                  </a:txBody>
                  <a:tcPr marL="88266" marR="88266" marT="44133" marB="4413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700"/>
                        <a:t>2500</a:t>
                      </a:r>
                    </a:p>
                  </a:txBody>
                  <a:tcPr marL="88266" marR="88266" marT="44133" marB="4413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700"/>
                        <a:t>1000</a:t>
                      </a:r>
                    </a:p>
                  </a:txBody>
                  <a:tcPr marL="88266" marR="88266" marT="44133" marB="4413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700"/>
                        <a:t>500</a:t>
                      </a:r>
                    </a:p>
                  </a:txBody>
                  <a:tcPr marL="88266" marR="88266" marT="44133" marB="4413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700"/>
                        <a:t>10,500</a:t>
                      </a:r>
                    </a:p>
                  </a:txBody>
                  <a:tcPr marL="88266" marR="88266" marT="44133" marB="44133"/>
                </a:tc>
                <a:extLst>
                  <a:ext uri="{0D108BD9-81ED-4DB2-BD59-A6C34878D82A}">
                    <a16:rowId xmlns:a16="http://schemas.microsoft.com/office/drawing/2014/main" val="3094187634"/>
                  </a:ext>
                </a:extLst>
              </a:tr>
              <a:tr h="535483">
                <a:tc>
                  <a:txBody>
                    <a:bodyPr/>
                    <a:lstStyle/>
                    <a:p>
                      <a:r>
                        <a:rPr lang="en-US" sz="2700"/>
                        <a:t>In-person</a:t>
                      </a:r>
                    </a:p>
                  </a:txBody>
                  <a:tcPr marL="88266" marR="88266" marT="44133" marB="4413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700"/>
                        <a:t>1000</a:t>
                      </a:r>
                    </a:p>
                  </a:txBody>
                  <a:tcPr marL="88266" marR="88266" marT="44133" marB="4413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700"/>
                        <a:t>1500</a:t>
                      </a:r>
                    </a:p>
                  </a:txBody>
                  <a:tcPr marL="88266" marR="88266" marT="44133" marB="4413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700"/>
                        <a:t>2500</a:t>
                      </a:r>
                    </a:p>
                  </a:txBody>
                  <a:tcPr marL="88266" marR="88266" marT="44133" marB="4413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700"/>
                        <a:t>3500</a:t>
                      </a:r>
                    </a:p>
                  </a:txBody>
                  <a:tcPr marL="88266" marR="88266" marT="44133" marB="4413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700"/>
                        <a:t>3500</a:t>
                      </a:r>
                    </a:p>
                  </a:txBody>
                  <a:tcPr marL="88266" marR="88266" marT="44133" marB="4413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700"/>
                        <a:t>12,000</a:t>
                      </a:r>
                    </a:p>
                  </a:txBody>
                  <a:tcPr marL="88266" marR="88266" marT="44133" marB="44133"/>
                </a:tc>
                <a:extLst>
                  <a:ext uri="{0D108BD9-81ED-4DB2-BD59-A6C34878D82A}">
                    <a16:rowId xmlns:a16="http://schemas.microsoft.com/office/drawing/2014/main" val="1728410875"/>
                  </a:ext>
                </a:extLst>
              </a:tr>
              <a:tr h="535483">
                <a:tc>
                  <a:txBody>
                    <a:bodyPr/>
                    <a:lstStyle/>
                    <a:p>
                      <a:r>
                        <a:rPr lang="en-US" sz="2700" b="1"/>
                        <a:t>Total</a:t>
                      </a:r>
                    </a:p>
                  </a:txBody>
                  <a:tcPr marL="88266" marR="88266" marT="44133" marB="4413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700"/>
                        <a:t>9,000</a:t>
                      </a:r>
                    </a:p>
                  </a:txBody>
                  <a:tcPr marL="88266" marR="88266" marT="44133" marB="4413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700"/>
                        <a:t>9,500</a:t>
                      </a:r>
                    </a:p>
                  </a:txBody>
                  <a:tcPr marL="88266" marR="88266" marT="44133" marB="4413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700"/>
                        <a:t>10,500</a:t>
                      </a:r>
                    </a:p>
                  </a:txBody>
                  <a:tcPr marL="88266" marR="88266" marT="44133" marB="4413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700"/>
                        <a:t>9,500</a:t>
                      </a:r>
                    </a:p>
                  </a:txBody>
                  <a:tcPr marL="88266" marR="88266" marT="44133" marB="4413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700"/>
                        <a:t>10,000</a:t>
                      </a:r>
                    </a:p>
                  </a:txBody>
                  <a:tcPr marL="88266" marR="88266" marT="44133" marB="4413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700" dirty="0"/>
                        <a:t>48,500</a:t>
                      </a:r>
                    </a:p>
                  </a:txBody>
                  <a:tcPr marL="88266" marR="88266" marT="44133" marB="44133"/>
                </a:tc>
                <a:extLst>
                  <a:ext uri="{0D108BD9-81ED-4DB2-BD59-A6C34878D82A}">
                    <a16:rowId xmlns:a16="http://schemas.microsoft.com/office/drawing/2014/main" val="33150225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2729259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>
            <a:extLst>
              <a:ext uri="{FF2B5EF4-FFF2-40B4-BE49-F238E27FC236}">
                <a16:creationId xmlns:a16="http://schemas.microsoft.com/office/drawing/2014/main" id="{1D1D1210-3BD3-4C6E-AD1B-07BFB5ABDD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E4947F56-9DBB-4FF9-ABF2-5B7B3C7B5F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B6E21A4B-9996-44C9-AE8B-9B156A6CDF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35" name="Rectangle 34">
            <a:extLst>
              <a:ext uri="{FF2B5EF4-FFF2-40B4-BE49-F238E27FC236}">
                <a16:creationId xmlns:a16="http://schemas.microsoft.com/office/drawing/2014/main" id="{5C8E9CDB-D43B-406A-A383-9ACA480BA2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67C91F63-2E70-4975-BF3D-6F5E2C18BC93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852" y="303159"/>
            <a:ext cx="6950765" cy="6490833"/>
          </a:xfrm>
          <a:prstGeom prst="rect">
            <a:avLst/>
          </a:prstGeom>
        </p:spPr>
      </p:pic>
      <p:sp>
        <p:nvSpPr>
          <p:cNvPr id="37" name="Rectangle 36">
            <a:extLst>
              <a:ext uri="{FF2B5EF4-FFF2-40B4-BE49-F238E27FC236}">
                <a16:creationId xmlns:a16="http://schemas.microsoft.com/office/drawing/2014/main" id="{93C8016D-8063-469F-8F60-CDDA584AB1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7613486" y="0"/>
            <a:ext cx="4584734" cy="68580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A6D06C1-982A-45A8-A9D2-5D6BB8B7B00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096885" y="640080"/>
            <a:ext cx="3659246" cy="292608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400">
                <a:solidFill>
                  <a:srgbClr val="FFFFFF"/>
                </a:solidFill>
              </a:rPr>
              <a:t>5 types of analyses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ABFEE421-0374-4B8E-A6B8-6A1718AF42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56906" y="0"/>
            <a:ext cx="64008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00258174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E57E388-2C1D-473C-B2D5-B1A90D764B12}"/>
              </a:ext>
            </a:extLst>
          </p:cNvPr>
          <p:cNvSpPr/>
          <p:nvPr/>
        </p:nvSpPr>
        <p:spPr>
          <a:xfrm>
            <a:off x="1476375" y="1361986"/>
            <a:ext cx="965835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4400">
              <a:buClr>
                <a:srgbClr val="000000"/>
              </a:buClr>
              <a:defRPr/>
            </a:pPr>
            <a:r>
              <a:rPr lang="en-US" sz="48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Ink Free" panose="03080402000500000000" pitchFamily="66" charset="0"/>
                <a:sym typeface="Arial"/>
              </a:rPr>
              <a:t>“The greatest value of a picture is when it forces us to notice what we never expected to see.”</a:t>
            </a:r>
          </a:p>
          <a:p>
            <a:pPr lvl="0" algn="ctr" defTabSz="914400">
              <a:buClr>
                <a:srgbClr val="000000"/>
              </a:buClr>
              <a:defRPr/>
            </a:pPr>
            <a:endParaRPr lang="en-US" sz="4800" kern="0" dirty="0">
              <a:solidFill>
                <a:schemeClr val="tx1">
                  <a:lumMod val="75000"/>
                  <a:lumOff val="25000"/>
                </a:schemeClr>
              </a:solidFill>
              <a:latin typeface="Ink Free" panose="03080402000500000000" pitchFamily="66" charset="0"/>
              <a:sym typeface="Arial"/>
            </a:endParaRPr>
          </a:p>
          <a:p>
            <a:pPr lvl="0" algn="ctr" defTabSz="914400">
              <a:buClr>
                <a:srgbClr val="000000"/>
              </a:buClr>
              <a:defRPr/>
            </a:pPr>
            <a:r>
              <a:rPr lang="en-US" sz="48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Ink Free" panose="03080402000500000000" pitchFamily="66" charset="0"/>
                <a:sym typeface="Arial"/>
              </a:rPr>
              <a:t>-John Tukey</a:t>
            </a:r>
          </a:p>
        </p:txBody>
      </p:sp>
    </p:spTree>
    <p:extLst>
      <p:ext uri="{BB962C8B-B14F-4D97-AF65-F5344CB8AC3E}">
        <p14:creationId xmlns:p14="http://schemas.microsoft.com/office/powerpoint/2010/main" val="29711332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Rectangle 74">
            <a:extLst>
              <a:ext uri="{FF2B5EF4-FFF2-40B4-BE49-F238E27FC236}">
                <a16:creationId xmlns:a16="http://schemas.microsoft.com/office/drawing/2014/main" id="{1D1D1210-3BD3-4C6E-AD1B-07BFB5ABDD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E4947F56-9DBB-4FF9-ABF2-5B7B3C7B5F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B6E21A4B-9996-44C9-AE8B-9B156A6CDF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81" name="Rectangle 80">
            <a:extLst>
              <a:ext uri="{FF2B5EF4-FFF2-40B4-BE49-F238E27FC236}">
                <a16:creationId xmlns:a16="http://schemas.microsoft.com/office/drawing/2014/main" id="{CAA95A4F-6851-483E-8C86-31AA85F753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1" cy="63343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AE44011-F2D5-4414-A252-E658607A9C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41110" y="639097"/>
            <a:ext cx="3401961" cy="3686015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6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What’s</a:t>
            </a:r>
            <a:br>
              <a:rPr lang="en-US" sz="6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</a:br>
            <a:r>
              <a:rPr lang="en-US" sz="6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Missing?</a:t>
            </a:r>
          </a:p>
        </p:txBody>
      </p:sp>
      <p:pic>
        <p:nvPicPr>
          <p:cNvPr id="2054" name="Picture 6" descr="Image result for maps without new zealand">
            <a:extLst>
              <a:ext uri="{FF2B5EF4-FFF2-40B4-BE49-F238E27FC236}">
                <a16:creationId xmlns:a16="http://schemas.microsoft.com/office/drawing/2014/main" id="{4E54D570-3EB3-47CE-B8D2-72EA480904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3999" y="1223098"/>
            <a:ext cx="6912217" cy="3888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83" name="Straight Connector 82">
            <a:extLst>
              <a:ext uri="{FF2B5EF4-FFF2-40B4-BE49-F238E27FC236}">
                <a16:creationId xmlns:a16="http://schemas.microsoft.com/office/drawing/2014/main" id="{8E67B80F-DC96-4AB3-BCAC-07B698F6F6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209305" y="4343400"/>
            <a:ext cx="3200400" cy="0"/>
          </a:xfrm>
          <a:prstGeom prst="line">
            <a:avLst/>
          </a:prstGeom>
          <a:ln w="6350">
            <a:solidFill>
              <a:schemeClr val="tx2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Rectangle 84">
            <a:extLst>
              <a:ext uri="{FF2B5EF4-FFF2-40B4-BE49-F238E27FC236}">
                <a16:creationId xmlns:a16="http://schemas.microsoft.com/office/drawing/2014/main" id="{D102C23A-5B68-4151-A35E-69055BD516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F16C535E-8900-4C12-9B34-681C17AD54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88978410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7F117FFB-7D4E-4D52-B166-D05F95533A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07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703EC7C-6902-4F27-A200-527BA6DDAD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07" y="4953000"/>
            <a:ext cx="12188952" cy="19050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5506A45-FD0B-4BB3-9639-0560162D8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5252936"/>
            <a:ext cx="10058400" cy="1028715"/>
          </a:xfrm>
        </p:spPr>
        <p:txBody>
          <a:bodyPr>
            <a:normAutofit/>
          </a:bodyPr>
          <a:lstStyle/>
          <a:p>
            <a:pPr algn="ctr"/>
            <a:r>
              <a:rPr lang="en-US" dirty="0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The Shape of Quantitative Data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34B1C72-351A-4E50-ADCF-6CA38D439A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07" y="4906176"/>
            <a:ext cx="12188952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aphicFrame>
        <p:nvGraphicFramePr>
          <p:cNvPr id="8" name="Content Placeholder 2">
            <a:extLst>
              <a:ext uri="{FF2B5EF4-FFF2-40B4-BE49-F238E27FC236}">
                <a16:creationId xmlns:a16="http://schemas.microsoft.com/office/drawing/2014/main" id="{3C252ACB-13DB-4541-8EA3-3B672E9D364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95482064"/>
              </p:ext>
            </p:extLst>
          </p:nvPr>
        </p:nvGraphicFramePr>
        <p:xfrm>
          <a:off x="643466" y="643467"/>
          <a:ext cx="10900477" cy="36192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646071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tint val="90000"/>
            <a:shade val="97000"/>
            <a:satMod val="1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35230A27-1553-42F8-99D7-829868E137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772232D-B4D6-429F-B3D1-2D9891B85E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21564" y="320040"/>
            <a:ext cx="11548872" cy="6217920"/>
          </a:xfrm>
          <a:prstGeom prst="rect">
            <a:avLst/>
          </a:prstGeom>
          <a:solidFill>
            <a:schemeClr val="bg2"/>
          </a:solidFill>
          <a:ln w="127000" cap="sq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3FEB675-D802-4F47-9A99-F5708BDC81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5030" y="963997"/>
            <a:ext cx="3254691" cy="4938361"/>
          </a:xfrm>
        </p:spPr>
        <p:txBody>
          <a:bodyPr anchor="ctr">
            <a:normAutofit/>
          </a:bodyPr>
          <a:lstStyle/>
          <a:p>
            <a:pPr algn="r"/>
            <a:r>
              <a:rPr lang="en-US" sz="4400" dirty="0"/>
              <a:t>Exploratory Data Analysis Activity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2CC3441-26B3-4381-B3DF-8AE3C288BC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0251" y="2057399"/>
            <a:ext cx="0" cy="274320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15EDC5-8470-4C6D-8905-47C3BD0AC9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4882" y="963507"/>
            <a:ext cx="6135097" cy="4938851"/>
          </a:xfrm>
        </p:spPr>
        <p:txBody>
          <a:bodyPr anchor="ctr">
            <a:normAutofit/>
          </a:bodyPr>
          <a:lstStyle/>
          <a:p>
            <a:endParaRPr lang="en-US" sz="18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endParaRPr lang="en-US" sz="18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C9BA646-05FA-4596-9230-533E2C1D80E2}"/>
              </a:ext>
            </a:extLst>
          </p:cNvPr>
          <p:cNvSpPr txBox="1"/>
          <p:nvPr/>
        </p:nvSpPr>
        <p:spPr>
          <a:xfrm>
            <a:off x="5175153" y="2551836"/>
            <a:ext cx="566928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i="1" dirty="0">
                <a:solidFill>
                  <a:schemeClr val="accent1">
                    <a:lumMod val="60000"/>
                    <a:lumOff val="40000"/>
                  </a:schemeClr>
                </a:solidFill>
                <a:cs typeface="Segoe UI" panose="020B0502040204020203" pitchFamily="34" charset="0"/>
              </a:rPr>
              <a:t>Compare the call lengths at the Denver and Phoenix call centers</a:t>
            </a:r>
          </a:p>
        </p:txBody>
      </p:sp>
    </p:spTree>
    <p:extLst>
      <p:ext uri="{BB962C8B-B14F-4D97-AF65-F5344CB8AC3E}">
        <p14:creationId xmlns:p14="http://schemas.microsoft.com/office/powerpoint/2010/main" val="226922900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E5506A45-FD0B-4BB3-9639-0560162D8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>
            <a:normAutofit/>
          </a:bodyPr>
          <a:lstStyle/>
          <a:p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Descriptive Statistics</a:t>
            </a:r>
          </a:p>
        </p:txBody>
      </p:sp>
      <p:graphicFrame>
        <p:nvGraphicFramePr>
          <p:cNvPr id="8" name="Content Placeholder 2">
            <a:extLst>
              <a:ext uri="{FF2B5EF4-FFF2-40B4-BE49-F238E27FC236}">
                <a16:creationId xmlns:a16="http://schemas.microsoft.com/office/drawing/2014/main" id="{1CA55874-FD45-4ECD-9F6D-54DFB36B3EA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62983375"/>
              </p:ext>
            </p:extLst>
          </p:nvPr>
        </p:nvGraphicFramePr>
        <p:xfrm>
          <a:off x="1096963" y="2098515"/>
          <a:ext cx="10058400" cy="37860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08458910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E5506A45-FD0B-4BB3-9639-0560162D8D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49960" y="1507414"/>
            <a:ext cx="7295507" cy="3703320"/>
          </a:xfrm>
        </p:spPr>
        <p:txBody>
          <a:bodyPr anchor="ctr">
            <a:normAutofit/>
          </a:bodyPr>
          <a:lstStyle/>
          <a:p>
            <a:r>
              <a:rPr lang="en-US" sz="48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Measures of Center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C45D9466-86C2-4EDA-B311-7CEEFA17F2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4342" y="1507414"/>
            <a:ext cx="3330781" cy="3703320"/>
          </a:xfrm>
          <a:ln w="57150">
            <a:noFill/>
          </a:ln>
        </p:spPr>
        <p:txBody>
          <a:bodyPr anchor="ctr">
            <a:normAutofit/>
          </a:bodyPr>
          <a:lstStyle/>
          <a:p>
            <a:pPr algn="r"/>
            <a:endParaRPr lang="en-US" sz="200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690442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D84623-9054-486D-A7DB-1D4C59DCBFF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117475"/>
            <a:ext cx="10515600" cy="1325563"/>
          </a:xfrm>
        </p:spPr>
        <p:txBody>
          <a:bodyPr>
            <a:normAutofit/>
          </a:bodyPr>
          <a:lstStyle/>
          <a:p>
            <a:pPr lvl="0">
              <a:spcBef>
                <a:spcPts val="0"/>
              </a:spcBef>
            </a:pPr>
            <a:r>
              <a:rPr lang="en-US" dirty="0">
                <a:latin typeface="Segoe UI" panose="020B0502040204020203" pitchFamily="34" charset="0"/>
                <a:ea typeface="Exo 2"/>
                <a:cs typeface="Segoe UI" panose="020B0502040204020203" pitchFamily="34" charset="0"/>
                <a:sym typeface="Exo 2"/>
              </a:rPr>
              <a:t>Measuring Typical with Mean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EED1EE-B509-420A-A69E-866AA7D443BD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74642" y="1903466"/>
            <a:ext cx="4981575" cy="3540125"/>
          </a:xfrm>
        </p:spPr>
        <p:txBody>
          <a:bodyPr>
            <a:normAutofit lnSpcReduction="10000"/>
          </a:bodyPr>
          <a:lstStyle/>
          <a:p>
            <a:pPr>
              <a:buSzPct val="100000"/>
            </a:pP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Add the numbers up, divide by the total number of values in the set. </a:t>
            </a:r>
          </a:p>
          <a:p>
            <a:pPr>
              <a:buSzPct val="100000"/>
            </a:pP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Also known as the arithmetic mean </a:t>
            </a:r>
          </a:p>
          <a:p>
            <a:pPr>
              <a:buSzPct val="100000"/>
            </a:pPr>
            <a:r>
              <a:rPr lang="en-US" sz="3200" dirty="0">
                <a:latin typeface="Segoe UI" panose="020B0502040204020203" pitchFamily="34" charset="0"/>
                <a:cs typeface="Segoe UI" panose="020B0502040204020203" pitchFamily="34" charset="0"/>
              </a:rPr>
              <a:t>Informally called the “average”</a:t>
            </a:r>
          </a:p>
          <a:p>
            <a:pPr marL="0" indent="0">
              <a:buNone/>
            </a:pPr>
            <a:endParaRPr lang="en-US" sz="32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0" indent="0">
              <a:buNone/>
            </a:pPr>
            <a:endParaRPr lang="en-US" sz="32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0" indent="0">
              <a:buNone/>
            </a:pPr>
            <a:endParaRPr lang="en-US" sz="32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0" indent="0">
              <a:buNone/>
            </a:pPr>
            <a:endParaRPr lang="en-US" sz="32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0" indent="0">
              <a:buNone/>
            </a:pPr>
            <a:endParaRPr lang="en-US" sz="32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A81AC993-CDAE-465D-B465-D0620F844F18}"/>
              </a:ext>
            </a:extLst>
          </p:cNvPr>
          <p:cNvGrpSpPr/>
          <p:nvPr/>
        </p:nvGrpSpPr>
        <p:grpSpPr>
          <a:xfrm>
            <a:off x="5712552" y="1944189"/>
            <a:ext cx="5653220" cy="1247651"/>
            <a:chOff x="6096000" y="1944189"/>
            <a:chExt cx="5269772" cy="1247651"/>
          </a:xfrm>
        </p:grpSpPr>
        <p:pic>
          <p:nvPicPr>
            <p:cNvPr id="6" name="Graphic 5" descr="Run">
              <a:extLst>
                <a:ext uri="{FF2B5EF4-FFF2-40B4-BE49-F238E27FC236}">
                  <a16:creationId xmlns:a16="http://schemas.microsoft.com/office/drawing/2014/main" id="{6DA53AAF-DBEA-45AD-8C52-ED6D8958F57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096000" y="1944189"/>
              <a:ext cx="914400" cy="914400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DF2D7B29-AF0B-4E8E-BB14-384E19B7D396}"/>
                </a:ext>
              </a:extLst>
            </p:cNvPr>
            <p:cNvSpPr txBox="1"/>
            <p:nvPr/>
          </p:nvSpPr>
          <p:spPr>
            <a:xfrm>
              <a:off x="6344195" y="2865082"/>
              <a:ext cx="52686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rgbClr val="033445"/>
                  </a:solidFill>
                  <a:latin typeface="Avenir"/>
                </a:rPr>
                <a:t>80 s</a:t>
              </a:r>
              <a:endParaRPr lang="en-US" dirty="0"/>
            </a:p>
          </p:txBody>
        </p:sp>
        <p:pic>
          <p:nvPicPr>
            <p:cNvPr id="11" name="Graphic 10" descr="Run">
              <a:extLst>
                <a:ext uri="{FF2B5EF4-FFF2-40B4-BE49-F238E27FC236}">
                  <a16:creationId xmlns:a16="http://schemas.microsoft.com/office/drawing/2014/main" id="{DA0E4F9C-7132-473C-AC00-BF4D9E170D8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84843" y="1944189"/>
              <a:ext cx="914400" cy="914400"/>
            </a:xfrm>
            <a:prstGeom prst="rect">
              <a:avLst/>
            </a:prstGeom>
          </p:spPr>
        </p:pic>
        <p:pic>
          <p:nvPicPr>
            <p:cNvPr id="12" name="Graphic 11" descr="Run">
              <a:extLst>
                <a:ext uri="{FF2B5EF4-FFF2-40B4-BE49-F238E27FC236}">
                  <a16:creationId xmlns:a16="http://schemas.microsoft.com/office/drawing/2014/main" id="{5BCE4169-472C-4CE5-B00D-CE3C1AA71F9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273686" y="1950682"/>
              <a:ext cx="914400" cy="914400"/>
            </a:xfrm>
            <a:prstGeom prst="rect">
              <a:avLst/>
            </a:prstGeom>
          </p:spPr>
        </p:pic>
        <p:pic>
          <p:nvPicPr>
            <p:cNvPr id="13" name="Graphic 12" descr="Run">
              <a:extLst>
                <a:ext uri="{FF2B5EF4-FFF2-40B4-BE49-F238E27FC236}">
                  <a16:creationId xmlns:a16="http://schemas.microsoft.com/office/drawing/2014/main" id="{820C2304-A73A-4424-B029-9520355D2F0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362529" y="1944189"/>
              <a:ext cx="914400" cy="914400"/>
            </a:xfrm>
            <a:prstGeom prst="rect">
              <a:avLst/>
            </a:prstGeom>
          </p:spPr>
        </p:pic>
        <p:pic>
          <p:nvPicPr>
            <p:cNvPr id="14" name="Graphic 13" descr="Run">
              <a:extLst>
                <a:ext uri="{FF2B5EF4-FFF2-40B4-BE49-F238E27FC236}">
                  <a16:creationId xmlns:a16="http://schemas.microsoft.com/office/drawing/2014/main" id="{14689519-D22B-4837-97C7-049F776758B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0451372" y="1950682"/>
              <a:ext cx="914400" cy="914400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C6F1CD27-0B43-40C8-A8E7-20F3A3883AB9}"/>
                </a:ext>
              </a:extLst>
            </p:cNvPr>
            <p:cNvSpPr txBox="1"/>
            <p:nvPr/>
          </p:nvSpPr>
          <p:spPr>
            <a:xfrm>
              <a:off x="7378608" y="2865082"/>
              <a:ext cx="52686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rgbClr val="033445"/>
                  </a:solidFill>
                  <a:latin typeface="Avenir"/>
                </a:rPr>
                <a:t>82 s</a:t>
              </a:r>
              <a:endParaRPr lang="en-US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96A32E8-C97B-428A-834C-E4F90DBCC727}"/>
                </a:ext>
              </a:extLst>
            </p:cNvPr>
            <p:cNvSpPr txBox="1"/>
            <p:nvPr/>
          </p:nvSpPr>
          <p:spPr>
            <a:xfrm>
              <a:off x="8413021" y="2884063"/>
              <a:ext cx="52686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rgbClr val="033445"/>
                  </a:solidFill>
                  <a:latin typeface="Avenir"/>
                </a:rPr>
                <a:t>74 s</a:t>
              </a:r>
              <a:endParaRPr lang="en-US" dirty="0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B0307686-2BC5-4D8D-B7F4-5366AAC3F4F2}"/>
                </a:ext>
              </a:extLst>
            </p:cNvPr>
            <p:cNvSpPr txBox="1"/>
            <p:nvPr/>
          </p:nvSpPr>
          <p:spPr>
            <a:xfrm>
              <a:off x="9556294" y="2865082"/>
              <a:ext cx="52686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rgbClr val="033445"/>
                  </a:solidFill>
                  <a:latin typeface="Avenir"/>
                </a:rPr>
                <a:t>90 s</a:t>
              </a:r>
              <a:endParaRPr lang="en-US" dirty="0"/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C8B82848-CD5F-4664-9C2D-C22B1F1C4124}"/>
                </a:ext>
              </a:extLst>
            </p:cNvPr>
            <p:cNvSpPr txBox="1"/>
            <p:nvPr/>
          </p:nvSpPr>
          <p:spPr>
            <a:xfrm>
              <a:off x="10590706" y="2865082"/>
              <a:ext cx="52686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rgbClr val="033445"/>
                  </a:solidFill>
                  <a:latin typeface="Avenir"/>
                </a:rPr>
                <a:t>71 s</a:t>
              </a:r>
              <a:endParaRPr lang="en-US" dirty="0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66F8B64A-17CF-4278-BB63-420B9C2C46A5}"/>
                  </a:ext>
                </a:extLst>
              </p:cNvPr>
              <p:cNvSpPr/>
              <p:nvPr/>
            </p:nvSpPr>
            <p:spPr>
              <a:xfrm>
                <a:off x="5628455" y="3673529"/>
                <a:ext cx="6096000" cy="1586653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lang="en-US" sz="200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𝑥</m:t>
                          </m:r>
                        </m:e>
                      </m:acc>
                      <m:r>
                        <a:rPr lang="en-US" sz="24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fPr>
                        <m:num>
                          <m:d>
                            <m:dPr>
                              <m:ctrlPr>
                                <a:rPr lang="en-US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i="1">
                                  <a:solidFill>
                                    <a:schemeClr val="tx1"/>
                                  </a:solidFill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80+82+74+90+71</m:t>
                              </m:r>
                            </m:e>
                          </m:d>
                          <m: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 </m:t>
                          </m:r>
                        </m:num>
                        <m:den>
                          <m: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en-US" sz="2400" dirty="0">
                  <a:solidFill>
                    <a:schemeClr val="tx1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r"/>
                <a:endParaRPr lang="en-US" sz="1600" dirty="0"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r"/>
                <a:endParaRPr lang="en-US" sz="1600" dirty="0"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̅"/>
                          <m:ctrlP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accPr>
                        <m:e>
                          <m:r>
                            <a:rPr lang="en-US" sz="24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𝑥</m:t>
                          </m:r>
                        </m:e>
                      </m:acc>
                      <m:r>
                        <a:rPr lang="en-US" sz="24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=79.4 </m:t>
                      </m:r>
                      <m:r>
                        <a:rPr lang="en-US" sz="24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𝑠𝑒𝑐𝑜𝑛𝑑𝑠</m:t>
                      </m:r>
                      <m:r>
                        <a:rPr lang="en-US" sz="2400" i="1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 </m:t>
                      </m:r>
                    </m:oMath>
                  </m:oMathPara>
                </a14:m>
                <a:endParaRPr lang="en-US" sz="1600" dirty="0"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66F8B64A-17CF-4278-BB63-420B9C2C46A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28455" y="3673529"/>
                <a:ext cx="6096000" cy="158665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18505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7F117FFB-7D4E-4D52-B166-D05F95533A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07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703EC7C-6902-4F27-A200-527BA6DDAD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07" y="4953000"/>
            <a:ext cx="12188952" cy="19050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5506A45-FD0B-4BB3-9639-0560162D8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5252936"/>
            <a:ext cx="10058400" cy="1028715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Mean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34B1C72-351A-4E50-ADCF-6CA38D439A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07" y="4906176"/>
            <a:ext cx="12188952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9" name="Content Placeholder 8" descr="A close up of a sign&#10;&#10;Description automatically generated">
            <a:extLst>
              <a:ext uri="{FF2B5EF4-FFF2-40B4-BE49-F238E27FC236}">
                <a16:creationId xmlns:a16="http://schemas.microsoft.com/office/drawing/2014/main" id="{BC6520B7-9185-4E87-B2AB-B84E26BF5FC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12202" y="463545"/>
            <a:ext cx="8567561" cy="4648015"/>
          </a:xfrm>
          <a:prstGeom prst="rect">
            <a:avLst/>
          </a:prstGeom>
        </p:spPr>
      </p:pic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B15D858E-0197-41BE-BB6B-4E90F7C29810}"/>
              </a:ext>
            </a:extLst>
          </p:cNvPr>
          <p:cNvCxnSpPr>
            <a:cxnSpLocks/>
          </p:cNvCxnSpPr>
          <p:nvPr/>
        </p:nvCxnSpPr>
        <p:spPr>
          <a:xfrm flipV="1">
            <a:off x="6095982" y="4860647"/>
            <a:ext cx="1" cy="64320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id="{E5300B30-9AFF-41BC-8FF0-059A1B78152E}"/>
              </a:ext>
            </a:extLst>
          </p:cNvPr>
          <p:cNvSpPr/>
          <p:nvPr/>
        </p:nvSpPr>
        <p:spPr>
          <a:xfrm>
            <a:off x="7275157" y="685844"/>
            <a:ext cx="310460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SzPct val="100000"/>
            </a:pPr>
            <a:r>
              <a:rPr lang="en-US" sz="2400" dirty="0">
                <a:solidFill>
                  <a:srgbClr val="03344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The “balancing point” of a distribution</a:t>
            </a:r>
          </a:p>
        </p:txBody>
      </p:sp>
    </p:spTree>
    <p:extLst>
      <p:ext uri="{BB962C8B-B14F-4D97-AF65-F5344CB8AC3E}">
        <p14:creationId xmlns:p14="http://schemas.microsoft.com/office/powerpoint/2010/main" val="2674451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7F117FFB-7D4E-4D52-B166-D05F95533A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07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703EC7C-6902-4F27-A200-527BA6DDAD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07" y="4953000"/>
            <a:ext cx="12188952" cy="19050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5506A45-FD0B-4BB3-9639-0560162D8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5252936"/>
            <a:ext cx="10058400" cy="1028715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Mean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34B1C72-351A-4E50-ADCF-6CA38D439A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07" y="4906176"/>
            <a:ext cx="12188952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B15D858E-0197-41BE-BB6B-4E90F7C29810}"/>
              </a:ext>
            </a:extLst>
          </p:cNvPr>
          <p:cNvCxnSpPr>
            <a:cxnSpLocks/>
          </p:cNvCxnSpPr>
          <p:nvPr/>
        </p:nvCxnSpPr>
        <p:spPr>
          <a:xfrm flipV="1">
            <a:off x="6095982" y="4860647"/>
            <a:ext cx="1" cy="64320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4" name="Picture 13" descr="A close up of a logo&#10;&#10;Description automatically generated">
            <a:extLst>
              <a:ext uri="{FF2B5EF4-FFF2-40B4-BE49-F238E27FC236}">
                <a16:creationId xmlns:a16="http://schemas.microsoft.com/office/drawing/2014/main" id="{C73C1E64-9761-42E7-B4F3-6E76A02AA0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1936" y="17449"/>
            <a:ext cx="10058399" cy="5486400"/>
          </a:xfrm>
          <a:prstGeom prst="rect">
            <a:avLst/>
          </a:prstGeom>
        </p:spPr>
      </p:pic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EE3651E7-4939-4665-96FB-95124D50C3AA}"/>
              </a:ext>
            </a:extLst>
          </p:cNvPr>
          <p:cNvCxnSpPr>
            <a:cxnSpLocks/>
          </p:cNvCxnSpPr>
          <p:nvPr/>
        </p:nvCxnSpPr>
        <p:spPr>
          <a:xfrm flipV="1">
            <a:off x="3396045" y="5095330"/>
            <a:ext cx="1" cy="64320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:a16="http://schemas.microsoft.com/office/drawing/2014/main" id="{3861DD16-89CE-4F20-AB5C-8FDA34CF1B4B}"/>
              </a:ext>
            </a:extLst>
          </p:cNvPr>
          <p:cNvSpPr/>
          <p:nvPr/>
        </p:nvSpPr>
        <p:spPr>
          <a:xfrm>
            <a:off x="8081554" y="1017678"/>
            <a:ext cx="310460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SzPct val="100000"/>
            </a:pPr>
            <a:r>
              <a:rPr lang="en-US" sz="2400" dirty="0">
                <a:solidFill>
                  <a:srgbClr val="03344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The “balancing point” of a distribution</a:t>
            </a:r>
          </a:p>
        </p:txBody>
      </p:sp>
    </p:spTree>
    <p:extLst>
      <p:ext uri="{BB962C8B-B14F-4D97-AF65-F5344CB8AC3E}">
        <p14:creationId xmlns:p14="http://schemas.microsoft.com/office/powerpoint/2010/main" val="157705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D84623-9054-486D-A7DB-1D4C59DCBFF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22225"/>
            <a:ext cx="10515600" cy="1325563"/>
          </a:xfrm>
        </p:spPr>
        <p:txBody>
          <a:bodyPr>
            <a:normAutofit/>
          </a:bodyPr>
          <a:lstStyle/>
          <a:p>
            <a:pPr lvl="0">
              <a:spcBef>
                <a:spcPts val="0"/>
              </a:spcBef>
            </a:pPr>
            <a:r>
              <a:rPr lang="en-US" dirty="0">
                <a:latin typeface="Segoe UI" panose="020B0502040204020203" pitchFamily="34" charset="0"/>
                <a:ea typeface="Exo 2"/>
                <a:cs typeface="Segoe UI" panose="020B0502040204020203" pitchFamily="34" charset="0"/>
                <a:sym typeface="Exo 2"/>
              </a:rPr>
              <a:t>Measuring Typical with Median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EED1EE-B509-420A-A69E-866AA7D443BD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60636" y="1495479"/>
            <a:ext cx="4981575" cy="4356100"/>
          </a:xfrm>
        </p:spPr>
        <p:txBody>
          <a:bodyPr>
            <a:normAutofit/>
          </a:bodyPr>
          <a:lstStyle/>
          <a:p>
            <a:pPr>
              <a:buSzPct val="100000"/>
            </a:pPr>
            <a:r>
              <a:rPr lang="en-US" sz="3000" dirty="0">
                <a:latin typeface="Segoe UI" panose="020B0502040204020203" pitchFamily="34" charset="0"/>
                <a:cs typeface="Segoe UI" panose="020B0502040204020203" pitchFamily="34" charset="0"/>
              </a:rPr>
              <a:t>Put the numbers in order from least to greatest and find the middle number. </a:t>
            </a:r>
          </a:p>
          <a:p>
            <a:pPr>
              <a:buSzPct val="100000"/>
            </a:pPr>
            <a:r>
              <a:rPr lang="en-US" sz="3000" dirty="0">
                <a:latin typeface="Segoe UI" panose="020B0502040204020203" pitchFamily="34" charset="0"/>
                <a:cs typeface="Segoe UI" panose="020B0502040204020203" pitchFamily="34" charset="0"/>
              </a:rPr>
              <a:t>Oh, there’s two middle numbers? Average them. </a:t>
            </a:r>
          </a:p>
          <a:p>
            <a:pPr>
              <a:buSzPct val="100000"/>
            </a:pPr>
            <a:r>
              <a:rPr lang="en-US" sz="3000" dirty="0">
                <a:latin typeface="Segoe UI" panose="020B0502040204020203" pitchFamily="34" charset="0"/>
                <a:cs typeface="Segoe UI" panose="020B0502040204020203" pitchFamily="34" charset="0"/>
              </a:rPr>
              <a:t>Did you leave out a number? Start over.</a:t>
            </a:r>
            <a:endParaRPr lang="en-US" sz="32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0" indent="0">
              <a:buNone/>
            </a:pPr>
            <a:endParaRPr lang="en-US" sz="32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3D3207B8-CF73-447D-A760-2A40182834DF}"/>
              </a:ext>
            </a:extLst>
          </p:cNvPr>
          <p:cNvGrpSpPr/>
          <p:nvPr/>
        </p:nvGrpSpPr>
        <p:grpSpPr>
          <a:xfrm>
            <a:off x="5739492" y="1944189"/>
            <a:ext cx="5626280" cy="1247651"/>
            <a:chOff x="6096000" y="1944189"/>
            <a:chExt cx="5269772" cy="1247651"/>
          </a:xfrm>
        </p:grpSpPr>
        <p:pic>
          <p:nvPicPr>
            <p:cNvPr id="7" name="Graphic 6" descr="Run">
              <a:extLst>
                <a:ext uri="{FF2B5EF4-FFF2-40B4-BE49-F238E27FC236}">
                  <a16:creationId xmlns:a16="http://schemas.microsoft.com/office/drawing/2014/main" id="{B484FA4B-65B2-43CF-B736-A33185D206B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096000" y="1944189"/>
              <a:ext cx="914400" cy="914400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6CC2C192-EC63-4915-B1FE-9E5DE9020B23}"/>
                </a:ext>
              </a:extLst>
            </p:cNvPr>
            <p:cNvSpPr txBox="1"/>
            <p:nvPr/>
          </p:nvSpPr>
          <p:spPr>
            <a:xfrm>
              <a:off x="6344195" y="2865082"/>
              <a:ext cx="52686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rgbClr val="033445"/>
                  </a:solidFill>
                  <a:latin typeface="Avenir"/>
                </a:rPr>
                <a:t>80 s</a:t>
              </a:r>
              <a:endParaRPr lang="en-US" dirty="0"/>
            </a:p>
          </p:txBody>
        </p:sp>
        <p:pic>
          <p:nvPicPr>
            <p:cNvPr id="9" name="Graphic 8" descr="Run">
              <a:extLst>
                <a:ext uri="{FF2B5EF4-FFF2-40B4-BE49-F238E27FC236}">
                  <a16:creationId xmlns:a16="http://schemas.microsoft.com/office/drawing/2014/main" id="{409D6827-EAC7-4595-8BF4-A9D04039F23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84843" y="1944189"/>
              <a:ext cx="914400" cy="914400"/>
            </a:xfrm>
            <a:prstGeom prst="rect">
              <a:avLst/>
            </a:prstGeom>
          </p:spPr>
        </p:pic>
        <p:pic>
          <p:nvPicPr>
            <p:cNvPr id="10" name="Graphic 9" descr="Run">
              <a:extLst>
                <a:ext uri="{FF2B5EF4-FFF2-40B4-BE49-F238E27FC236}">
                  <a16:creationId xmlns:a16="http://schemas.microsoft.com/office/drawing/2014/main" id="{2A84BA10-6633-4F17-80A6-1D0156ECE5E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8273686" y="1950682"/>
              <a:ext cx="914400" cy="914400"/>
            </a:xfrm>
            <a:prstGeom prst="rect">
              <a:avLst/>
            </a:prstGeom>
          </p:spPr>
        </p:pic>
        <p:pic>
          <p:nvPicPr>
            <p:cNvPr id="11" name="Graphic 10" descr="Run">
              <a:extLst>
                <a:ext uri="{FF2B5EF4-FFF2-40B4-BE49-F238E27FC236}">
                  <a16:creationId xmlns:a16="http://schemas.microsoft.com/office/drawing/2014/main" id="{69B0B0B3-636D-4E3A-B756-0F3AA3CA525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362529" y="1944189"/>
              <a:ext cx="914400" cy="914400"/>
            </a:xfrm>
            <a:prstGeom prst="rect">
              <a:avLst/>
            </a:prstGeom>
          </p:spPr>
        </p:pic>
        <p:pic>
          <p:nvPicPr>
            <p:cNvPr id="12" name="Graphic 11" descr="Run">
              <a:extLst>
                <a:ext uri="{FF2B5EF4-FFF2-40B4-BE49-F238E27FC236}">
                  <a16:creationId xmlns:a16="http://schemas.microsoft.com/office/drawing/2014/main" id="{1323E957-2412-4C26-B693-1066E3528B6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0451372" y="1950682"/>
              <a:ext cx="914400" cy="914400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2CD7A217-D07E-4C21-8417-75EB88B5EA20}"/>
                </a:ext>
              </a:extLst>
            </p:cNvPr>
            <p:cNvSpPr txBox="1"/>
            <p:nvPr/>
          </p:nvSpPr>
          <p:spPr>
            <a:xfrm>
              <a:off x="7378608" y="2865082"/>
              <a:ext cx="52686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rgbClr val="033445"/>
                  </a:solidFill>
                  <a:latin typeface="Avenir"/>
                </a:rPr>
                <a:t>82 s</a:t>
              </a:r>
              <a:endParaRPr lang="en-US" dirty="0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3CCFBDCE-53EE-495B-9699-7D6DBC0E3527}"/>
                </a:ext>
              </a:extLst>
            </p:cNvPr>
            <p:cNvSpPr txBox="1"/>
            <p:nvPr/>
          </p:nvSpPr>
          <p:spPr>
            <a:xfrm>
              <a:off x="8413021" y="2884063"/>
              <a:ext cx="52686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rgbClr val="033445"/>
                  </a:solidFill>
                  <a:latin typeface="Avenir"/>
                </a:rPr>
                <a:t>74 s</a:t>
              </a:r>
              <a:endParaRPr lang="en-US" dirty="0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B7D0CF79-85EB-4E35-AB62-C0B899E0EDAC}"/>
                </a:ext>
              </a:extLst>
            </p:cNvPr>
            <p:cNvSpPr txBox="1"/>
            <p:nvPr/>
          </p:nvSpPr>
          <p:spPr>
            <a:xfrm>
              <a:off x="9556294" y="2865082"/>
              <a:ext cx="52686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rgbClr val="033445"/>
                  </a:solidFill>
                  <a:latin typeface="Avenir"/>
                </a:rPr>
                <a:t>90 s</a:t>
              </a:r>
              <a:endParaRPr lang="en-US" dirty="0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D0D1560B-0C94-4073-9B1F-EED7EF02857E}"/>
                </a:ext>
              </a:extLst>
            </p:cNvPr>
            <p:cNvSpPr txBox="1"/>
            <p:nvPr/>
          </p:nvSpPr>
          <p:spPr>
            <a:xfrm>
              <a:off x="10590706" y="2865082"/>
              <a:ext cx="52686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rgbClr val="033445"/>
                  </a:solidFill>
                  <a:latin typeface="Avenir"/>
                </a:rPr>
                <a:t>71 s</a:t>
              </a:r>
              <a:endParaRPr lang="en-US" dirty="0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BD3B7109-1CB2-455A-B83E-0DF8F3614EF6}"/>
                  </a:ext>
                </a:extLst>
              </p:cNvPr>
              <p:cNvSpPr/>
              <p:nvPr/>
            </p:nvSpPr>
            <p:spPr>
              <a:xfrm>
                <a:off x="5628455" y="3673529"/>
                <a:ext cx="6096000" cy="707886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71   74   80   82   90</m:t>
                      </m:r>
                    </m:oMath>
                  </m:oMathPara>
                </a14:m>
                <a:endParaRPr lang="en-US" sz="1600" dirty="0">
                  <a:solidFill>
                    <a:schemeClr val="bg2">
                      <a:lumMod val="50000"/>
                    </a:schemeClr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r"/>
                <a:endParaRPr lang="en-US" sz="1600" dirty="0">
                  <a:solidFill>
                    <a:schemeClr val="bg2">
                      <a:lumMod val="50000"/>
                    </a:schemeClr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BD3B7109-1CB2-455A-B83E-0DF8F3614EF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28455" y="3673529"/>
                <a:ext cx="6096000" cy="707886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AFE08D4D-8ECA-4742-A311-9807D852CD85}"/>
              </a:ext>
            </a:extLst>
          </p:cNvPr>
          <p:cNvCxnSpPr>
            <a:cxnSpLocks/>
          </p:cNvCxnSpPr>
          <p:nvPr/>
        </p:nvCxnSpPr>
        <p:spPr>
          <a:xfrm flipV="1">
            <a:off x="8676454" y="4204721"/>
            <a:ext cx="1" cy="64320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92D51775-4570-4AE3-9688-917D35BEA87A}"/>
                  </a:ext>
                </a:extLst>
              </p:cNvPr>
              <p:cNvSpPr/>
              <p:nvPr/>
            </p:nvSpPr>
            <p:spPr>
              <a:xfrm>
                <a:off x="5682886" y="4892628"/>
                <a:ext cx="6096000" cy="461665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𝑚𝑒𝑑𝑖𝑎𝑛</m:t>
                      </m:r>
                      <m:r>
                        <a:rPr lang="en-US" sz="2400" b="0" i="1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=80 </m:t>
                      </m:r>
                      <m:r>
                        <a:rPr lang="en-US" sz="2400" b="0" i="1" smtClean="0">
                          <a:solidFill>
                            <a:schemeClr val="bg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𝑠𝑒𝑐𝑜𝑛𝑑𝑠</m:t>
                      </m:r>
                    </m:oMath>
                  </m:oMathPara>
                </a14:m>
                <a:endParaRPr lang="en-US" sz="1600" dirty="0">
                  <a:solidFill>
                    <a:schemeClr val="bg2">
                      <a:lumMod val="50000"/>
                    </a:schemeClr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92D51775-4570-4AE3-9688-917D35BEA87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82886" y="4892628"/>
                <a:ext cx="6096000" cy="46166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22669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7F117FFB-7D4E-4D52-B166-D05F95533A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07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703EC7C-6902-4F27-A200-527BA6DDAD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07" y="4953000"/>
            <a:ext cx="12188952" cy="19050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5506A45-FD0B-4BB3-9639-0560162D8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5252936"/>
            <a:ext cx="10058400" cy="1028715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Median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34B1C72-351A-4E50-ADCF-6CA38D439A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07" y="4906176"/>
            <a:ext cx="12188952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9" name="Content Placeholder 8" descr="A close up of a sign&#10;&#10;Description automatically generated">
            <a:extLst>
              <a:ext uri="{FF2B5EF4-FFF2-40B4-BE49-F238E27FC236}">
                <a16:creationId xmlns:a16="http://schemas.microsoft.com/office/drawing/2014/main" id="{BC6520B7-9185-4E87-B2AB-B84E26BF5FC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12202" y="463545"/>
            <a:ext cx="8567561" cy="4648015"/>
          </a:xfrm>
          <a:prstGeom prst="rect">
            <a:avLst/>
          </a:prstGeom>
        </p:spPr>
      </p:pic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8CC6F35F-001D-46CD-B846-42DD375C5A7F}"/>
              </a:ext>
            </a:extLst>
          </p:cNvPr>
          <p:cNvCxnSpPr>
            <a:cxnSpLocks/>
          </p:cNvCxnSpPr>
          <p:nvPr/>
        </p:nvCxnSpPr>
        <p:spPr>
          <a:xfrm>
            <a:off x="6117240" y="447981"/>
            <a:ext cx="0" cy="47572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id="{4B1CBF50-2038-4F68-8C95-9BE5F5839EFB}"/>
              </a:ext>
            </a:extLst>
          </p:cNvPr>
          <p:cNvSpPr/>
          <p:nvPr/>
        </p:nvSpPr>
        <p:spPr>
          <a:xfrm>
            <a:off x="7275157" y="668172"/>
            <a:ext cx="310460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SzPct val="100000"/>
            </a:pPr>
            <a:r>
              <a:rPr lang="en-US" sz="2400" dirty="0">
                <a:solidFill>
                  <a:srgbClr val="03344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The </a:t>
            </a:r>
            <a:r>
              <a:rPr lang="en-US" sz="2400" i="1" dirty="0">
                <a:solidFill>
                  <a:srgbClr val="03344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middle </a:t>
            </a:r>
            <a:r>
              <a:rPr lang="en-US" sz="2400" dirty="0">
                <a:solidFill>
                  <a:srgbClr val="03344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of a distribution where 50% of values lie below and 50% lie above</a:t>
            </a:r>
          </a:p>
          <a:p>
            <a:pPr algn="r">
              <a:buSzPct val="100000"/>
            </a:pPr>
            <a:endParaRPr lang="en-US" sz="2000" dirty="0">
              <a:solidFill>
                <a:srgbClr val="033445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1107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D84623-9054-486D-A7DB-1D4C59DCBFF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84138"/>
            <a:ext cx="10515600" cy="1325563"/>
          </a:xfrm>
        </p:spPr>
        <p:txBody>
          <a:bodyPr>
            <a:normAutofit/>
          </a:bodyPr>
          <a:lstStyle/>
          <a:p>
            <a:pPr lvl="0">
              <a:spcBef>
                <a:spcPts val="0"/>
              </a:spcBef>
            </a:pPr>
            <a:r>
              <a:rPr lang="en-US" dirty="0">
                <a:latin typeface="Segoe UI" panose="020B0502040204020203" pitchFamily="34" charset="0"/>
                <a:ea typeface="Exo 2"/>
                <a:cs typeface="Segoe UI" panose="020B0502040204020203" pitchFamily="34" charset="0"/>
                <a:sym typeface="Exo 2"/>
              </a:rPr>
              <a:t>Measuring Typical with Mode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EED1EE-B509-420A-A69E-866AA7D443BD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09005" y="1850640"/>
            <a:ext cx="3063875" cy="3973513"/>
          </a:xfrm>
        </p:spPr>
        <p:txBody>
          <a:bodyPr>
            <a:normAutofit/>
          </a:bodyPr>
          <a:lstStyle/>
          <a:p>
            <a:pPr>
              <a:buSzPct val="100000"/>
            </a:pPr>
            <a:r>
              <a:rPr lang="en-US" sz="2400" dirty="0">
                <a:latin typeface="Segoe UI" panose="020B0502040204020203" pitchFamily="34" charset="0"/>
                <a:cs typeface="Segoe UI" panose="020B0502040204020203" pitchFamily="34" charset="0"/>
              </a:rPr>
              <a:t>The most common value or category</a:t>
            </a:r>
          </a:p>
          <a:p>
            <a:pPr>
              <a:buSzPct val="100000"/>
            </a:pPr>
            <a:r>
              <a:rPr lang="en-US" sz="2400" dirty="0">
                <a:latin typeface="Segoe UI" panose="020B0502040204020203" pitchFamily="34" charset="0"/>
                <a:cs typeface="Segoe UI" panose="020B0502040204020203" pitchFamily="34" charset="0"/>
              </a:rPr>
              <a:t>Measure of center for </a:t>
            </a:r>
            <a:r>
              <a:rPr lang="en-US" sz="2400" i="1" u="sng" dirty="0">
                <a:latin typeface="Segoe UI" panose="020B0502040204020203" pitchFamily="34" charset="0"/>
                <a:cs typeface="Segoe UI" panose="020B0502040204020203" pitchFamily="34" charset="0"/>
              </a:rPr>
              <a:t>categorical</a:t>
            </a:r>
            <a:r>
              <a:rPr lang="en-US" sz="2400" dirty="0">
                <a:latin typeface="Segoe UI" panose="020B0502040204020203" pitchFamily="34" charset="0"/>
                <a:cs typeface="Segoe UI" panose="020B0502040204020203" pitchFamily="34" charset="0"/>
              </a:rPr>
              <a:t> variable</a:t>
            </a:r>
            <a:endParaRPr lang="en-US" sz="32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0" indent="0">
              <a:buNone/>
            </a:pPr>
            <a:endParaRPr lang="en-US" sz="32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4A45048-0D92-43FC-8D46-ACD7E63F5540}"/>
              </a:ext>
            </a:extLst>
          </p:cNvPr>
          <p:cNvSpPr txBox="1"/>
          <p:nvPr/>
        </p:nvSpPr>
        <p:spPr>
          <a:xfrm>
            <a:off x="8786917" y="6001976"/>
            <a:ext cx="32802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venir"/>
              </a:rPr>
              <a:t>Source: US Department of Education</a:t>
            </a:r>
          </a:p>
        </p:txBody>
      </p:sp>
      <p:pic>
        <p:nvPicPr>
          <p:cNvPr id="9" name="Picture 8" descr="A screenshot of a cell phone&#10;&#10;Description automatically generated">
            <a:extLst>
              <a:ext uri="{FF2B5EF4-FFF2-40B4-BE49-F238E27FC236}">
                <a16:creationId xmlns:a16="http://schemas.microsoft.com/office/drawing/2014/main" id="{29F30F23-580C-4E46-8787-D6422159EC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3097" y="1685269"/>
            <a:ext cx="7994470" cy="4304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1360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1D1D1210-3BD3-4C6E-AD1B-07BFB5ABDD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4947F56-9DBB-4FF9-ABF2-5B7B3C7B5F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6E21A4B-9996-44C9-AE8B-9B156A6CDF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CAA95A4F-6851-483E-8C86-31AA85F753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1" cy="63343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AE44011-F2D5-4414-A252-E658607A9C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41110" y="639097"/>
            <a:ext cx="3401961" cy="3686015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6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What’s</a:t>
            </a:r>
            <a:br>
              <a:rPr lang="en-US" sz="6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</a:br>
            <a:r>
              <a:rPr lang="en-US" sz="6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Missing?</a:t>
            </a:r>
          </a:p>
        </p:txBody>
      </p:sp>
      <p:pic>
        <p:nvPicPr>
          <p:cNvPr id="9" name="Picture 2" descr="Image result for maps without new zealand">
            <a:extLst>
              <a:ext uri="{FF2B5EF4-FFF2-40B4-BE49-F238E27FC236}">
                <a16:creationId xmlns:a16="http://schemas.microsoft.com/office/drawing/2014/main" id="{3F46FB6D-1CBE-4B10-997E-840E49BAB0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3999" y="1398262"/>
            <a:ext cx="6912217" cy="3537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8E67B80F-DC96-4AB3-BCAC-07B698F6F6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209305" y="4343400"/>
            <a:ext cx="3200400" cy="0"/>
          </a:xfrm>
          <a:prstGeom prst="line">
            <a:avLst/>
          </a:prstGeom>
          <a:ln w="6350">
            <a:solidFill>
              <a:schemeClr val="tx2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23">
            <a:extLst>
              <a:ext uri="{FF2B5EF4-FFF2-40B4-BE49-F238E27FC236}">
                <a16:creationId xmlns:a16="http://schemas.microsoft.com/office/drawing/2014/main" id="{D102C23A-5B68-4151-A35E-69055BD516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F16C535E-8900-4C12-9B34-681C17AD54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59733060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D84623-9054-486D-A7DB-1D4C59DCBFF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84138"/>
            <a:ext cx="10515600" cy="1325563"/>
          </a:xfrm>
        </p:spPr>
        <p:txBody>
          <a:bodyPr>
            <a:normAutofit/>
          </a:bodyPr>
          <a:lstStyle/>
          <a:p>
            <a:pPr lvl="0">
              <a:spcBef>
                <a:spcPts val="0"/>
              </a:spcBef>
            </a:pPr>
            <a:r>
              <a:rPr lang="en-US" dirty="0">
                <a:latin typeface="Segoe UI" panose="020B0502040204020203" pitchFamily="34" charset="0"/>
                <a:ea typeface="Exo 2"/>
                <a:cs typeface="Segoe UI" panose="020B0502040204020203" pitchFamily="34" charset="0"/>
                <a:sym typeface="Exo 2"/>
              </a:rPr>
              <a:t>When the Mean = Median</a:t>
            </a:r>
          </a:p>
        </p:txBody>
      </p:sp>
      <p:pic>
        <p:nvPicPr>
          <p:cNvPr id="11" name="Picture 10" descr="A close up of a sign&#10;&#10;Description automatically generated">
            <a:extLst>
              <a:ext uri="{FF2B5EF4-FFF2-40B4-BE49-F238E27FC236}">
                <a16:creationId xmlns:a16="http://schemas.microsoft.com/office/drawing/2014/main" id="{4DDB7B65-01DE-420D-A126-90F2C00220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0823" y="1434140"/>
            <a:ext cx="8930354" cy="4844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774680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D84623-9054-486D-A7DB-1D4C59DCBFF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84138"/>
            <a:ext cx="10515600" cy="1325563"/>
          </a:xfrm>
        </p:spPr>
        <p:txBody>
          <a:bodyPr>
            <a:normAutofit/>
          </a:bodyPr>
          <a:lstStyle/>
          <a:p>
            <a:pPr lvl="0">
              <a:spcBef>
                <a:spcPts val="0"/>
              </a:spcBef>
            </a:pPr>
            <a:r>
              <a:rPr lang="en-US" dirty="0">
                <a:latin typeface="Segoe UI" panose="020B0502040204020203" pitchFamily="34" charset="0"/>
                <a:ea typeface="Exo 2"/>
                <a:cs typeface="Segoe UI" panose="020B0502040204020203" pitchFamily="34" charset="0"/>
                <a:sym typeface="Exo 2"/>
              </a:rPr>
              <a:t>When the Mean = Median</a:t>
            </a:r>
          </a:p>
        </p:txBody>
      </p:sp>
      <p:pic>
        <p:nvPicPr>
          <p:cNvPr id="11" name="Picture 10" descr="A close up of a sign&#10;&#10;Description automatically generated">
            <a:extLst>
              <a:ext uri="{FF2B5EF4-FFF2-40B4-BE49-F238E27FC236}">
                <a16:creationId xmlns:a16="http://schemas.microsoft.com/office/drawing/2014/main" id="{4DDB7B65-01DE-420D-A126-90F2C00220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0823" y="1434140"/>
            <a:ext cx="8930354" cy="4844835"/>
          </a:xfrm>
          <a:prstGeom prst="rect">
            <a:avLst/>
          </a:prstGeom>
        </p:spPr>
      </p:pic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98EFA172-CE6F-4C82-867B-5ADE65E14528}"/>
              </a:ext>
            </a:extLst>
          </p:cNvPr>
          <p:cNvCxnSpPr>
            <a:cxnSpLocks/>
          </p:cNvCxnSpPr>
          <p:nvPr/>
        </p:nvCxnSpPr>
        <p:spPr>
          <a:xfrm>
            <a:off x="6096000" y="1482622"/>
            <a:ext cx="0" cy="47572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CF3690C6-762D-483B-82C9-CDB0DF09A12C}"/>
              </a:ext>
            </a:extLst>
          </p:cNvPr>
          <p:cNvSpPr/>
          <p:nvPr/>
        </p:nvSpPr>
        <p:spPr>
          <a:xfrm>
            <a:off x="8645506" y="904877"/>
            <a:ext cx="310460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SzPct val="100000"/>
            </a:pPr>
            <a:r>
              <a:rPr lang="en-US" sz="2000" dirty="0">
                <a:solidFill>
                  <a:srgbClr val="03344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When the shape of the distribution is </a:t>
            </a:r>
            <a:r>
              <a:rPr lang="en-US" sz="2000" i="1" dirty="0">
                <a:solidFill>
                  <a:srgbClr val="03344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symmetric</a:t>
            </a:r>
            <a:r>
              <a:rPr lang="en-US" sz="2000" dirty="0">
                <a:solidFill>
                  <a:srgbClr val="03344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and </a:t>
            </a:r>
            <a:r>
              <a:rPr lang="en-US" sz="2000" i="1" u="sng" dirty="0">
                <a:solidFill>
                  <a:srgbClr val="03344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uni</a:t>
            </a:r>
            <a:r>
              <a:rPr lang="en-US" sz="2000" i="1" dirty="0">
                <a:solidFill>
                  <a:srgbClr val="03344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moda</a:t>
            </a:r>
            <a:r>
              <a:rPr lang="en-US" sz="2000" dirty="0">
                <a:solidFill>
                  <a:srgbClr val="03344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l, the mean, median, and mode are equal.</a:t>
            </a:r>
          </a:p>
        </p:txBody>
      </p:sp>
    </p:spTree>
    <p:extLst>
      <p:ext uri="{BB962C8B-B14F-4D97-AF65-F5344CB8AC3E}">
        <p14:creationId xmlns:p14="http://schemas.microsoft.com/office/powerpoint/2010/main" val="194594034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close up of a sign&#10;&#10;Description automatically generated">
            <a:extLst>
              <a:ext uri="{FF2B5EF4-FFF2-40B4-BE49-F238E27FC236}">
                <a16:creationId xmlns:a16="http://schemas.microsoft.com/office/drawing/2014/main" id="{2C3B5E43-C86C-460D-8DE6-D69E784BA8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2814" y="1422325"/>
            <a:ext cx="8760895" cy="474466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BD84623-9054-486D-A7DB-1D4C59DCBFF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7463"/>
            <a:ext cx="10515600" cy="1325563"/>
          </a:xfrm>
        </p:spPr>
        <p:txBody>
          <a:bodyPr>
            <a:normAutofit/>
          </a:bodyPr>
          <a:lstStyle/>
          <a:p>
            <a:pPr lvl="0">
              <a:spcBef>
                <a:spcPts val="0"/>
              </a:spcBef>
            </a:pPr>
            <a:r>
              <a:rPr lang="en-US" dirty="0">
                <a:latin typeface="Segoe UI" panose="020B0502040204020203" pitchFamily="34" charset="0"/>
                <a:ea typeface="Exo 2"/>
                <a:cs typeface="Segoe UI" panose="020B0502040204020203" pitchFamily="34" charset="0"/>
                <a:sym typeface="Exo 2"/>
              </a:rPr>
              <a:t>When the Mean = Median</a:t>
            </a:r>
          </a:p>
        </p:txBody>
      </p:sp>
      <p:pic>
        <p:nvPicPr>
          <p:cNvPr id="5" name="Google Shape;125;p17">
            <a:extLst>
              <a:ext uri="{FF2B5EF4-FFF2-40B4-BE49-F238E27FC236}">
                <a16:creationId xmlns:a16="http://schemas.microsoft.com/office/drawing/2014/main" id="{6F7191DE-FF35-4179-B8E8-FA3CF6318C6D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197928" y="6278975"/>
            <a:ext cx="1796150" cy="567576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2A19768D-6430-4135-A7D7-CA9AFE3E555E}"/>
              </a:ext>
            </a:extLst>
          </p:cNvPr>
          <p:cNvSpPr/>
          <p:nvPr/>
        </p:nvSpPr>
        <p:spPr>
          <a:xfrm>
            <a:off x="8659240" y="923403"/>
            <a:ext cx="310460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SzPct val="100000"/>
            </a:pPr>
            <a:r>
              <a:rPr lang="en-US" sz="2000" dirty="0">
                <a:solidFill>
                  <a:srgbClr val="03344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When the shape of the distribution is </a:t>
            </a:r>
            <a:r>
              <a:rPr lang="en-US" sz="2000" i="1" dirty="0">
                <a:solidFill>
                  <a:srgbClr val="03344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symmetric</a:t>
            </a:r>
            <a:r>
              <a:rPr lang="en-US" sz="2000" dirty="0">
                <a:solidFill>
                  <a:srgbClr val="03344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and </a:t>
            </a:r>
            <a:r>
              <a:rPr lang="en-US" sz="2000" i="1" u="sng" dirty="0">
                <a:solidFill>
                  <a:srgbClr val="03344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bi</a:t>
            </a:r>
            <a:r>
              <a:rPr lang="en-US" sz="2000" i="1" dirty="0">
                <a:solidFill>
                  <a:srgbClr val="03344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modal</a:t>
            </a:r>
            <a:r>
              <a:rPr lang="en-US" sz="2000" dirty="0">
                <a:solidFill>
                  <a:srgbClr val="03344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only the mean and median are equal.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13DC7106-A95A-4D40-86A1-9DE90D6C6545}"/>
              </a:ext>
            </a:extLst>
          </p:cNvPr>
          <p:cNvCxnSpPr>
            <a:cxnSpLocks/>
          </p:cNvCxnSpPr>
          <p:nvPr/>
        </p:nvCxnSpPr>
        <p:spPr>
          <a:xfrm>
            <a:off x="6331787" y="2071305"/>
            <a:ext cx="0" cy="67189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0113663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oogle Shape;125;p17">
            <a:extLst>
              <a:ext uri="{FF2B5EF4-FFF2-40B4-BE49-F238E27FC236}">
                <a16:creationId xmlns:a16="http://schemas.microsoft.com/office/drawing/2014/main" id="{6F7191DE-FF35-4179-B8E8-FA3CF6318C6D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5197928" y="6278975"/>
            <a:ext cx="1796150" cy="567576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B8BEEA1-9F18-452C-BB0F-0708B93FB9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2920" y="0"/>
            <a:ext cx="11210926" cy="6858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E64209E5-E93A-4914-B13D-612A7DCE63C6}"/>
              </a:ext>
            </a:extLst>
          </p:cNvPr>
          <p:cNvSpPr/>
          <p:nvPr/>
        </p:nvSpPr>
        <p:spPr>
          <a:xfrm>
            <a:off x="8659240" y="923403"/>
            <a:ext cx="310460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SzPct val="100000"/>
            </a:pPr>
            <a:r>
              <a:rPr lang="en-US" sz="2000" dirty="0">
                <a:solidFill>
                  <a:srgbClr val="03344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Which measure reflects the </a:t>
            </a:r>
            <a:r>
              <a:rPr lang="en-US" sz="2000" i="1" dirty="0">
                <a:solidFill>
                  <a:srgbClr val="03344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typical</a:t>
            </a:r>
            <a:r>
              <a:rPr lang="en-US" sz="2000" dirty="0">
                <a:solidFill>
                  <a:srgbClr val="03344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college student?</a:t>
            </a:r>
          </a:p>
        </p:txBody>
      </p:sp>
    </p:spTree>
    <p:extLst>
      <p:ext uri="{BB962C8B-B14F-4D97-AF65-F5344CB8AC3E}">
        <p14:creationId xmlns:p14="http://schemas.microsoft.com/office/powerpoint/2010/main" val="156822241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close up of a logo&#10;&#10;Description automatically generated">
            <a:extLst>
              <a:ext uri="{FF2B5EF4-FFF2-40B4-BE49-F238E27FC236}">
                <a16:creationId xmlns:a16="http://schemas.microsoft.com/office/drawing/2014/main" id="{6A12AEAA-0468-48B6-B2BA-C9358A85CB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8292" y="1323309"/>
            <a:ext cx="9256451" cy="504897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BD84623-9054-486D-A7DB-1D4C59DCBFF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01600"/>
            <a:ext cx="10515600" cy="1325563"/>
          </a:xfrm>
        </p:spPr>
        <p:txBody>
          <a:bodyPr>
            <a:normAutofit/>
          </a:bodyPr>
          <a:lstStyle/>
          <a:p>
            <a:pPr lvl="0">
              <a:spcBef>
                <a:spcPts val="0"/>
              </a:spcBef>
            </a:pPr>
            <a:r>
              <a:rPr lang="en-US" dirty="0">
                <a:latin typeface="Segoe UI" panose="020B0502040204020203" pitchFamily="34" charset="0"/>
                <a:ea typeface="Exo 2"/>
                <a:cs typeface="Segoe UI" panose="020B0502040204020203" pitchFamily="34" charset="0"/>
                <a:sym typeface="Exo 2"/>
              </a:rPr>
              <a:t>When the Mean ≠ Median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A19768D-6430-4135-A7D7-CA9AFE3E555E}"/>
              </a:ext>
            </a:extLst>
          </p:cNvPr>
          <p:cNvSpPr/>
          <p:nvPr/>
        </p:nvSpPr>
        <p:spPr>
          <a:xfrm>
            <a:off x="8593910" y="875080"/>
            <a:ext cx="310460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SzPct val="100000"/>
            </a:pPr>
            <a:r>
              <a:rPr lang="en-US" sz="2000" dirty="0">
                <a:solidFill>
                  <a:srgbClr val="03344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When the shape of the distribution is </a:t>
            </a:r>
            <a:r>
              <a:rPr lang="en-US" sz="2000" i="1" dirty="0">
                <a:solidFill>
                  <a:srgbClr val="03344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skewed</a:t>
            </a:r>
            <a:r>
              <a:rPr lang="en-US" sz="2000" dirty="0">
                <a:solidFill>
                  <a:srgbClr val="03344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and the mean is pulled away from the median towards extreme values.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C97458B-C481-4004-928D-6F3912CA2DF5}"/>
              </a:ext>
            </a:extLst>
          </p:cNvPr>
          <p:cNvSpPr txBox="1"/>
          <p:nvPr/>
        </p:nvSpPr>
        <p:spPr>
          <a:xfrm>
            <a:off x="8418288" y="6193918"/>
            <a:ext cx="32802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venir"/>
              </a:rPr>
              <a:t>Source: US Department of Education</a:t>
            </a:r>
          </a:p>
        </p:txBody>
      </p:sp>
    </p:spTree>
    <p:extLst>
      <p:ext uri="{BB962C8B-B14F-4D97-AF65-F5344CB8AC3E}">
        <p14:creationId xmlns:p14="http://schemas.microsoft.com/office/powerpoint/2010/main" val="358961058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screenshot of a cell phone&#10;&#10;Description automatically generated">
            <a:extLst>
              <a:ext uri="{FF2B5EF4-FFF2-40B4-BE49-F238E27FC236}">
                <a16:creationId xmlns:a16="http://schemas.microsoft.com/office/drawing/2014/main" id="{5767709D-A2AE-45F0-9D9E-37AEE70A91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8293" y="1368458"/>
            <a:ext cx="9275318" cy="497513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BD84623-9054-486D-A7DB-1D4C59DCBFF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98425"/>
            <a:ext cx="10515600" cy="1325563"/>
          </a:xfrm>
        </p:spPr>
        <p:txBody>
          <a:bodyPr>
            <a:normAutofit/>
          </a:bodyPr>
          <a:lstStyle/>
          <a:p>
            <a:pPr lvl="0">
              <a:spcBef>
                <a:spcPts val="0"/>
              </a:spcBef>
            </a:pPr>
            <a:r>
              <a:rPr lang="en-US" dirty="0">
                <a:latin typeface="Segoe UI" panose="020B0502040204020203" pitchFamily="34" charset="0"/>
                <a:ea typeface="Exo 2"/>
                <a:cs typeface="Segoe UI" panose="020B0502040204020203" pitchFamily="34" charset="0"/>
                <a:sym typeface="Exo 2"/>
              </a:rPr>
              <a:t>When the Mean ≠ Median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A19768D-6430-4135-A7D7-CA9AFE3E555E}"/>
              </a:ext>
            </a:extLst>
          </p:cNvPr>
          <p:cNvSpPr/>
          <p:nvPr/>
        </p:nvSpPr>
        <p:spPr>
          <a:xfrm>
            <a:off x="8620070" y="875080"/>
            <a:ext cx="310460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SzPct val="100000"/>
            </a:pPr>
            <a:r>
              <a:rPr lang="en-US" sz="2000" dirty="0">
                <a:solidFill>
                  <a:srgbClr val="03344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When the shape of the distribution is </a:t>
            </a:r>
            <a:r>
              <a:rPr lang="en-US" sz="2000" i="1" dirty="0">
                <a:solidFill>
                  <a:srgbClr val="03344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skewed</a:t>
            </a:r>
            <a:r>
              <a:rPr lang="en-US" sz="2000" dirty="0">
                <a:solidFill>
                  <a:srgbClr val="03344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and the mean is pulled away from the median towards extreme values.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ACB7D4A-0F6A-4609-8025-699186244BAD}"/>
              </a:ext>
            </a:extLst>
          </p:cNvPr>
          <p:cNvSpPr txBox="1"/>
          <p:nvPr/>
        </p:nvSpPr>
        <p:spPr>
          <a:xfrm>
            <a:off x="8444448" y="6205091"/>
            <a:ext cx="32802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venir"/>
              </a:rPr>
              <a:t>Source: US Department of Education</a:t>
            </a:r>
          </a:p>
        </p:txBody>
      </p:sp>
    </p:spTree>
    <p:extLst>
      <p:ext uri="{BB962C8B-B14F-4D97-AF65-F5344CB8AC3E}">
        <p14:creationId xmlns:p14="http://schemas.microsoft.com/office/powerpoint/2010/main" val="337482289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screenshot of a cell phone&#10;&#10;Description automatically generated">
            <a:extLst>
              <a:ext uri="{FF2B5EF4-FFF2-40B4-BE49-F238E27FC236}">
                <a16:creationId xmlns:a16="http://schemas.microsoft.com/office/drawing/2014/main" id="{4D911652-B893-4F90-A42C-ED8BB86BF9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8293" y="1375738"/>
            <a:ext cx="9358050" cy="501000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BD84623-9054-486D-A7DB-1D4C59DCBFF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19050"/>
            <a:ext cx="10515600" cy="1325563"/>
          </a:xfrm>
        </p:spPr>
        <p:txBody>
          <a:bodyPr>
            <a:normAutofit/>
          </a:bodyPr>
          <a:lstStyle/>
          <a:p>
            <a:pPr lvl="0">
              <a:spcBef>
                <a:spcPts val="0"/>
              </a:spcBef>
            </a:pPr>
            <a:r>
              <a:rPr lang="en-US" dirty="0">
                <a:latin typeface="Segoe UI" panose="020B0502040204020203" pitchFamily="34" charset="0"/>
                <a:ea typeface="Exo 2"/>
                <a:cs typeface="Segoe UI" panose="020B0502040204020203" pitchFamily="34" charset="0"/>
                <a:sym typeface="Exo 2"/>
              </a:rPr>
              <a:t>When the Mean ≠ Median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A19768D-6430-4135-A7D7-CA9AFE3E555E}"/>
              </a:ext>
            </a:extLst>
          </p:cNvPr>
          <p:cNvSpPr/>
          <p:nvPr/>
        </p:nvSpPr>
        <p:spPr>
          <a:xfrm>
            <a:off x="8625840" y="875080"/>
            <a:ext cx="310460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SzPct val="100000"/>
            </a:pPr>
            <a:r>
              <a:rPr lang="en-US" sz="2000" dirty="0">
                <a:solidFill>
                  <a:srgbClr val="03344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When the shape of the distribution is </a:t>
            </a:r>
            <a:r>
              <a:rPr lang="en-US" sz="2000" i="1" dirty="0">
                <a:solidFill>
                  <a:srgbClr val="03344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skewed</a:t>
            </a:r>
            <a:r>
              <a:rPr lang="en-US" sz="2000" dirty="0">
                <a:solidFill>
                  <a:srgbClr val="033445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and the mean is pulled away from the median towards extreme values.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72C5A55-F410-438B-8E39-53CB72F22FF1}"/>
              </a:ext>
            </a:extLst>
          </p:cNvPr>
          <p:cNvSpPr txBox="1"/>
          <p:nvPr/>
        </p:nvSpPr>
        <p:spPr>
          <a:xfrm>
            <a:off x="8450218" y="6247244"/>
            <a:ext cx="32802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venir"/>
              </a:rPr>
              <a:t>Source: US Department of Education</a:t>
            </a:r>
          </a:p>
        </p:txBody>
      </p:sp>
    </p:spTree>
    <p:extLst>
      <p:ext uri="{BB962C8B-B14F-4D97-AF65-F5344CB8AC3E}">
        <p14:creationId xmlns:p14="http://schemas.microsoft.com/office/powerpoint/2010/main" val="331521057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screenshot of a map&#10;&#10;Description automatically generated">
            <a:extLst>
              <a:ext uri="{FF2B5EF4-FFF2-40B4-BE49-F238E27FC236}">
                <a16:creationId xmlns:a16="http://schemas.microsoft.com/office/drawing/2014/main" id="{13C3DF5C-589C-46B4-A2A9-0A11B4691E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0584" y="1258440"/>
            <a:ext cx="9374502" cy="502030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BD84623-9054-486D-A7DB-1D4C59DCBFF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-66675"/>
            <a:ext cx="10515600" cy="1325563"/>
          </a:xfrm>
        </p:spPr>
        <p:txBody>
          <a:bodyPr>
            <a:normAutofit/>
          </a:bodyPr>
          <a:lstStyle/>
          <a:p>
            <a:pPr lvl="0">
              <a:spcBef>
                <a:spcPts val="0"/>
              </a:spcBef>
            </a:pPr>
            <a:r>
              <a:rPr lang="en-US" dirty="0">
                <a:latin typeface="Segoe UI" panose="020B0502040204020203" pitchFamily="34" charset="0"/>
                <a:ea typeface="Exo 2"/>
                <a:cs typeface="Segoe UI" panose="020B0502040204020203" pitchFamily="34" charset="0"/>
                <a:sym typeface="Exo 2"/>
              </a:rPr>
              <a:t>When the Mean ≠ Median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6E3502F-2C6B-4604-845B-04E589CB2790}"/>
              </a:ext>
            </a:extLst>
          </p:cNvPr>
          <p:cNvSpPr txBox="1"/>
          <p:nvPr/>
        </p:nvSpPr>
        <p:spPr>
          <a:xfrm>
            <a:off x="8073572" y="6109828"/>
            <a:ext cx="32802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>
                <a:solidFill>
                  <a:schemeClr val="bg1">
                    <a:lumMod val="50000"/>
                  </a:schemeClr>
                </a:solidFill>
                <a:latin typeface="Avenir"/>
              </a:rPr>
              <a:t>Source: Pro-Football-Reference.com</a:t>
            </a:r>
          </a:p>
        </p:txBody>
      </p:sp>
    </p:spTree>
    <p:extLst>
      <p:ext uri="{BB962C8B-B14F-4D97-AF65-F5344CB8AC3E}">
        <p14:creationId xmlns:p14="http://schemas.microsoft.com/office/powerpoint/2010/main" val="37479010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CD2D517-BC35-4439-AC31-06DF764F25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2DD3F846-0483-40F5-A881-0C1AD2A0CA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drawing of a map&#10;&#10;Description automatically generated">
            <a:extLst>
              <a:ext uri="{FF2B5EF4-FFF2-40B4-BE49-F238E27FC236}">
                <a16:creationId xmlns:a16="http://schemas.microsoft.com/office/drawing/2014/main" id="{9DA34206-199C-4024-8F60-2AA1C9148E2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2360" r="1" b="13438"/>
          <a:stretch/>
        </p:blipFill>
        <p:spPr>
          <a:xfrm rot="21600000">
            <a:off x="798745" y="893188"/>
            <a:ext cx="10594510" cy="5090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589550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E5506A45-FD0B-4BB3-9639-0560162D8D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49960" y="1507414"/>
            <a:ext cx="7295507" cy="3703320"/>
          </a:xfrm>
        </p:spPr>
        <p:txBody>
          <a:bodyPr anchor="ctr">
            <a:normAutofit/>
          </a:bodyPr>
          <a:lstStyle/>
          <a:p>
            <a:r>
              <a:rPr lang="en-US" sz="48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Measures of Spread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C45D9466-86C2-4EDA-B311-7CEEFA17F2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4342" y="1507414"/>
            <a:ext cx="3330781" cy="3703320"/>
          </a:xfrm>
          <a:ln w="57150">
            <a:noFill/>
          </a:ln>
        </p:spPr>
        <p:txBody>
          <a:bodyPr anchor="ctr">
            <a:normAutofit/>
          </a:bodyPr>
          <a:lstStyle/>
          <a:p>
            <a:pPr algn="r"/>
            <a:endParaRPr lang="en-US" sz="200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02397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1D1D1210-3BD3-4C6E-AD1B-07BFB5ABDD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4947F56-9DBB-4FF9-ABF2-5B7B3C7B5F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6E21A4B-9996-44C9-AE8B-9B156A6CDF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21" name="Rectangle 20">
            <a:extLst>
              <a:ext uri="{FF2B5EF4-FFF2-40B4-BE49-F238E27FC236}">
                <a16:creationId xmlns:a16="http://schemas.microsoft.com/office/drawing/2014/main" id="{CAA95A4F-6851-483E-8C86-31AA85F753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1" cy="63343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AE44011-F2D5-4414-A252-E658607A9C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41110" y="639097"/>
            <a:ext cx="3401961" cy="3686015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6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What’s</a:t>
            </a:r>
            <a:br>
              <a:rPr lang="en-US" sz="6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</a:br>
            <a:r>
              <a:rPr lang="en-US" sz="6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Missing?</a:t>
            </a:r>
          </a:p>
        </p:txBody>
      </p:sp>
      <p:pic>
        <p:nvPicPr>
          <p:cNvPr id="10" name="Picture 2" descr="United Nations logo">
            <a:extLst>
              <a:ext uri="{FF2B5EF4-FFF2-40B4-BE49-F238E27FC236}">
                <a16:creationId xmlns:a16="http://schemas.microsoft.com/office/drawing/2014/main" id="{E5F1CC73-26E7-480D-B906-9D85977B15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0670" y="640081"/>
            <a:ext cx="6738874" cy="5054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E67B80F-DC96-4AB3-BCAC-07B698F6F6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209305" y="4343400"/>
            <a:ext cx="3200400" cy="0"/>
          </a:xfrm>
          <a:prstGeom prst="line">
            <a:avLst/>
          </a:prstGeom>
          <a:ln w="6350">
            <a:solidFill>
              <a:schemeClr val="tx2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angle 24">
            <a:extLst>
              <a:ext uri="{FF2B5EF4-FFF2-40B4-BE49-F238E27FC236}">
                <a16:creationId xmlns:a16="http://schemas.microsoft.com/office/drawing/2014/main" id="{D102C23A-5B68-4151-A35E-69055BD516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F16C535E-8900-4C12-9B34-681C17AD54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22983776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D84623-9054-486D-A7DB-1D4C59DCBF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>
              <a:spcBef>
                <a:spcPts val="0"/>
              </a:spcBef>
            </a:pPr>
            <a:r>
              <a:rPr lang="en-US" sz="4400" dirty="0">
                <a:latin typeface="Segoe UI" panose="020B0502040204020203" pitchFamily="34" charset="0"/>
                <a:ea typeface="Exo 2"/>
                <a:cs typeface="Segoe UI" panose="020B0502040204020203" pitchFamily="34" charset="0"/>
                <a:sym typeface="Exo 2"/>
              </a:rPr>
              <a:t>Range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023B6EA-5A0D-4C15-9664-FBC26A4E5B6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solidFill>
            <a:schemeClr val="bg1"/>
          </a:solidFill>
        </p:spPr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ABD8DE1-7BCE-4BD3-BA5F-22A4D0B55F79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Graphic 7" descr="Chicken">
            <a:extLst>
              <a:ext uri="{FF2B5EF4-FFF2-40B4-BE49-F238E27FC236}">
                <a16:creationId xmlns:a16="http://schemas.microsoft.com/office/drawing/2014/main" id="{716FAEAB-66A8-4657-A96C-078436F1E8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505855" y="1758621"/>
            <a:ext cx="914400" cy="914400"/>
          </a:xfrm>
          <a:prstGeom prst="rect">
            <a:avLst/>
          </a:prstGeom>
        </p:spPr>
      </p:pic>
      <p:pic>
        <p:nvPicPr>
          <p:cNvPr id="10" name="Graphic 9" descr="Cat">
            <a:extLst>
              <a:ext uri="{FF2B5EF4-FFF2-40B4-BE49-F238E27FC236}">
                <a16:creationId xmlns:a16="http://schemas.microsoft.com/office/drawing/2014/main" id="{B3CBEB21-DB84-46EA-B235-3EF0CE52713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128220" y="1758621"/>
            <a:ext cx="914400" cy="914400"/>
          </a:xfrm>
          <a:prstGeom prst="rect">
            <a:avLst/>
          </a:prstGeom>
        </p:spPr>
      </p:pic>
      <p:pic>
        <p:nvPicPr>
          <p:cNvPr id="13" name="Graphic 12" descr="Cow">
            <a:extLst>
              <a:ext uri="{FF2B5EF4-FFF2-40B4-BE49-F238E27FC236}">
                <a16:creationId xmlns:a16="http://schemas.microsoft.com/office/drawing/2014/main" id="{A85B32FC-209D-4A8A-9588-74E68102C44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213820" y="1758621"/>
            <a:ext cx="914400" cy="914400"/>
          </a:xfrm>
          <a:prstGeom prst="rect">
            <a:avLst/>
          </a:prstGeom>
        </p:spPr>
      </p:pic>
      <p:pic>
        <p:nvPicPr>
          <p:cNvPr id="19" name="Graphic 18" descr="Goat">
            <a:extLst>
              <a:ext uri="{FF2B5EF4-FFF2-40B4-BE49-F238E27FC236}">
                <a16:creationId xmlns:a16="http://schemas.microsoft.com/office/drawing/2014/main" id="{828B9541-3DC7-4578-9D98-CFB436C7EB4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836185" y="1758621"/>
            <a:ext cx="914400" cy="914400"/>
          </a:xfrm>
          <a:prstGeom prst="rect">
            <a:avLst/>
          </a:prstGeom>
        </p:spPr>
      </p:pic>
      <p:grpSp>
        <p:nvGrpSpPr>
          <p:cNvPr id="41" name="Group 40">
            <a:extLst>
              <a:ext uri="{FF2B5EF4-FFF2-40B4-BE49-F238E27FC236}">
                <a16:creationId xmlns:a16="http://schemas.microsoft.com/office/drawing/2014/main" id="{91318840-CEA8-4F88-95EF-0A81A9F60DD4}"/>
              </a:ext>
            </a:extLst>
          </p:cNvPr>
          <p:cNvGrpSpPr/>
          <p:nvPr/>
        </p:nvGrpSpPr>
        <p:grpSpPr>
          <a:xfrm>
            <a:off x="433215" y="1332645"/>
            <a:ext cx="11112867" cy="1340376"/>
            <a:chOff x="433215" y="1332645"/>
            <a:chExt cx="11112867" cy="1340376"/>
          </a:xfrm>
        </p:grpSpPr>
        <p:pic>
          <p:nvPicPr>
            <p:cNvPr id="4" name="Graphic 3" descr="Rabbit">
              <a:extLst>
                <a:ext uri="{FF2B5EF4-FFF2-40B4-BE49-F238E27FC236}">
                  <a16:creationId xmlns:a16="http://schemas.microsoft.com/office/drawing/2014/main" id="{65B56B64-C457-424B-BBE2-D85A2B4D0B8C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1712290" y="1758621"/>
              <a:ext cx="914400" cy="914400"/>
            </a:xfrm>
            <a:prstGeom prst="rect">
              <a:avLst/>
            </a:prstGeom>
          </p:spPr>
        </p:pic>
        <p:pic>
          <p:nvPicPr>
            <p:cNvPr id="15" name="Graphic 14" descr="Pig">
              <a:extLst>
                <a:ext uri="{FF2B5EF4-FFF2-40B4-BE49-F238E27FC236}">
                  <a16:creationId xmlns:a16="http://schemas.microsoft.com/office/drawing/2014/main" id="{9CF53F9F-CDB1-4C91-9B34-041EAC6EF826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3299420" y="1758621"/>
              <a:ext cx="914400" cy="914400"/>
            </a:xfrm>
            <a:prstGeom prst="rect">
              <a:avLst/>
            </a:prstGeom>
          </p:spPr>
        </p:pic>
        <p:pic>
          <p:nvPicPr>
            <p:cNvPr id="17" name="Graphic 16" descr="Dog">
              <a:extLst>
                <a:ext uri="{FF2B5EF4-FFF2-40B4-BE49-F238E27FC236}">
                  <a16:creationId xmlns:a16="http://schemas.microsoft.com/office/drawing/2014/main" id="{6DBBED2A-6BDC-4710-9802-30D3161B26AE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5921785" y="1758621"/>
              <a:ext cx="914400" cy="914400"/>
            </a:xfrm>
            <a:prstGeom prst="rect">
              <a:avLst/>
            </a:prstGeom>
          </p:spPr>
        </p:pic>
        <p:pic>
          <p:nvPicPr>
            <p:cNvPr id="21" name="Graphic 20" descr="Sheep">
              <a:extLst>
                <a:ext uri="{FF2B5EF4-FFF2-40B4-BE49-F238E27FC236}">
                  <a16:creationId xmlns:a16="http://schemas.microsoft.com/office/drawing/2014/main" id="{AB5C238F-53C2-4617-B8A1-E3BD60B3C91F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7750585" y="1758621"/>
              <a:ext cx="914400" cy="914400"/>
            </a:xfrm>
            <a:prstGeom prst="rect">
              <a:avLst/>
            </a:prstGeom>
          </p:spPr>
        </p:pic>
        <p:pic>
          <p:nvPicPr>
            <p:cNvPr id="23" name="Graphic 22" descr="Horse">
              <a:extLst>
                <a:ext uri="{FF2B5EF4-FFF2-40B4-BE49-F238E27FC236}">
                  <a16:creationId xmlns:a16="http://schemas.microsoft.com/office/drawing/2014/main" id="{A0BD55B8-FBBE-4978-BA1B-B104ED115081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p:blipFill>
          <p:spPr>
            <a:xfrm>
              <a:off x="8664985" y="1758621"/>
              <a:ext cx="914400" cy="914400"/>
            </a:xfrm>
            <a:prstGeom prst="rect">
              <a:avLst/>
            </a:prstGeom>
          </p:spPr>
        </p:pic>
        <p:pic>
          <p:nvPicPr>
            <p:cNvPr id="31" name="Picture 30" descr="A close up of a logo&#10;&#10;Description automatically generated">
              <a:extLst>
                <a:ext uri="{FF2B5EF4-FFF2-40B4-BE49-F238E27FC236}">
                  <a16:creationId xmlns:a16="http://schemas.microsoft.com/office/drawing/2014/main" id="{E0501ABB-B630-4A97-ADBA-E50CD990AC72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>
              <a:extLst>
                <a:ext uri="{837473B0-CC2E-450A-ABE3-18F120FF3D39}">
                  <a1611:picAttrSrcUrl xmlns:a1611="http://schemas.microsoft.com/office/drawing/2016/11/main" r:id="rId21"/>
                </a:ext>
              </a:extLst>
            </a:blip>
            <a:stretch>
              <a:fillRect/>
            </a:stretch>
          </p:blipFill>
          <p:spPr>
            <a:xfrm>
              <a:off x="10660914" y="1758621"/>
              <a:ext cx="885168" cy="885168"/>
            </a:xfrm>
            <a:prstGeom prst="rect">
              <a:avLst/>
            </a:prstGeom>
          </p:spPr>
        </p:pic>
        <p:pic>
          <p:nvPicPr>
            <p:cNvPr id="33" name="Picture 32" descr="A close up of an animal&#10;&#10;Description automatically generated">
              <a:extLst>
                <a:ext uri="{FF2B5EF4-FFF2-40B4-BE49-F238E27FC236}">
                  <a16:creationId xmlns:a16="http://schemas.microsoft.com/office/drawing/2014/main" id="{1CC84230-B9C6-469A-AB54-E8E28A35412D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>
              <a:extLst>
                <a:ext uri="{837473B0-CC2E-450A-ABE3-18F120FF3D39}">
                  <a1611:picAttrSrcUrl xmlns:a1611="http://schemas.microsoft.com/office/drawing/2016/11/main" r:id="rId23"/>
                </a:ext>
              </a:extLst>
            </a:blip>
            <a:stretch>
              <a:fillRect/>
            </a:stretch>
          </p:blipFill>
          <p:spPr>
            <a:xfrm>
              <a:off x="9592527" y="1979643"/>
              <a:ext cx="960048" cy="530477"/>
            </a:xfrm>
            <a:prstGeom prst="rect">
              <a:avLst/>
            </a:prstGeom>
          </p:spPr>
        </p:pic>
        <p:pic>
          <p:nvPicPr>
            <p:cNvPr id="36" name="Picture 35" descr="A close up of a logo&#10;&#10;Description automatically generated">
              <a:extLst>
                <a:ext uri="{FF2B5EF4-FFF2-40B4-BE49-F238E27FC236}">
                  <a16:creationId xmlns:a16="http://schemas.microsoft.com/office/drawing/2014/main" id="{B02A0BE0-D414-46C2-B8B8-FBC20FBE196B}"/>
                </a:ext>
              </a:extLst>
            </p:cNvPr>
            <p:cNvPicPr>
              <a:picLocks noChangeAspect="1"/>
            </p:cNvPicPr>
            <p:nvPr/>
          </p:nvPicPr>
          <p:blipFill>
            <a:blip r:embed="rId24">
              <a:extLst>
                <a:ext uri="{837473B0-CC2E-450A-ABE3-18F120FF3D39}">
                  <a1611:picAttrSrcUrl xmlns:a1611="http://schemas.microsoft.com/office/drawing/2016/11/main" r:id="rId25"/>
                </a:ext>
              </a:extLst>
            </a:blip>
            <a:stretch>
              <a:fillRect/>
            </a:stretch>
          </p:blipFill>
          <p:spPr>
            <a:xfrm>
              <a:off x="433215" y="1918980"/>
              <a:ext cx="1279075" cy="724809"/>
            </a:xfrm>
            <a:prstGeom prst="rect">
              <a:avLst/>
            </a:prstGeom>
          </p:spPr>
        </p:pic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112B7B20-AB98-44BF-A1A5-543A0224F967}"/>
                </a:ext>
              </a:extLst>
            </p:cNvPr>
            <p:cNvGrpSpPr/>
            <p:nvPr/>
          </p:nvGrpSpPr>
          <p:grpSpPr>
            <a:xfrm>
              <a:off x="1639425" y="1332645"/>
              <a:ext cx="9906657" cy="762619"/>
              <a:chOff x="1172301" y="1535551"/>
              <a:chExt cx="9906657" cy="762619"/>
            </a:xfrm>
          </p:grpSpPr>
          <p:sp>
            <p:nvSpPr>
              <p:cNvPr id="45" name="Content Placeholder 2">
                <a:extLst>
                  <a:ext uri="{FF2B5EF4-FFF2-40B4-BE49-F238E27FC236}">
                    <a16:creationId xmlns:a16="http://schemas.microsoft.com/office/drawing/2014/main" id="{F08E8962-17E4-4C34-84B2-5EDE9492604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172301" y="1548045"/>
                <a:ext cx="1127947" cy="74407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rm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42900" algn="l" rtl="0">
                  <a:lnSpc>
                    <a:spcPct val="90000"/>
                  </a:lnSpc>
                  <a:spcBef>
                    <a:spcPts val="10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1pPr>
                <a:lvl2pPr marL="914400" marR="0" lvl="1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4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2pPr>
                <a:lvl3pPr marL="1371600" marR="0" lvl="2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0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3pPr>
                <a:lvl4pPr marL="1828800" marR="0" lvl="3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4pPr>
                <a:lvl5pPr marL="2286000" marR="0" lvl="4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5pPr>
                <a:lvl6pPr marL="2743200" marR="0" lvl="5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6pPr>
                <a:lvl7pPr marL="3200400" marR="0" lvl="6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7pPr>
                <a:lvl8pPr marL="3657600" marR="0" lvl="7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8pPr>
                <a:lvl9pPr marL="4114800" marR="0" lvl="8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9pPr>
              </a:lstStyle>
              <a:p>
                <a:pPr marL="114300" indent="0" algn="ctr">
                  <a:buClr>
                    <a:srgbClr val="033445"/>
                  </a:buClr>
                  <a:buSzPct val="100000"/>
                  <a:buNone/>
                </a:pPr>
                <a:r>
                  <a:rPr lang="en-US" sz="2400" dirty="0">
                    <a:solidFill>
                      <a:srgbClr val="033445"/>
                    </a:solidFill>
                    <a:latin typeface="Avenir LT Std 35 Light" panose="020B0402020203020204" pitchFamily="34" charset="0"/>
                  </a:rPr>
                  <a:t>7</a:t>
                </a:r>
                <a:endParaRPr lang="en-US" sz="2400" baseline="-25000" dirty="0">
                  <a:solidFill>
                    <a:srgbClr val="033445"/>
                  </a:solidFill>
                  <a:latin typeface="Avenir"/>
                </a:endParaRPr>
              </a:p>
              <a:p>
                <a:pPr marL="0" indent="0">
                  <a:buFont typeface="Arial"/>
                  <a:buNone/>
                </a:pPr>
                <a:endParaRPr lang="en-US" sz="3200" dirty="0">
                  <a:solidFill>
                    <a:srgbClr val="033445"/>
                  </a:solidFill>
                  <a:latin typeface="Avenir"/>
                </a:endParaRPr>
              </a:p>
              <a:p>
                <a:pPr marL="0" indent="0">
                  <a:buFont typeface="Arial"/>
                  <a:buNone/>
                </a:pPr>
                <a:endParaRPr lang="en-US" sz="3200" dirty="0">
                  <a:solidFill>
                    <a:srgbClr val="033445"/>
                  </a:solidFill>
                  <a:latin typeface="Avenir"/>
                </a:endParaRPr>
              </a:p>
            </p:txBody>
          </p:sp>
          <p:sp>
            <p:nvSpPr>
              <p:cNvPr id="51" name="Content Placeholder 2">
                <a:extLst>
                  <a:ext uri="{FF2B5EF4-FFF2-40B4-BE49-F238E27FC236}">
                    <a16:creationId xmlns:a16="http://schemas.microsoft.com/office/drawing/2014/main" id="{FD6E327E-9D34-4B59-8A44-B4AE2A5350D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951805" y="1548044"/>
                <a:ext cx="1127947" cy="74407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rm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42900" algn="l" rtl="0">
                  <a:lnSpc>
                    <a:spcPct val="90000"/>
                  </a:lnSpc>
                  <a:spcBef>
                    <a:spcPts val="10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1pPr>
                <a:lvl2pPr marL="914400" marR="0" lvl="1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4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2pPr>
                <a:lvl3pPr marL="1371600" marR="0" lvl="2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0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3pPr>
                <a:lvl4pPr marL="1828800" marR="0" lvl="3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4pPr>
                <a:lvl5pPr marL="2286000" marR="0" lvl="4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5pPr>
                <a:lvl6pPr marL="2743200" marR="0" lvl="5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6pPr>
                <a:lvl7pPr marL="3200400" marR="0" lvl="6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7pPr>
                <a:lvl8pPr marL="3657600" marR="0" lvl="7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8pPr>
                <a:lvl9pPr marL="4114800" marR="0" lvl="8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9pPr>
              </a:lstStyle>
              <a:p>
                <a:pPr marL="114300" indent="0" algn="ctr">
                  <a:buClr>
                    <a:srgbClr val="033445"/>
                  </a:buClr>
                  <a:buSzPct val="100000"/>
                  <a:buNone/>
                </a:pPr>
                <a:r>
                  <a:rPr lang="en-US" sz="2400" dirty="0">
                    <a:solidFill>
                      <a:srgbClr val="033445"/>
                    </a:solidFill>
                    <a:latin typeface="Avenir LT Std 35 Light" panose="020B0402020203020204" pitchFamily="34" charset="0"/>
                  </a:rPr>
                  <a:t>7</a:t>
                </a:r>
                <a:endParaRPr lang="en-US" sz="2400" baseline="-25000" dirty="0">
                  <a:solidFill>
                    <a:srgbClr val="033445"/>
                  </a:solidFill>
                  <a:latin typeface="Avenir"/>
                </a:endParaRPr>
              </a:p>
              <a:p>
                <a:pPr marL="0" indent="0">
                  <a:buFont typeface="Arial"/>
                  <a:buNone/>
                </a:pPr>
                <a:endParaRPr lang="en-US" sz="3200" dirty="0">
                  <a:solidFill>
                    <a:srgbClr val="033445"/>
                  </a:solidFill>
                  <a:latin typeface="Avenir"/>
                </a:endParaRPr>
              </a:p>
              <a:p>
                <a:pPr marL="0" indent="0">
                  <a:buFont typeface="Arial"/>
                  <a:buNone/>
                </a:pPr>
                <a:endParaRPr lang="en-US" sz="3200" dirty="0">
                  <a:solidFill>
                    <a:srgbClr val="033445"/>
                  </a:solidFill>
                  <a:latin typeface="Avenir"/>
                </a:endParaRPr>
              </a:p>
            </p:txBody>
          </p:sp>
          <p:sp>
            <p:nvSpPr>
              <p:cNvPr id="52" name="Content Placeholder 2">
                <a:extLst>
                  <a:ext uri="{FF2B5EF4-FFF2-40B4-BE49-F238E27FC236}">
                    <a16:creationId xmlns:a16="http://schemas.microsoft.com/office/drawing/2014/main" id="{38AEE02B-ECFE-44C3-8D54-70EE8AFB94B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693326" y="1548044"/>
                <a:ext cx="1127947" cy="74407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rm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42900" algn="l" rtl="0">
                  <a:lnSpc>
                    <a:spcPct val="90000"/>
                  </a:lnSpc>
                  <a:spcBef>
                    <a:spcPts val="10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1pPr>
                <a:lvl2pPr marL="914400" marR="0" lvl="1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4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2pPr>
                <a:lvl3pPr marL="1371600" marR="0" lvl="2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0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3pPr>
                <a:lvl4pPr marL="1828800" marR="0" lvl="3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4pPr>
                <a:lvl5pPr marL="2286000" marR="0" lvl="4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5pPr>
                <a:lvl6pPr marL="2743200" marR="0" lvl="5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6pPr>
                <a:lvl7pPr marL="3200400" marR="0" lvl="6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7pPr>
                <a:lvl8pPr marL="3657600" marR="0" lvl="7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8pPr>
                <a:lvl9pPr marL="4114800" marR="0" lvl="8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9pPr>
              </a:lstStyle>
              <a:p>
                <a:pPr marL="114300" indent="0" algn="ctr">
                  <a:buClr>
                    <a:srgbClr val="033445"/>
                  </a:buClr>
                  <a:buSzPct val="100000"/>
                  <a:buNone/>
                </a:pPr>
                <a:r>
                  <a:rPr lang="en-US" sz="2400" dirty="0">
                    <a:solidFill>
                      <a:srgbClr val="033445"/>
                    </a:solidFill>
                    <a:latin typeface="Avenir LT Std 35 Light" panose="020B0402020203020204" pitchFamily="34" charset="0"/>
                  </a:rPr>
                  <a:t>10</a:t>
                </a:r>
                <a:endParaRPr lang="en-US" sz="2400" baseline="-25000" dirty="0">
                  <a:solidFill>
                    <a:srgbClr val="033445"/>
                  </a:solidFill>
                  <a:latin typeface="Avenir"/>
                </a:endParaRPr>
              </a:p>
              <a:p>
                <a:pPr marL="0" indent="0">
                  <a:buFont typeface="Arial"/>
                  <a:buNone/>
                </a:pPr>
                <a:endParaRPr lang="en-US" sz="3200" dirty="0">
                  <a:solidFill>
                    <a:srgbClr val="033445"/>
                  </a:solidFill>
                  <a:latin typeface="Avenir"/>
                </a:endParaRPr>
              </a:p>
              <a:p>
                <a:pPr marL="0" indent="0">
                  <a:buFont typeface="Arial"/>
                  <a:buNone/>
                </a:pPr>
                <a:endParaRPr lang="en-US" sz="3200" dirty="0">
                  <a:solidFill>
                    <a:srgbClr val="033445"/>
                  </a:solidFill>
                  <a:latin typeface="Avenir"/>
                </a:endParaRPr>
              </a:p>
            </p:txBody>
          </p:sp>
          <p:sp>
            <p:nvSpPr>
              <p:cNvPr id="53" name="Content Placeholder 2">
                <a:extLst>
                  <a:ext uri="{FF2B5EF4-FFF2-40B4-BE49-F238E27FC236}">
                    <a16:creationId xmlns:a16="http://schemas.microsoft.com/office/drawing/2014/main" id="{4FBB2E0C-26F8-49A9-9AED-0A8EDD34241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520038" y="1541608"/>
                <a:ext cx="1127947" cy="74407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rm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42900" algn="l" rtl="0">
                  <a:lnSpc>
                    <a:spcPct val="90000"/>
                  </a:lnSpc>
                  <a:spcBef>
                    <a:spcPts val="10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1pPr>
                <a:lvl2pPr marL="914400" marR="0" lvl="1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4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2pPr>
                <a:lvl3pPr marL="1371600" marR="0" lvl="2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0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3pPr>
                <a:lvl4pPr marL="1828800" marR="0" lvl="3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4pPr>
                <a:lvl5pPr marL="2286000" marR="0" lvl="4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5pPr>
                <a:lvl6pPr marL="2743200" marR="0" lvl="5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6pPr>
                <a:lvl7pPr marL="3200400" marR="0" lvl="6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7pPr>
                <a:lvl8pPr marL="3657600" marR="0" lvl="7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8pPr>
                <a:lvl9pPr marL="4114800" marR="0" lvl="8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9pPr>
              </a:lstStyle>
              <a:p>
                <a:pPr marL="114300" indent="0" algn="ctr">
                  <a:buClr>
                    <a:srgbClr val="033445"/>
                  </a:buClr>
                  <a:buSzPct val="100000"/>
                  <a:buNone/>
                </a:pPr>
                <a:r>
                  <a:rPr lang="en-US" sz="2400" dirty="0">
                    <a:solidFill>
                      <a:srgbClr val="033445"/>
                    </a:solidFill>
                    <a:latin typeface="Avenir LT Std 35 Light" panose="020B0402020203020204" pitchFamily="34" charset="0"/>
                  </a:rPr>
                  <a:t>11</a:t>
                </a:r>
                <a:endParaRPr lang="en-US" sz="2400" baseline="-25000" dirty="0">
                  <a:solidFill>
                    <a:srgbClr val="033445"/>
                  </a:solidFill>
                  <a:latin typeface="Avenir"/>
                </a:endParaRPr>
              </a:p>
              <a:p>
                <a:pPr marL="0" indent="0">
                  <a:buFont typeface="Arial"/>
                  <a:buNone/>
                </a:pPr>
                <a:endParaRPr lang="en-US" sz="3200" dirty="0">
                  <a:solidFill>
                    <a:srgbClr val="033445"/>
                  </a:solidFill>
                  <a:latin typeface="Avenir"/>
                </a:endParaRPr>
              </a:p>
              <a:p>
                <a:pPr marL="0" indent="0">
                  <a:buFont typeface="Arial"/>
                  <a:buNone/>
                </a:pPr>
                <a:endParaRPr lang="en-US" sz="3200" dirty="0">
                  <a:solidFill>
                    <a:srgbClr val="033445"/>
                  </a:solidFill>
                  <a:latin typeface="Avenir"/>
                </a:endParaRPr>
              </a:p>
            </p:txBody>
          </p:sp>
          <p:sp>
            <p:nvSpPr>
              <p:cNvPr id="54" name="Content Placeholder 2">
                <a:extLst>
                  <a:ext uri="{FF2B5EF4-FFF2-40B4-BE49-F238E27FC236}">
                    <a16:creationId xmlns:a16="http://schemas.microsoft.com/office/drawing/2014/main" id="{DC391E0C-F45A-4D87-8609-BBCB8A18423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547743" y="1548044"/>
                <a:ext cx="1127947" cy="74407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rm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42900" algn="l" rtl="0">
                  <a:lnSpc>
                    <a:spcPct val="90000"/>
                  </a:lnSpc>
                  <a:spcBef>
                    <a:spcPts val="10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1pPr>
                <a:lvl2pPr marL="914400" marR="0" lvl="1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4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2pPr>
                <a:lvl3pPr marL="1371600" marR="0" lvl="2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0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3pPr>
                <a:lvl4pPr marL="1828800" marR="0" lvl="3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4pPr>
                <a:lvl5pPr marL="2286000" marR="0" lvl="4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5pPr>
                <a:lvl6pPr marL="2743200" marR="0" lvl="5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6pPr>
                <a:lvl7pPr marL="3200400" marR="0" lvl="6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7pPr>
                <a:lvl8pPr marL="3657600" marR="0" lvl="7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8pPr>
                <a:lvl9pPr marL="4114800" marR="0" lvl="8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9pPr>
              </a:lstStyle>
              <a:p>
                <a:pPr marL="114300" indent="0" algn="ctr">
                  <a:buClr>
                    <a:srgbClr val="033445"/>
                  </a:buClr>
                  <a:buSzPct val="100000"/>
                  <a:buNone/>
                </a:pPr>
                <a:r>
                  <a:rPr lang="en-US" sz="2400" dirty="0">
                    <a:solidFill>
                      <a:srgbClr val="033445"/>
                    </a:solidFill>
                    <a:latin typeface="Avenir LT Std 35 Light" panose="020B0402020203020204" pitchFamily="34" charset="0"/>
                  </a:rPr>
                  <a:t>11</a:t>
                </a:r>
                <a:endParaRPr lang="en-US" sz="2400" baseline="-25000" dirty="0">
                  <a:solidFill>
                    <a:srgbClr val="033445"/>
                  </a:solidFill>
                  <a:latin typeface="Avenir"/>
                </a:endParaRPr>
              </a:p>
              <a:p>
                <a:pPr marL="0" indent="0">
                  <a:buFont typeface="Arial"/>
                  <a:buNone/>
                </a:pPr>
                <a:endParaRPr lang="en-US" sz="3200" dirty="0">
                  <a:solidFill>
                    <a:srgbClr val="033445"/>
                  </a:solidFill>
                  <a:latin typeface="Avenir"/>
                </a:endParaRPr>
              </a:p>
              <a:p>
                <a:pPr marL="0" indent="0">
                  <a:buFont typeface="Arial"/>
                  <a:buNone/>
                </a:pPr>
                <a:endParaRPr lang="en-US" sz="3200" dirty="0">
                  <a:solidFill>
                    <a:srgbClr val="033445"/>
                  </a:solidFill>
                  <a:latin typeface="Avenir"/>
                </a:endParaRPr>
              </a:p>
            </p:txBody>
          </p:sp>
          <p:sp>
            <p:nvSpPr>
              <p:cNvPr id="55" name="Content Placeholder 2">
                <a:extLst>
                  <a:ext uri="{FF2B5EF4-FFF2-40B4-BE49-F238E27FC236}">
                    <a16:creationId xmlns:a16="http://schemas.microsoft.com/office/drawing/2014/main" id="{112BDDF1-1792-46F4-859F-9063B6B0C56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297576" y="1541607"/>
                <a:ext cx="1127947" cy="74407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rm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42900" algn="l" rtl="0">
                  <a:lnSpc>
                    <a:spcPct val="90000"/>
                  </a:lnSpc>
                  <a:spcBef>
                    <a:spcPts val="10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1pPr>
                <a:lvl2pPr marL="914400" marR="0" lvl="1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4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2pPr>
                <a:lvl3pPr marL="1371600" marR="0" lvl="2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0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3pPr>
                <a:lvl4pPr marL="1828800" marR="0" lvl="3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4pPr>
                <a:lvl5pPr marL="2286000" marR="0" lvl="4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5pPr>
                <a:lvl6pPr marL="2743200" marR="0" lvl="5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6pPr>
                <a:lvl7pPr marL="3200400" marR="0" lvl="6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7pPr>
                <a:lvl8pPr marL="3657600" marR="0" lvl="7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8pPr>
                <a:lvl9pPr marL="4114800" marR="0" lvl="8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9pPr>
              </a:lstStyle>
              <a:p>
                <a:pPr marL="114300" indent="0" algn="ctr">
                  <a:buClr>
                    <a:srgbClr val="033445"/>
                  </a:buClr>
                  <a:buSzPct val="100000"/>
                  <a:buNone/>
                </a:pPr>
                <a:r>
                  <a:rPr lang="en-US" sz="2400" dirty="0">
                    <a:solidFill>
                      <a:srgbClr val="033445"/>
                    </a:solidFill>
                    <a:latin typeface="Avenir LT Std 35 Light" panose="020B0402020203020204" pitchFamily="34" charset="0"/>
                  </a:rPr>
                  <a:t>11</a:t>
                </a:r>
                <a:endParaRPr lang="en-US" sz="2400" baseline="-25000" dirty="0">
                  <a:solidFill>
                    <a:srgbClr val="033445"/>
                  </a:solidFill>
                  <a:latin typeface="Avenir"/>
                </a:endParaRPr>
              </a:p>
              <a:p>
                <a:pPr marL="0" indent="0">
                  <a:buFont typeface="Arial"/>
                  <a:buNone/>
                </a:pPr>
                <a:endParaRPr lang="en-US" sz="3200" dirty="0">
                  <a:solidFill>
                    <a:srgbClr val="033445"/>
                  </a:solidFill>
                  <a:latin typeface="Avenir"/>
                </a:endParaRPr>
              </a:p>
              <a:p>
                <a:pPr marL="0" indent="0">
                  <a:buFont typeface="Arial"/>
                  <a:buNone/>
                </a:pPr>
                <a:endParaRPr lang="en-US" sz="3200" dirty="0">
                  <a:solidFill>
                    <a:srgbClr val="033445"/>
                  </a:solidFill>
                  <a:latin typeface="Avenir"/>
                </a:endParaRPr>
              </a:p>
            </p:txBody>
          </p:sp>
          <p:sp>
            <p:nvSpPr>
              <p:cNvPr id="57" name="Content Placeholder 2">
                <a:extLst>
                  <a:ext uri="{FF2B5EF4-FFF2-40B4-BE49-F238E27FC236}">
                    <a16:creationId xmlns:a16="http://schemas.microsoft.com/office/drawing/2014/main" id="{013C5F8E-095D-4597-BD9D-30EDBB6BA64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200699" y="1554098"/>
                <a:ext cx="1127947" cy="74407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rm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42900" algn="l" rtl="0">
                  <a:lnSpc>
                    <a:spcPct val="90000"/>
                  </a:lnSpc>
                  <a:spcBef>
                    <a:spcPts val="10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1pPr>
                <a:lvl2pPr marL="914400" marR="0" lvl="1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4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2pPr>
                <a:lvl3pPr marL="1371600" marR="0" lvl="2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0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3pPr>
                <a:lvl4pPr marL="1828800" marR="0" lvl="3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4pPr>
                <a:lvl5pPr marL="2286000" marR="0" lvl="4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5pPr>
                <a:lvl6pPr marL="2743200" marR="0" lvl="5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6pPr>
                <a:lvl7pPr marL="3200400" marR="0" lvl="6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7pPr>
                <a:lvl8pPr marL="3657600" marR="0" lvl="7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8pPr>
                <a:lvl9pPr marL="4114800" marR="0" lvl="8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9pPr>
              </a:lstStyle>
              <a:p>
                <a:pPr marL="114300" indent="0" algn="ctr">
                  <a:buClr>
                    <a:srgbClr val="033445"/>
                  </a:buClr>
                  <a:buSzPct val="100000"/>
                  <a:buNone/>
                </a:pPr>
                <a:r>
                  <a:rPr lang="en-US" sz="2400" dirty="0">
                    <a:solidFill>
                      <a:srgbClr val="033445"/>
                    </a:solidFill>
                    <a:latin typeface="Avenir LT Std 35 Light" panose="020B0402020203020204" pitchFamily="34" charset="0"/>
                  </a:rPr>
                  <a:t>12</a:t>
                </a:r>
                <a:endParaRPr lang="en-US" sz="2400" baseline="-25000" dirty="0">
                  <a:solidFill>
                    <a:srgbClr val="033445"/>
                  </a:solidFill>
                  <a:latin typeface="Avenir"/>
                </a:endParaRPr>
              </a:p>
              <a:p>
                <a:pPr marL="0" indent="0">
                  <a:buFont typeface="Arial"/>
                  <a:buNone/>
                </a:pPr>
                <a:endParaRPr lang="en-US" sz="3200" dirty="0">
                  <a:solidFill>
                    <a:srgbClr val="033445"/>
                  </a:solidFill>
                  <a:latin typeface="Avenir"/>
                </a:endParaRPr>
              </a:p>
              <a:p>
                <a:pPr marL="0" indent="0">
                  <a:buFont typeface="Arial"/>
                  <a:buNone/>
                </a:pPr>
                <a:endParaRPr lang="en-US" sz="3200" dirty="0">
                  <a:solidFill>
                    <a:srgbClr val="033445"/>
                  </a:solidFill>
                  <a:latin typeface="Avenir"/>
                </a:endParaRPr>
              </a:p>
            </p:txBody>
          </p:sp>
          <p:sp>
            <p:nvSpPr>
              <p:cNvPr id="58" name="Content Placeholder 2">
                <a:extLst>
                  <a:ext uri="{FF2B5EF4-FFF2-40B4-BE49-F238E27FC236}">
                    <a16:creationId xmlns:a16="http://schemas.microsoft.com/office/drawing/2014/main" id="{2978DE05-B7B6-4ED3-92AF-772FE66D246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085063" y="1541606"/>
                <a:ext cx="1127947" cy="74407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rm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42900" algn="l" rtl="0">
                  <a:lnSpc>
                    <a:spcPct val="90000"/>
                  </a:lnSpc>
                  <a:spcBef>
                    <a:spcPts val="10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1pPr>
                <a:lvl2pPr marL="914400" marR="0" lvl="1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4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2pPr>
                <a:lvl3pPr marL="1371600" marR="0" lvl="2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0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3pPr>
                <a:lvl4pPr marL="1828800" marR="0" lvl="3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4pPr>
                <a:lvl5pPr marL="2286000" marR="0" lvl="4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5pPr>
                <a:lvl6pPr marL="2743200" marR="0" lvl="5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6pPr>
                <a:lvl7pPr marL="3200400" marR="0" lvl="6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7pPr>
                <a:lvl8pPr marL="3657600" marR="0" lvl="7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8pPr>
                <a:lvl9pPr marL="4114800" marR="0" lvl="8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9pPr>
              </a:lstStyle>
              <a:p>
                <a:pPr marL="114300" indent="0" algn="ctr">
                  <a:buClr>
                    <a:srgbClr val="033445"/>
                  </a:buClr>
                  <a:buSzPct val="100000"/>
                  <a:buNone/>
                </a:pPr>
                <a:r>
                  <a:rPr lang="en-US" sz="2400" dirty="0">
                    <a:solidFill>
                      <a:srgbClr val="033445"/>
                    </a:solidFill>
                    <a:latin typeface="Avenir LT Std 35 Light" panose="020B0402020203020204" pitchFamily="34" charset="0"/>
                  </a:rPr>
                  <a:t>12</a:t>
                </a:r>
                <a:endParaRPr lang="en-US" sz="2400" baseline="-25000" dirty="0">
                  <a:solidFill>
                    <a:srgbClr val="033445"/>
                  </a:solidFill>
                  <a:latin typeface="Avenir"/>
                </a:endParaRPr>
              </a:p>
              <a:p>
                <a:pPr marL="0" indent="0">
                  <a:buFont typeface="Arial"/>
                  <a:buNone/>
                </a:pPr>
                <a:endParaRPr lang="en-US" sz="3200" dirty="0">
                  <a:solidFill>
                    <a:srgbClr val="033445"/>
                  </a:solidFill>
                  <a:latin typeface="Avenir"/>
                </a:endParaRPr>
              </a:p>
              <a:p>
                <a:pPr marL="0" indent="0">
                  <a:buFont typeface="Arial"/>
                  <a:buNone/>
                </a:pPr>
                <a:endParaRPr lang="en-US" sz="3200" dirty="0">
                  <a:solidFill>
                    <a:srgbClr val="033445"/>
                  </a:solidFill>
                  <a:latin typeface="Avenir"/>
                </a:endParaRPr>
              </a:p>
            </p:txBody>
          </p:sp>
          <p:sp>
            <p:nvSpPr>
              <p:cNvPr id="59" name="Content Placeholder 2">
                <a:extLst>
                  <a:ext uri="{FF2B5EF4-FFF2-40B4-BE49-F238E27FC236}">
                    <a16:creationId xmlns:a16="http://schemas.microsoft.com/office/drawing/2014/main" id="{2BB30B42-CEAF-4983-B1E3-0ED7E0BDBDB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919940" y="1535551"/>
                <a:ext cx="1127947" cy="74407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rm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42900" algn="l" rtl="0">
                  <a:lnSpc>
                    <a:spcPct val="90000"/>
                  </a:lnSpc>
                  <a:spcBef>
                    <a:spcPts val="10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1pPr>
                <a:lvl2pPr marL="914400" marR="0" lvl="1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4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2pPr>
                <a:lvl3pPr marL="1371600" marR="0" lvl="2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0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3pPr>
                <a:lvl4pPr marL="1828800" marR="0" lvl="3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4pPr>
                <a:lvl5pPr marL="2286000" marR="0" lvl="4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5pPr>
                <a:lvl6pPr marL="2743200" marR="0" lvl="5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6pPr>
                <a:lvl7pPr marL="3200400" marR="0" lvl="6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7pPr>
                <a:lvl8pPr marL="3657600" marR="0" lvl="7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8pPr>
                <a:lvl9pPr marL="4114800" marR="0" lvl="8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9pPr>
              </a:lstStyle>
              <a:p>
                <a:pPr marL="114300" indent="0" algn="ctr">
                  <a:buClr>
                    <a:srgbClr val="033445"/>
                  </a:buClr>
                  <a:buSzPct val="100000"/>
                  <a:buNone/>
                </a:pPr>
                <a:r>
                  <a:rPr lang="en-US" sz="2400" dirty="0">
                    <a:solidFill>
                      <a:srgbClr val="033445"/>
                    </a:solidFill>
                    <a:latin typeface="Avenir LT Std 35 Light" panose="020B0402020203020204" pitchFamily="34" charset="0"/>
                  </a:rPr>
                  <a:t>23</a:t>
                </a:r>
                <a:endParaRPr lang="en-US" sz="2400" baseline="-25000" dirty="0">
                  <a:solidFill>
                    <a:srgbClr val="033445"/>
                  </a:solidFill>
                  <a:latin typeface="Avenir"/>
                </a:endParaRPr>
              </a:p>
              <a:p>
                <a:pPr marL="0" indent="0">
                  <a:buFont typeface="Arial"/>
                  <a:buNone/>
                </a:pPr>
                <a:endParaRPr lang="en-US" sz="3200" dirty="0">
                  <a:solidFill>
                    <a:srgbClr val="033445"/>
                  </a:solidFill>
                  <a:latin typeface="Avenir"/>
                </a:endParaRPr>
              </a:p>
              <a:p>
                <a:pPr marL="0" indent="0">
                  <a:buFont typeface="Arial"/>
                  <a:buNone/>
                </a:pPr>
                <a:endParaRPr lang="en-US" sz="3200" dirty="0">
                  <a:solidFill>
                    <a:srgbClr val="033445"/>
                  </a:solidFill>
                  <a:latin typeface="Avenir"/>
                </a:endParaRPr>
              </a:p>
            </p:txBody>
          </p:sp>
          <p:sp>
            <p:nvSpPr>
              <p:cNvPr id="60" name="Content Placeholder 2">
                <a:extLst>
                  <a:ext uri="{FF2B5EF4-FFF2-40B4-BE49-F238E27FC236}">
                    <a16:creationId xmlns:a16="http://schemas.microsoft.com/office/drawing/2014/main" id="{87786567-3FB2-44BE-9468-E8DE70C503C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899530" y="1554099"/>
                <a:ext cx="1127947" cy="74407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rm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42900" algn="l" rtl="0">
                  <a:lnSpc>
                    <a:spcPct val="90000"/>
                  </a:lnSpc>
                  <a:spcBef>
                    <a:spcPts val="10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1pPr>
                <a:lvl2pPr marL="914400" marR="0" lvl="1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4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2pPr>
                <a:lvl3pPr marL="1371600" marR="0" lvl="2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0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3pPr>
                <a:lvl4pPr marL="1828800" marR="0" lvl="3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4pPr>
                <a:lvl5pPr marL="2286000" marR="0" lvl="4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5pPr>
                <a:lvl6pPr marL="2743200" marR="0" lvl="5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6pPr>
                <a:lvl7pPr marL="3200400" marR="0" lvl="6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7pPr>
                <a:lvl8pPr marL="3657600" marR="0" lvl="7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8pPr>
                <a:lvl9pPr marL="4114800" marR="0" lvl="8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9pPr>
              </a:lstStyle>
              <a:p>
                <a:pPr marL="114300" indent="0" algn="ctr">
                  <a:buClr>
                    <a:srgbClr val="033445"/>
                  </a:buClr>
                  <a:buSzPct val="100000"/>
                  <a:buNone/>
                </a:pPr>
                <a:r>
                  <a:rPr lang="en-US" sz="2400" dirty="0">
                    <a:solidFill>
                      <a:srgbClr val="033445"/>
                    </a:solidFill>
                    <a:latin typeface="Avenir LT Std 35 Light" panose="020B0402020203020204" pitchFamily="34" charset="0"/>
                  </a:rPr>
                  <a:t>30</a:t>
                </a:r>
                <a:endParaRPr lang="en-US" sz="2400" baseline="-25000" dirty="0">
                  <a:solidFill>
                    <a:srgbClr val="033445"/>
                  </a:solidFill>
                  <a:latin typeface="Avenir"/>
                </a:endParaRPr>
              </a:p>
              <a:p>
                <a:pPr marL="0" indent="0">
                  <a:buFont typeface="Arial"/>
                  <a:buNone/>
                </a:pPr>
                <a:endParaRPr lang="en-US" sz="3200" dirty="0">
                  <a:solidFill>
                    <a:srgbClr val="033445"/>
                  </a:solidFill>
                  <a:latin typeface="Avenir"/>
                </a:endParaRPr>
              </a:p>
              <a:p>
                <a:pPr marL="0" indent="0">
                  <a:buFont typeface="Arial"/>
                  <a:buNone/>
                </a:pPr>
                <a:endParaRPr lang="en-US" sz="3200" dirty="0">
                  <a:solidFill>
                    <a:srgbClr val="033445"/>
                  </a:solidFill>
                  <a:latin typeface="Avenir"/>
                </a:endParaRPr>
              </a:p>
            </p:txBody>
          </p:sp>
          <p:sp>
            <p:nvSpPr>
              <p:cNvPr id="61" name="Content Placeholder 2">
                <a:extLst>
                  <a:ext uri="{FF2B5EF4-FFF2-40B4-BE49-F238E27FC236}">
                    <a16:creationId xmlns:a16="http://schemas.microsoft.com/office/drawing/2014/main" id="{294D4A99-1271-4D7B-A411-10ED61DB12D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951011" y="1548043"/>
                <a:ext cx="1127947" cy="74407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rm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42900" algn="l" rtl="0">
                  <a:lnSpc>
                    <a:spcPct val="90000"/>
                  </a:lnSpc>
                  <a:spcBef>
                    <a:spcPts val="10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1pPr>
                <a:lvl2pPr marL="914400" marR="0" lvl="1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4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2pPr>
                <a:lvl3pPr marL="1371600" marR="0" lvl="2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0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3pPr>
                <a:lvl4pPr marL="1828800" marR="0" lvl="3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4pPr>
                <a:lvl5pPr marL="2286000" marR="0" lvl="4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5pPr>
                <a:lvl6pPr marL="2743200" marR="0" lvl="5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6pPr>
                <a:lvl7pPr marL="3200400" marR="0" lvl="6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7pPr>
                <a:lvl8pPr marL="3657600" marR="0" lvl="7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8pPr>
                <a:lvl9pPr marL="4114800" marR="0" lvl="8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9pPr>
              </a:lstStyle>
              <a:p>
                <a:pPr marL="114300" indent="0" algn="ctr">
                  <a:buClr>
                    <a:srgbClr val="033445"/>
                  </a:buClr>
                  <a:buSzPct val="100000"/>
                  <a:buNone/>
                </a:pPr>
                <a:r>
                  <a:rPr lang="en-US" sz="2400" dirty="0">
                    <a:solidFill>
                      <a:srgbClr val="033445"/>
                    </a:solidFill>
                    <a:latin typeface="Avenir LT Std 35 Light" panose="020B0402020203020204" pitchFamily="34" charset="0"/>
                  </a:rPr>
                  <a:t>35</a:t>
                </a:r>
                <a:endParaRPr lang="en-US" sz="2400" baseline="-25000" dirty="0">
                  <a:solidFill>
                    <a:srgbClr val="033445"/>
                  </a:solidFill>
                  <a:latin typeface="Avenir"/>
                </a:endParaRPr>
              </a:p>
              <a:p>
                <a:pPr marL="0" indent="0">
                  <a:buFont typeface="Arial"/>
                  <a:buNone/>
                </a:pPr>
                <a:endParaRPr lang="en-US" sz="3200" dirty="0">
                  <a:solidFill>
                    <a:srgbClr val="033445"/>
                  </a:solidFill>
                  <a:latin typeface="Avenir"/>
                </a:endParaRPr>
              </a:p>
              <a:p>
                <a:pPr marL="0" indent="0">
                  <a:buFont typeface="Arial"/>
                  <a:buNone/>
                </a:pPr>
                <a:endParaRPr lang="en-US" sz="3200" dirty="0">
                  <a:solidFill>
                    <a:srgbClr val="033445"/>
                  </a:solidFill>
                  <a:latin typeface="Avenir"/>
                </a:endParaRPr>
              </a:p>
            </p:txBody>
          </p:sp>
        </p:grp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634EE34F-76F8-4D9A-9162-F9598C91916F}"/>
                </a:ext>
              </a:extLst>
            </p:cNvPr>
            <p:cNvSpPr/>
            <p:nvPr/>
          </p:nvSpPr>
          <p:spPr>
            <a:xfrm>
              <a:off x="1060734" y="1450233"/>
              <a:ext cx="46038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114300" lvl="0" algn="ctr">
                <a:buClr>
                  <a:srgbClr val="033445"/>
                </a:buClr>
                <a:buSzPct val="100000"/>
              </a:pPr>
              <a:r>
                <a:rPr lang="en-US" sz="2400" dirty="0">
                  <a:solidFill>
                    <a:srgbClr val="033445"/>
                  </a:solidFill>
                  <a:latin typeface="Avenir LT Std 35 Light" panose="020B0402020203020204" pitchFamily="34" charset="0"/>
                </a:rPr>
                <a:t>5</a:t>
              </a:r>
              <a:endParaRPr lang="en-US" sz="2400" baseline="-25000" dirty="0">
                <a:solidFill>
                  <a:srgbClr val="033445"/>
                </a:solidFill>
                <a:latin typeface="Avenir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3279231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D84623-9054-486D-A7DB-1D4C59DCBF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>
              <a:spcBef>
                <a:spcPts val="0"/>
              </a:spcBef>
            </a:pPr>
            <a:r>
              <a:rPr lang="en-US" sz="4400" dirty="0">
                <a:solidFill>
                  <a:schemeClr val="bg1"/>
                </a:solidFill>
                <a:latin typeface="Segoe UI" panose="020B0502040204020203" pitchFamily="34" charset="0"/>
                <a:ea typeface="Exo 2"/>
                <a:cs typeface="Segoe UI" panose="020B0502040204020203" pitchFamily="34" charset="0"/>
                <a:sym typeface="Exo 2"/>
              </a:rPr>
              <a:t>Interquartile Range (IQR)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E3F6A35-E0C9-4A56-A799-1A13E573EF0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solidFill>
            <a:schemeClr val="bg1"/>
          </a:solidFill>
        </p:spPr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F149895-1DD4-4C4D-81BE-9E4F6C91FE4A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Graphic 7" descr="Chicken">
            <a:extLst>
              <a:ext uri="{FF2B5EF4-FFF2-40B4-BE49-F238E27FC236}">
                <a16:creationId xmlns:a16="http://schemas.microsoft.com/office/drawing/2014/main" id="{716FAEAB-66A8-4657-A96C-078436F1E8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505855" y="1758621"/>
            <a:ext cx="914400" cy="914400"/>
          </a:xfrm>
          <a:prstGeom prst="rect">
            <a:avLst/>
          </a:prstGeom>
        </p:spPr>
      </p:pic>
      <p:pic>
        <p:nvPicPr>
          <p:cNvPr id="10" name="Graphic 9" descr="Cat">
            <a:extLst>
              <a:ext uri="{FF2B5EF4-FFF2-40B4-BE49-F238E27FC236}">
                <a16:creationId xmlns:a16="http://schemas.microsoft.com/office/drawing/2014/main" id="{B3CBEB21-DB84-46EA-B235-3EF0CE52713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128220" y="1758621"/>
            <a:ext cx="914400" cy="914400"/>
          </a:xfrm>
          <a:prstGeom prst="rect">
            <a:avLst/>
          </a:prstGeom>
        </p:spPr>
      </p:pic>
      <p:pic>
        <p:nvPicPr>
          <p:cNvPr id="13" name="Graphic 12" descr="Cow">
            <a:extLst>
              <a:ext uri="{FF2B5EF4-FFF2-40B4-BE49-F238E27FC236}">
                <a16:creationId xmlns:a16="http://schemas.microsoft.com/office/drawing/2014/main" id="{A85B32FC-209D-4A8A-9588-74E68102C44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213820" y="1758621"/>
            <a:ext cx="914400" cy="914400"/>
          </a:xfrm>
          <a:prstGeom prst="rect">
            <a:avLst/>
          </a:prstGeom>
        </p:spPr>
      </p:pic>
      <p:pic>
        <p:nvPicPr>
          <p:cNvPr id="19" name="Graphic 18" descr="Goat">
            <a:extLst>
              <a:ext uri="{FF2B5EF4-FFF2-40B4-BE49-F238E27FC236}">
                <a16:creationId xmlns:a16="http://schemas.microsoft.com/office/drawing/2014/main" id="{828B9541-3DC7-4578-9D98-CFB436C7EB4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836185" y="1758621"/>
            <a:ext cx="914400" cy="914400"/>
          </a:xfrm>
          <a:prstGeom prst="rect">
            <a:avLst/>
          </a:prstGeom>
        </p:spPr>
      </p:pic>
      <p:grpSp>
        <p:nvGrpSpPr>
          <p:cNvPr id="41" name="Group 40">
            <a:extLst>
              <a:ext uri="{FF2B5EF4-FFF2-40B4-BE49-F238E27FC236}">
                <a16:creationId xmlns:a16="http://schemas.microsoft.com/office/drawing/2014/main" id="{91318840-CEA8-4F88-95EF-0A81A9F60DD4}"/>
              </a:ext>
            </a:extLst>
          </p:cNvPr>
          <p:cNvGrpSpPr/>
          <p:nvPr/>
        </p:nvGrpSpPr>
        <p:grpSpPr>
          <a:xfrm>
            <a:off x="433215" y="1332645"/>
            <a:ext cx="11112867" cy="1340376"/>
            <a:chOff x="433215" y="1332645"/>
            <a:chExt cx="11112867" cy="1340376"/>
          </a:xfrm>
        </p:grpSpPr>
        <p:pic>
          <p:nvPicPr>
            <p:cNvPr id="4" name="Graphic 3" descr="Rabbit">
              <a:extLst>
                <a:ext uri="{FF2B5EF4-FFF2-40B4-BE49-F238E27FC236}">
                  <a16:creationId xmlns:a16="http://schemas.microsoft.com/office/drawing/2014/main" id="{65B56B64-C457-424B-BBE2-D85A2B4D0B8C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1712290" y="1758621"/>
              <a:ext cx="914400" cy="914400"/>
            </a:xfrm>
            <a:prstGeom prst="rect">
              <a:avLst/>
            </a:prstGeom>
          </p:spPr>
        </p:pic>
        <p:pic>
          <p:nvPicPr>
            <p:cNvPr id="15" name="Graphic 14" descr="Pig">
              <a:extLst>
                <a:ext uri="{FF2B5EF4-FFF2-40B4-BE49-F238E27FC236}">
                  <a16:creationId xmlns:a16="http://schemas.microsoft.com/office/drawing/2014/main" id="{9CF53F9F-CDB1-4C91-9B34-041EAC6EF826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3299420" y="1758621"/>
              <a:ext cx="914400" cy="914400"/>
            </a:xfrm>
            <a:prstGeom prst="rect">
              <a:avLst/>
            </a:prstGeom>
          </p:spPr>
        </p:pic>
        <p:pic>
          <p:nvPicPr>
            <p:cNvPr id="17" name="Graphic 16" descr="Dog">
              <a:extLst>
                <a:ext uri="{FF2B5EF4-FFF2-40B4-BE49-F238E27FC236}">
                  <a16:creationId xmlns:a16="http://schemas.microsoft.com/office/drawing/2014/main" id="{6DBBED2A-6BDC-4710-9802-30D3161B26AE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5921785" y="1758621"/>
              <a:ext cx="914400" cy="914400"/>
            </a:xfrm>
            <a:prstGeom prst="rect">
              <a:avLst/>
            </a:prstGeom>
          </p:spPr>
        </p:pic>
        <p:pic>
          <p:nvPicPr>
            <p:cNvPr id="21" name="Graphic 20" descr="Sheep">
              <a:extLst>
                <a:ext uri="{FF2B5EF4-FFF2-40B4-BE49-F238E27FC236}">
                  <a16:creationId xmlns:a16="http://schemas.microsoft.com/office/drawing/2014/main" id="{AB5C238F-53C2-4617-B8A1-E3BD60B3C91F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7750585" y="1758621"/>
              <a:ext cx="914400" cy="914400"/>
            </a:xfrm>
            <a:prstGeom prst="rect">
              <a:avLst/>
            </a:prstGeom>
          </p:spPr>
        </p:pic>
        <p:pic>
          <p:nvPicPr>
            <p:cNvPr id="23" name="Graphic 22" descr="Horse">
              <a:extLst>
                <a:ext uri="{FF2B5EF4-FFF2-40B4-BE49-F238E27FC236}">
                  <a16:creationId xmlns:a16="http://schemas.microsoft.com/office/drawing/2014/main" id="{A0BD55B8-FBBE-4978-BA1B-B104ED115081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p:blipFill>
          <p:spPr>
            <a:xfrm>
              <a:off x="8664985" y="1758621"/>
              <a:ext cx="914400" cy="914400"/>
            </a:xfrm>
            <a:prstGeom prst="rect">
              <a:avLst/>
            </a:prstGeom>
          </p:spPr>
        </p:pic>
        <p:pic>
          <p:nvPicPr>
            <p:cNvPr id="31" name="Picture 30" descr="A close up of a logo&#10;&#10;Description automatically generated">
              <a:extLst>
                <a:ext uri="{FF2B5EF4-FFF2-40B4-BE49-F238E27FC236}">
                  <a16:creationId xmlns:a16="http://schemas.microsoft.com/office/drawing/2014/main" id="{E0501ABB-B630-4A97-ADBA-E50CD990AC72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>
              <a:extLst>
                <a:ext uri="{837473B0-CC2E-450A-ABE3-18F120FF3D39}">
                  <a1611:picAttrSrcUrl xmlns:a1611="http://schemas.microsoft.com/office/drawing/2016/11/main" r:id="rId21"/>
                </a:ext>
              </a:extLst>
            </a:blip>
            <a:stretch>
              <a:fillRect/>
            </a:stretch>
          </p:blipFill>
          <p:spPr>
            <a:xfrm>
              <a:off x="10660914" y="1758621"/>
              <a:ext cx="885168" cy="885168"/>
            </a:xfrm>
            <a:prstGeom prst="rect">
              <a:avLst/>
            </a:prstGeom>
          </p:spPr>
        </p:pic>
        <p:pic>
          <p:nvPicPr>
            <p:cNvPr id="33" name="Picture 32" descr="A close up of an animal&#10;&#10;Description automatically generated">
              <a:extLst>
                <a:ext uri="{FF2B5EF4-FFF2-40B4-BE49-F238E27FC236}">
                  <a16:creationId xmlns:a16="http://schemas.microsoft.com/office/drawing/2014/main" id="{1CC84230-B9C6-469A-AB54-E8E28A35412D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>
              <a:extLst>
                <a:ext uri="{837473B0-CC2E-450A-ABE3-18F120FF3D39}">
                  <a1611:picAttrSrcUrl xmlns:a1611="http://schemas.microsoft.com/office/drawing/2016/11/main" r:id="rId23"/>
                </a:ext>
              </a:extLst>
            </a:blip>
            <a:stretch>
              <a:fillRect/>
            </a:stretch>
          </p:blipFill>
          <p:spPr>
            <a:xfrm>
              <a:off x="9592527" y="1979643"/>
              <a:ext cx="960048" cy="530477"/>
            </a:xfrm>
            <a:prstGeom prst="rect">
              <a:avLst/>
            </a:prstGeom>
          </p:spPr>
        </p:pic>
        <p:pic>
          <p:nvPicPr>
            <p:cNvPr id="36" name="Picture 35" descr="A close up of a logo&#10;&#10;Description automatically generated">
              <a:extLst>
                <a:ext uri="{FF2B5EF4-FFF2-40B4-BE49-F238E27FC236}">
                  <a16:creationId xmlns:a16="http://schemas.microsoft.com/office/drawing/2014/main" id="{B02A0BE0-D414-46C2-B8B8-FBC20FBE196B}"/>
                </a:ext>
              </a:extLst>
            </p:cNvPr>
            <p:cNvPicPr>
              <a:picLocks noChangeAspect="1"/>
            </p:cNvPicPr>
            <p:nvPr/>
          </p:nvPicPr>
          <p:blipFill>
            <a:blip r:embed="rId24">
              <a:extLst>
                <a:ext uri="{837473B0-CC2E-450A-ABE3-18F120FF3D39}">
                  <a1611:picAttrSrcUrl xmlns:a1611="http://schemas.microsoft.com/office/drawing/2016/11/main" r:id="rId25"/>
                </a:ext>
              </a:extLst>
            </a:blip>
            <a:stretch>
              <a:fillRect/>
            </a:stretch>
          </p:blipFill>
          <p:spPr>
            <a:xfrm>
              <a:off x="433215" y="1918980"/>
              <a:ext cx="1279075" cy="724809"/>
            </a:xfrm>
            <a:prstGeom prst="rect">
              <a:avLst/>
            </a:prstGeom>
          </p:spPr>
        </p:pic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112B7B20-AB98-44BF-A1A5-543A0224F967}"/>
                </a:ext>
              </a:extLst>
            </p:cNvPr>
            <p:cNvGrpSpPr/>
            <p:nvPr/>
          </p:nvGrpSpPr>
          <p:grpSpPr>
            <a:xfrm>
              <a:off x="1639425" y="1332645"/>
              <a:ext cx="9906657" cy="762619"/>
              <a:chOff x="1172301" y="1535551"/>
              <a:chExt cx="9906657" cy="762619"/>
            </a:xfrm>
          </p:grpSpPr>
          <p:sp>
            <p:nvSpPr>
              <p:cNvPr id="45" name="Content Placeholder 2">
                <a:extLst>
                  <a:ext uri="{FF2B5EF4-FFF2-40B4-BE49-F238E27FC236}">
                    <a16:creationId xmlns:a16="http://schemas.microsoft.com/office/drawing/2014/main" id="{F08E8962-17E4-4C34-84B2-5EDE9492604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172301" y="1548045"/>
                <a:ext cx="1127947" cy="74407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rm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42900" algn="l" rtl="0">
                  <a:lnSpc>
                    <a:spcPct val="90000"/>
                  </a:lnSpc>
                  <a:spcBef>
                    <a:spcPts val="10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1pPr>
                <a:lvl2pPr marL="914400" marR="0" lvl="1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4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2pPr>
                <a:lvl3pPr marL="1371600" marR="0" lvl="2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0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3pPr>
                <a:lvl4pPr marL="1828800" marR="0" lvl="3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4pPr>
                <a:lvl5pPr marL="2286000" marR="0" lvl="4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5pPr>
                <a:lvl6pPr marL="2743200" marR="0" lvl="5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6pPr>
                <a:lvl7pPr marL="3200400" marR="0" lvl="6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7pPr>
                <a:lvl8pPr marL="3657600" marR="0" lvl="7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8pPr>
                <a:lvl9pPr marL="4114800" marR="0" lvl="8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9pPr>
              </a:lstStyle>
              <a:p>
                <a:pPr marL="114300" indent="0" algn="ctr">
                  <a:buClr>
                    <a:srgbClr val="033445"/>
                  </a:buClr>
                  <a:buSzPct val="100000"/>
                  <a:buNone/>
                </a:pPr>
                <a:r>
                  <a:rPr lang="en-US" sz="2400" dirty="0">
                    <a:solidFill>
                      <a:srgbClr val="033445"/>
                    </a:solidFill>
                    <a:latin typeface="Avenir LT Std 35 Light" panose="020B0402020203020204" pitchFamily="34" charset="0"/>
                  </a:rPr>
                  <a:t>7</a:t>
                </a:r>
                <a:endParaRPr lang="en-US" sz="2400" baseline="-25000" dirty="0">
                  <a:solidFill>
                    <a:srgbClr val="033445"/>
                  </a:solidFill>
                  <a:latin typeface="Avenir"/>
                </a:endParaRPr>
              </a:p>
              <a:p>
                <a:pPr marL="0" indent="0">
                  <a:buFont typeface="Arial"/>
                  <a:buNone/>
                </a:pPr>
                <a:endParaRPr lang="en-US" sz="3200" dirty="0">
                  <a:solidFill>
                    <a:srgbClr val="033445"/>
                  </a:solidFill>
                  <a:latin typeface="Avenir"/>
                </a:endParaRPr>
              </a:p>
              <a:p>
                <a:pPr marL="0" indent="0">
                  <a:buFont typeface="Arial"/>
                  <a:buNone/>
                </a:pPr>
                <a:endParaRPr lang="en-US" sz="3200" dirty="0">
                  <a:solidFill>
                    <a:srgbClr val="033445"/>
                  </a:solidFill>
                  <a:latin typeface="Avenir"/>
                </a:endParaRPr>
              </a:p>
            </p:txBody>
          </p:sp>
          <p:sp>
            <p:nvSpPr>
              <p:cNvPr id="51" name="Content Placeholder 2">
                <a:extLst>
                  <a:ext uri="{FF2B5EF4-FFF2-40B4-BE49-F238E27FC236}">
                    <a16:creationId xmlns:a16="http://schemas.microsoft.com/office/drawing/2014/main" id="{FD6E327E-9D34-4B59-8A44-B4AE2A5350D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951805" y="1548044"/>
                <a:ext cx="1127947" cy="74407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rm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42900" algn="l" rtl="0">
                  <a:lnSpc>
                    <a:spcPct val="90000"/>
                  </a:lnSpc>
                  <a:spcBef>
                    <a:spcPts val="10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1pPr>
                <a:lvl2pPr marL="914400" marR="0" lvl="1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4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2pPr>
                <a:lvl3pPr marL="1371600" marR="0" lvl="2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0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3pPr>
                <a:lvl4pPr marL="1828800" marR="0" lvl="3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4pPr>
                <a:lvl5pPr marL="2286000" marR="0" lvl="4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5pPr>
                <a:lvl6pPr marL="2743200" marR="0" lvl="5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6pPr>
                <a:lvl7pPr marL="3200400" marR="0" lvl="6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7pPr>
                <a:lvl8pPr marL="3657600" marR="0" lvl="7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8pPr>
                <a:lvl9pPr marL="4114800" marR="0" lvl="8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9pPr>
              </a:lstStyle>
              <a:p>
                <a:pPr marL="114300" indent="0" algn="ctr">
                  <a:buClr>
                    <a:srgbClr val="033445"/>
                  </a:buClr>
                  <a:buSzPct val="100000"/>
                  <a:buNone/>
                </a:pPr>
                <a:r>
                  <a:rPr lang="en-US" sz="2400" dirty="0">
                    <a:solidFill>
                      <a:srgbClr val="033445"/>
                    </a:solidFill>
                    <a:latin typeface="Avenir LT Std 35 Light" panose="020B0402020203020204" pitchFamily="34" charset="0"/>
                  </a:rPr>
                  <a:t>7</a:t>
                </a:r>
                <a:endParaRPr lang="en-US" sz="2400" baseline="-25000" dirty="0">
                  <a:solidFill>
                    <a:srgbClr val="033445"/>
                  </a:solidFill>
                  <a:latin typeface="Avenir"/>
                </a:endParaRPr>
              </a:p>
              <a:p>
                <a:pPr marL="0" indent="0">
                  <a:buFont typeface="Arial"/>
                  <a:buNone/>
                </a:pPr>
                <a:endParaRPr lang="en-US" sz="3200" dirty="0">
                  <a:solidFill>
                    <a:srgbClr val="033445"/>
                  </a:solidFill>
                  <a:latin typeface="Avenir"/>
                </a:endParaRPr>
              </a:p>
              <a:p>
                <a:pPr marL="0" indent="0">
                  <a:buFont typeface="Arial"/>
                  <a:buNone/>
                </a:pPr>
                <a:endParaRPr lang="en-US" sz="3200" dirty="0">
                  <a:solidFill>
                    <a:srgbClr val="033445"/>
                  </a:solidFill>
                  <a:latin typeface="Avenir"/>
                </a:endParaRPr>
              </a:p>
            </p:txBody>
          </p:sp>
          <p:sp>
            <p:nvSpPr>
              <p:cNvPr id="52" name="Content Placeholder 2">
                <a:extLst>
                  <a:ext uri="{FF2B5EF4-FFF2-40B4-BE49-F238E27FC236}">
                    <a16:creationId xmlns:a16="http://schemas.microsoft.com/office/drawing/2014/main" id="{38AEE02B-ECFE-44C3-8D54-70EE8AFB94B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693326" y="1548044"/>
                <a:ext cx="1127947" cy="74407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rm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42900" algn="l" rtl="0">
                  <a:lnSpc>
                    <a:spcPct val="90000"/>
                  </a:lnSpc>
                  <a:spcBef>
                    <a:spcPts val="10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1pPr>
                <a:lvl2pPr marL="914400" marR="0" lvl="1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4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2pPr>
                <a:lvl3pPr marL="1371600" marR="0" lvl="2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0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3pPr>
                <a:lvl4pPr marL="1828800" marR="0" lvl="3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4pPr>
                <a:lvl5pPr marL="2286000" marR="0" lvl="4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5pPr>
                <a:lvl6pPr marL="2743200" marR="0" lvl="5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6pPr>
                <a:lvl7pPr marL="3200400" marR="0" lvl="6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7pPr>
                <a:lvl8pPr marL="3657600" marR="0" lvl="7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8pPr>
                <a:lvl9pPr marL="4114800" marR="0" lvl="8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9pPr>
              </a:lstStyle>
              <a:p>
                <a:pPr marL="114300" indent="0" algn="ctr">
                  <a:buClr>
                    <a:srgbClr val="033445"/>
                  </a:buClr>
                  <a:buSzPct val="100000"/>
                  <a:buNone/>
                </a:pPr>
                <a:r>
                  <a:rPr lang="en-US" sz="2400" dirty="0">
                    <a:solidFill>
                      <a:srgbClr val="033445"/>
                    </a:solidFill>
                    <a:latin typeface="Avenir LT Std 35 Light" panose="020B0402020203020204" pitchFamily="34" charset="0"/>
                  </a:rPr>
                  <a:t>10</a:t>
                </a:r>
                <a:endParaRPr lang="en-US" sz="2400" baseline="-25000" dirty="0">
                  <a:solidFill>
                    <a:srgbClr val="033445"/>
                  </a:solidFill>
                  <a:latin typeface="Avenir"/>
                </a:endParaRPr>
              </a:p>
              <a:p>
                <a:pPr marL="0" indent="0">
                  <a:buFont typeface="Arial"/>
                  <a:buNone/>
                </a:pPr>
                <a:endParaRPr lang="en-US" sz="3200" dirty="0">
                  <a:solidFill>
                    <a:srgbClr val="033445"/>
                  </a:solidFill>
                  <a:latin typeface="Avenir"/>
                </a:endParaRPr>
              </a:p>
              <a:p>
                <a:pPr marL="0" indent="0">
                  <a:buFont typeface="Arial"/>
                  <a:buNone/>
                </a:pPr>
                <a:endParaRPr lang="en-US" sz="3200" dirty="0">
                  <a:solidFill>
                    <a:srgbClr val="033445"/>
                  </a:solidFill>
                  <a:latin typeface="Avenir"/>
                </a:endParaRPr>
              </a:p>
            </p:txBody>
          </p:sp>
          <p:sp>
            <p:nvSpPr>
              <p:cNvPr id="53" name="Content Placeholder 2">
                <a:extLst>
                  <a:ext uri="{FF2B5EF4-FFF2-40B4-BE49-F238E27FC236}">
                    <a16:creationId xmlns:a16="http://schemas.microsoft.com/office/drawing/2014/main" id="{4FBB2E0C-26F8-49A9-9AED-0A8EDD34241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520038" y="1541608"/>
                <a:ext cx="1127947" cy="74407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rm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42900" algn="l" rtl="0">
                  <a:lnSpc>
                    <a:spcPct val="90000"/>
                  </a:lnSpc>
                  <a:spcBef>
                    <a:spcPts val="10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1pPr>
                <a:lvl2pPr marL="914400" marR="0" lvl="1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4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2pPr>
                <a:lvl3pPr marL="1371600" marR="0" lvl="2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0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3pPr>
                <a:lvl4pPr marL="1828800" marR="0" lvl="3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4pPr>
                <a:lvl5pPr marL="2286000" marR="0" lvl="4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5pPr>
                <a:lvl6pPr marL="2743200" marR="0" lvl="5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6pPr>
                <a:lvl7pPr marL="3200400" marR="0" lvl="6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7pPr>
                <a:lvl8pPr marL="3657600" marR="0" lvl="7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8pPr>
                <a:lvl9pPr marL="4114800" marR="0" lvl="8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9pPr>
              </a:lstStyle>
              <a:p>
                <a:pPr marL="114300" indent="0" algn="ctr">
                  <a:buClr>
                    <a:srgbClr val="033445"/>
                  </a:buClr>
                  <a:buSzPct val="100000"/>
                  <a:buNone/>
                </a:pPr>
                <a:r>
                  <a:rPr lang="en-US" sz="2400" dirty="0">
                    <a:solidFill>
                      <a:srgbClr val="033445"/>
                    </a:solidFill>
                    <a:latin typeface="Avenir LT Std 35 Light" panose="020B0402020203020204" pitchFamily="34" charset="0"/>
                  </a:rPr>
                  <a:t>11</a:t>
                </a:r>
                <a:endParaRPr lang="en-US" sz="2400" baseline="-25000" dirty="0">
                  <a:solidFill>
                    <a:srgbClr val="033445"/>
                  </a:solidFill>
                  <a:latin typeface="Avenir"/>
                </a:endParaRPr>
              </a:p>
              <a:p>
                <a:pPr marL="0" indent="0">
                  <a:buFont typeface="Arial"/>
                  <a:buNone/>
                </a:pPr>
                <a:endParaRPr lang="en-US" sz="3200" dirty="0">
                  <a:solidFill>
                    <a:srgbClr val="033445"/>
                  </a:solidFill>
                  <a:latin typeface="Avenir"/>
                </a:endParaRPr>
              </a:p>
              <a:p>
                <a:pPr marL="0" indent="0">
                  <a:buFont typeface="Arial"/>
                  <a:buNone/>
                </a:pPr>
                <a:endParaRPr lang="en-US" sz="3200" dirty="0">
                  <a:solidFill>
                    <a:srgbClr val="033445"/>
                  </a:solidFill>
                  <a:latin typeface="Avenir"/>
                </a:endParaRPr>
              </a:p>
            </p:txBody>
          </p:sp>
          <p:sp>
            <p:nvSpPr>
              <p:cNvPr id="54" name="Content Placeholder 2">
                <a:extLst>
                  <a:ext uri="{FF2B5EF4-FFF2-40B4-BE49-F238E27FC236}">
                    <a16:creationId xmlns:a16="http://schemas.microsoft.com/office/drawing/2014/main" id="{DC391E0C-F45A-4D87-8609-BBCB8A18423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547743" y="1548044"/>
                <a:ext cx="1127947" cy="74407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rm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42900" algn="l" rtl="0">
                  <a:lnSpc>
                    <a:spcPct val="90000"/>
                  </a:lnSpc>
                  <a:spcBef>
                    <a:spcPts val="10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1pPr>
                <a:lvl2pPr marL="914400" marR="0" lvl="1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4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2pPr>
                <a:lvl3pPr marL="1371600" marR="0" lvl="2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0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3pPr>
                <a:lvl4pPr marL="1828800" marR="0" lvl="3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4pPr>
                <a:lvl5pPr marL="2286000" marR="0" lvl="4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5pPr>
                <a:lvl6pPr marL="2743200" marR="0" lvl="5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6pPr>
                <a:lvl7pPr marL="3200400" marR="0" lvl="6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7pPr>
                <a:lvl8pPr marL="3657600" marR="0" lvl="7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8pPr>
                <a:lvl9pPr marL="4114800" marR="0" lvl="8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9pPr>
              </a:lstStyle>
              <a:p>
                <a:pPr marL="114300" indent="0" algn="ctr">
                  <a:buClr>
                    <a:srgbClr val="033445"/>
                  </a:buClr>
                  <a:buSzPct val="100000"/>
                  <a:buNone/>
                </a:pPr>
                <a:r>
                  <a:rPr lang="en-US" sz="2400" dirty="0">
                    <a:solidFill>
                      <a:srgbClr val="033445"/>
                    </a:solidFill>
                    <a:latin typeface="Avenir LT Std 35 Light" panose="020B0402020203020204" pitchFamily="34" charset="0"/>
                  </a:rPr>
                  <a:t>11</a:t>
                </a:r>
                <a:endParaRPr lang="en-US" sz="2400" baseline="-25000" dirty="0">
                  <a:solidFill>
                    <a:srgbClr val="033445"/>
                  </a:solidFill>
                  <a:latin typeface="Avenir"/>
                </a:endParaRPr>
              </a:p>
              <a:p>
                <a:pPr marL="0" indent="0">
                  <a:buFont typeface="Arial"/>
                  <a:buNone/>
                </a:pPr>
                <a:endParaRPr lang="en-US" sz="3200" dirty="0">
                  <a:solidFill>
                    <a:srgbClr val="033445"/>
                  </a:solidFill>
                  <a:latin typeface="Avenir"/>
                </a:endParaRPr>
              </a:p>
              <a:p>
                <a:pPr marL="0" indent="0">
                  <a:buFont typeface="Arial"/>
                  <a:buNone/>
                </a:pPr>
                <a:endParaRPr lang="en-US" sz="3200" dirty="0">
                  <a:solidFill>
                    <a:srgbClr val="033445"/>
                  </a:solidFill>
                  <a:latin typeface="Avenir"/>
                </a:endParaRPr>
              </a:p>
            </p:txBody>
          </p:sp>
          <p:sp>
            <p:nvSpPr>
              <p:cNvPr id="55" name="Content Placeholder 2">
                <a:extLst>
                  <a:ext uri="{FF2B5EF4-FFF2-40B4-BE49-F238E27FC236}">
                    <a16:creationId xmlns:a16="http://schemas.microsoft.com/office/drawing/2014/main" id="{112BDDF1-1792-46F4-859F-9063B6B0C56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297576" y="1541607"/>
                <a:ext cx="1127947" cy="74407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rm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42900" algn="l" rtl="0">
                  <a:lnSpc>
                    <a:spcPct val="90000"/>
                  </a:lnSpc>
                  <a:spcBef>
                    <a:spcPts val="10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1pPr>
                <a:lvl2pPr marL="914400" marR="0" lvl="1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4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2pPr>
                <a:lvl3pPr marL="1371600" marR="0" lvl="2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0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3pPr>
                <a:lvl4pPr marL="1828800" marR="0" lvl="3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4pPr>
                <a:lvl5pPr marL="2286000" marR="0" lvl="4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5pPr>
                <a:lvl6pPr marL="2743200" marR="0" lvl="5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6pPr>
                <a:lvl7pPr marL="3200400" marR="0" lvl="6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7pPr>
                <a:lvl8pPr marL="3657600" marR="0" lvl="7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8pPr>
                <a:lvl9pPr marL="4114800" marR="0" lvl="8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9pPr>
              </a:lstStyle>
              <a:p>
                <a:pPr marL="114300" indent="0" algn="ctr">
                  <a:buClr>
                    <a:srgbClr val="033445"/>
                  </a:buClr>
                  <a:buSzPct val="100000"/>
                  <a:buNone/>
                </a:pPr>
                <a:r>
                  <a:rPr lang="en-US" sz="2400" dirty="0">
                    <a:solidFill>
                      <a:srgbClr val="033445"/>
                    </a:solidFill>
                    <a:latin typeface="Avenir LT Std 35 Light" panose="020B0402020203020204" pitchFamily="34" charset="0"/>
                  </a:rPr>
                  <a:t>11</a:t>
                </a:r>
                <a:endParaRPr lang="en-US" sz="2400" baseline="-25000" dirty="0">
                  <a:solidFill>
                    <a:srgbClr val="033445"/>
                  </a:solidFill>
                  <a:latin typeface="Avenir"/>
                </a:endParaRPr>
              </a:p>
              <a:p>
                <a:pPr marL="0" indent="0">
                  <a:buFont typeface="Arial"/>
                  <a:buNone/>
                </a:pPr>
                <a:endParaRPr lang="en-US" sz="3200" dirty="0">
                  <a:solidFill>
                    <a:srgbClr val="033445"/>
                  </a:solidFill>
                  <a:latin typeface="Avenir"/>
                </a:endParaRPr>
              </a:p>
              <a:p>
                <a:pPr marL="0" indent="0">
                  <a:buFont typeface="Arial"/>
                  <a:buNone/>
                </a:pPr>
                <a:endParaRPr lang="en-US" sz="3200" dirty="0">
                  <a:solidFill>
                    <a:srgbClr val="033445"/>
                  </a:solidFill>
                  <a:latin typeface="Avenir"/>
                </a:endParaRPr>
              </a:p>
            </p:txBody>
          </p:sp>
          <p:sp>
            <p:nvSpPr>
              <p:cNvPr id="57" name="Content Placeholder 2">
                <a:extLst>
                  <a:ext uri="{FF2B5EF4-FFF2-40B4-BE49-F238E27FC236}">
                    <a16:creationId xmlns:a16="http://schemas.microsoft.com/office/drawing/2014/main" id="{013C5F8E-095D-4597-BD9D-30EDBB6BA64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200699" y="1554098"/>
                <a:ext cx="1127947" cy="74407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rm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42900" algn="l" rtl="0">
                  <a:lnSpc>
                    <a:spcPct val="90000"/>
                  </a:lnSpc>
                  <a:spcBef>
                    <a:spcPts val="10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1pPr>
                <a:lvl2pPr marL="914400" marR="0" lvl="1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4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2pPr>
                <a:lvl3pPr marL="1371600" marR="0" lvl="2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0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3pPr>
                <a:lvl4pPr marL="1828800" marR="0" lvl="3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4pPr>
                <a:lvl5pPr marL="2286000" marR="0" lvl="4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5pPr>
                <a:lvl6pPr marL="2743200" marR="0" lvl="5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6pPr>
                <a:lvl7pPr marL="3200400" marR="0" lvl="6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7pPr>
                <a:lvl8pPr marL="3657600" marR="0" lvl="7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8pPr>
                <a:lvl9pPr marL="4114800" marR="0" lvl="8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9pPr>
              </a:lstStyle>
              <a:p>
                <a:pPr marL="114300" indent="0" algn="ctr">
                  <a:buClr>
                    <a:srgbClr val="033445"/>
                  </a:buClr>
                  <a:buSzPct val="100000"/>
                  <a:buNone/>
                </a:pPr>
                <a:r>
                  <a:rPr lang="en-US" sz="2400" dirty="0">
                    <a:solidFill>
                      <a:srgbClr val="033445"/>
                    </a:solidFill>
                    <a:latin typeface="Avenir LT Std 35 Light" panose="020B0402020203020204" pitchFamily="34" charset="0"/>
                  </a:rPr>
                  <a:t>12</a:t>
                </a:r>
                <a:endParaRPr lang="en-US" sz="2400" baseline="-25000" dirty="0">
                  <a:solidFill>
                    <a:srgbClr val="033445"/>
                  </a:solidFill>
                  <a:latin typeface="Avenir"/>
                </a:endParaRPr>
              </a:p>
              <a:p>
                <a:pPr marL="0" indent="0">
                  <a:buFont typeface="Arial"/>
                  <a:buNone/>
                </a:pPr>
                <a:endParaRPr lang="en-US" sz="3200" dirty="0">
                  <a:solidFill>
                    <a:srgbClr val="033445"/>
                  </a:solidFill>
                  <a:latin typeface="Avenir"/>
                </a:endParaRPr>
              </a:p>
              <a:p>
                <a:pPr marL="0" indent="0">
                  <a:buFont typeface="Arial"/>
                  <a:buNone/>
                </a:pPr>
                <a:endParaRPr lang="en-US" sz="3200" dirty="0">
                  <a:solidFill>
                    <a:srgbClr val="033445"/>
                  </a:solidFill>
                  <a:latin typeface="Avenir"/>
                </a:endParaRPr>
              </a:p>
            </p:txBody>
          </p:sp>
          <p:sp>
            <p:nvSpPr>
              <p:cNvPr id="58" name="Content Placeholder 2">
                <a:extLst>
                  <a:ext uri="{FF2B5EF4-FFF2-40B4-BE49-F238E27FC236}">
                    <a16:creationId xmlns:a16="http://schemas.microsoft.com/office/drawing/2014/main" id="{2978DE05-B7B6-4ED3-92AF-772FE66D246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085063" y="1541606"/>
                <a:ext cx="1127947" cy="74407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rm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42900" algn="l" rtl="0">
                  <a:lnSpc>
                    <a:spcPct val="90000"/>
                  </a:lnSpc>
                  <a:spcBef>
                    <a:spcPts val="10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1pPr>
                <a:lvl2pPr marL="914400" marR="0" lvl="1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4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2pPr>
                <a:lvl3pPr marL="1371600" marR="0" lvl="2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0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3pPr>
                <a:lvl4pPr marL="1828800" marR="0" lvl="3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4pPr>
                <a:lvl5pPr marL="2286000" marR="0" lvl="4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5pPr>
                <a:lvl6pPr marL="2743200" marR="0" lvl="5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6pPr>
                <a:lvl7pPr marL="3200400" marR="0" lvl="6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7pPr>
                <a:lvl8pPr marL="3657600" marR="0" lvl="7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8pPr>
                <a:lvl9pPr marL="4114800" marR="0" lvl="8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9pPr>
              </a:lstStyle>
              <a:p>
                <a:pPr marL="114300" indent="0" algn="ctr">
                  <a:buClr>
                    <a:srgbClr val="033445"/>
                  </a:buClr>
                  <a:buSzPct val="100000"/>
                  <a:buNone/>
                </a:pPr>
                <a:r>
                  <a:rPr lang="en-US" sz="2400" dirty="0">
                    <a:solidFill>
                      <a:srgbClr val="033445"/>
                    </a:solidFill>
                    <a:latin typeface="Avenir LT Std 35 Light" panose="020B0402020203020204" pitchFamily="34" charset="0"/>
                  </a:rPr>
                  <a:t>12</a:t>
                </a:r>
                <a:endParaRPr lang="en-US" sz="2400" baseline="-25000" dirty="0">
                  <a:solidFill>
                    <a:srgbClr val="033445"/>
                  </a:solidFill>
                  <a:latin typeface="Avenir"/>
                </a:endParaRPr>
              </a:p>
              <a:p>
                <a:pPr marL="0" indent="0">
                  <a:buFont typeface="Arial"/>
                  <a:buNone/>
                </a:pPr>
                <a:endParaRPr lang="en-US" sz="3200" dirty="0">
                  <a:solidFill>
                    <a:srgbClr val="033445"/>
                  </a:solidFill>
                  <a:latin typeface="Avenir"/>
                </a:endParaRPr>
              </a:p>
              <a:p>
                <a:pPr marL="0" indent="0">
                  <a:buFont typeface="Arial"/>
                  <a:buNone/>
                </a:pPr>
                <a:endParaRPr lang="en-US" sz="3200" dirty="0">
                  <a:solidFill>
                    <a:srgbClr val="033445"/>
                  </a:solidFill>
                  <a:latin typeface="Avenir"/>
                </a:endParaRPr>
              </a:p>
            </p:txBody>
          </p:sp>
          <p:sp>
            <p:nvSpPr>
              <p:cNvPr id="59" name="Content Placeholder 2">
                <a:extLst>
                  <a:ext uri="{FF2B5EF4-FFF2-40B4-BE49-F238E27FC236}">
                    <a16:creationId xmlns:a16="http://schemas.microsoft.com/office/drawing/2014/main" id="{2BB30B42-CEAF-4983-B1E3-0ED7E0BDBDB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919940" y="1535551"/>
                <a:ext cx="1127947" cy="74407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rm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42900" algn="l" rtl="0">
                  <a:lnSpc>
                    <a:spcPct val="90000"/>
                  </a:lnSpc>
                  <a:spcBef>
                    <a:spcPts val="10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1pPr>
                <a:lvl2pPr marL="914400" marR="0" lvl="1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4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2pPr>
                <a:lvl3pPr marL="1371600" marR="0" lvl="2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0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3pPr>
                <a:lvl4pPr marL="1828800" marR="0" lvl="3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4pPr>
                <a:lvl5pPr marL="2286000" marR="0" lvl="4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5pPr>
                <a:lvl6pPr marL="2743200" marR="0" lvl="5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6pPr>
                <a:lvl7pPr marL="3200400" marR="0" lvl="6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7pPr>
                <a:lvl8pPr marL="3657600" marR="0" lvl="7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8pPr>
                <a:lvl9pPr marL="4114800" marR="0" lvl="8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9pPr>
              </a:lstStyle>
              <a:p>
                <a:pPr marL="114300" indent="0" algn="ctr">
                  <a:buClr>
                    <a:srgbClr val="033445"/>
                  </a:buClr>
                  <a:buSzPct val="100000"/>
                  <a:buNone/>
                </a:pPr>
                <a:r>
                  <a:rPr lang="en-US" sz="2400" dirty="0">
                    <a:solidFill>
                      <a:srgbClr val="033445"/>
                    </a:solidFill>
                    <a:latin typeface="Avenir LT Std 35 Light" panose="020B0402020203020204" pitchFamily="34" charset="0"/>
                  </a:rPr>
                  <a:t>23</a:t>
                </a:r>
                <a:endParaRPr lang="en-US" sz="2400" baseline="-25000" dirty="0">
                  <a:solidFill>
                    <a:srgbClr val="033445"/>
                  </a:solidFill>
                  <a:latin typeface="Avenir"/>
                </a:endParaRPr>
              </a:p>
              <a:p>
                <a:pPr marL="0" indent="0">
                  <a:buFont typeface="Arial"/>
                  <a:buNone/>
                </a:pPr>
                <a:endParaRPr lang="en-US" sz="3200" dirty="0">
                  <a:solidFill>
                    <a:srgbClr val="033445"/>
                  </a:solidFill>
                  <a:latin typeface="Avenir"/>
                </a:endParaRPr>
              </a:p>
              <a:p>
                <a:pPr marL="0" indent="0">
                  <a:buFont typeface="Arial"/>
                  <a:buNone/>
                </a:pPr>
                <a:endParaRPr lang="en-US" sz="3200" dirty="0">
                  <a:solidFill>
                    <a:srgbClr val="033445"/>
                  </a:solidFill>
                  <a:latin typeface="Avenir"/>
                </a:endParaRPr>
              </a:p>
            </p:txBody>
          </p:sp>
          <p:sp>
            <p:nvSpPr>
              <p:cNvPr id="60" name="Content Placeholder 2">
                <a:extLst>
                  <a:ext uri="{FF2B5EF4-FFF2-40B4-BE49-F238E27FC236}">
                    <a16:creationId xmlns:a16="http://schemas.microsoft.com/office/drawing/2014/main" id="{87786567-3FB2-44BE-9468-E8DE70C503C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899530" y="1554099"/>
                <a:ext cx="1127947" cy="74407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rm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42900" algn="l" rtl="0">
                  <a:lnSpc>
                    <a:spcPct val="90000"/>
                  </a:lnSpc>
                  <a:spcBef>
                    <a:spcPts val="10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1pPr>
                <a:lvl2pPr marL="914400" marR="0" lvl="1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4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2pPr>
                <a:lvl3pPr marL="1371600" marR="0" lvl="2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0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3pPr>
                <a:lvl4pPr marL="1828800" marR="0" lvl="3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4pPr>
                <a:lvl5pPr marL="2286000" marR="0" lvl="4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5pPr>
                <a:lvl6pPr marL="2743200" marR="0" lvl="5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6pPr>
                <a:lvl7pPr marL="3200400" marR="0" lvl="6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7pPr>
                <a:lvl8pPr marL="3657600" marR="0" lvl="7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8pPr>
                <a:lvl9pPr marL="4114800" marR="0" lvl="8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9pPr>
              </a:lstStyle>
              <a:p>
                <a:pPr marL="114300" indent="0" algn="ctr">
                  <a:buClr>
                    <a:srgbClr val="033445"/>
                  </a:buClr>
                  <a:buSzPct val="100000"/>
                  <a:buNone/>
                </a:pPr>
                <a:r>
                  <a:rPr lang="en-US" sz="2400" dirty="0">
                    <a:solidFill>
                      <a:srgbClr val="033445"/>
                    </a:solidFill>
                    <a:latin typeface="Avenir LT Std 35 Light" panose="020B0402020203020204" pitchFamily="34" charset="0"/>
                  </a:rPr>
                  <a:t>30</a:t>
                </a:r>
                <a:endParaRPr lang="en-US" sz="2400" baseline="-25000" dirty="0">
                  <a:solidFill>
                    <a:srgbClr val="033445"/>
                  </a:solidFill>
                  <a:latin typeface="Avenir"/>
                </a:endParaRPr>
              </a:p>
              <a:p>
                <a:pPr marL="0" indent="0">
                  <a:buFont typeface="Arial"/>
                  <a:buNone/>
                </a:pPr>
                <a:endParaRPr lang="en-US" sz="3200" dirty="0">
                  <a:solidFill>
                    <a:srgbClr val="033445"/>
                  </a:solidFill>
                  <a:latin typeface="Avenir"/>
                </a:endParaRPr>
              </a:p>
              <a:p>
                <a:pPr marL="0" indent="0">
                  <a:buFont typeface="Arial"/>
                  <a:buNone/>
                </a:pPr>
                <a:endParaRPr lang="en-US" sz="3200" dirty="0">
                  <a:solidFill>
                    <a:srgbClr val="033445"/>
                  </a:solidFill>
                  <a:latin typeface="Avenir"/>
                </a:endParaRPr>
              </a:p>
            </p:txBody>
          </p:sp>
          <p:sp>
            <p:nvSpPr>
              <p:cNvPr id="61" name="Content Placeholder 2">
                <a:extLst>
                  <a:ext uri="{FF2B5EF4-FFF2-40B4-BE49-F238E27FC236}">
                    <a16:creationId xmlns:a16="http://schemas.microsoft.com/office/drawing/2014/main" id="{294D4A99-1271-4D7B-A411-10ED61DB12D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951011" y="1548043"/>
                <a:ext cx="1127947" cy="74407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rm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42900" algn="l" rtl="0">
                  <a:lnSpc>
                    <a:spcPct val="90000"/>
                  </a:lnSpc>
                  <a:spcBef>
                    <a:spcPts val="10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1pPr>
                <a:lvl2pPr marL="914400" marR="0" lvl="1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4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2pPr>
                <a:lvl3pPr marL="1371600" marR="0" lvl="2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0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3pPr>
                <a:lvl4pPr marL="1828800" marR="0" lvl="3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4pPr>
                <a:lvl5pPr marL="2286000" marR="0" lvl="4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5pPr>
                <a:lvl6pPr marL="2743200" marR="0" lvl="5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6pPr>
                <a:lvl7pPr marL="3200400" marR="0" lvl="6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7pPr>
                <a:lvl8pPr marL="3657600" marR="0" lvl="7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8pPr>
                <a:lvl9pPr marL="4114800" marR="0" lvl="8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9pPr>
              </a:lstStyle>
              <a:p>
                <a:pPr marL="114300" indent="0" algn="ctr">
                  <a:buClr>
                    <a:srgbClr val="033445"/>
                  </a:buClr>
                  <a:buSzPct val="100000"/>
                  <a:buNone/>
                </a:pPr>
                <a:r>
                  <a:rPr lang="en-US" sz="2400" dirty="0">
                    <a:solidFill>
                      <a:srgbClr val="033445"/>
                    </a:solidFill>
                    <a:latin typeface="Avenir LT Std 35 Light" panose="020B0402020203020204" pitchFamily="34" charset="0"/>
                  </a:rPr>
                  <a:t>35</a:t>
                </a:r>
                <a:endParaRPr lang="en-US" sz="2400" baseline="-25000" dirty="0">
                  <a:solidFill>
                    <a:srgbClr val="033445"/>
                  </a:solidFill>
                  <a:latin typeface="Avenir"/>
                </a:endParaRPr>
              </a:p>
              <a:p>
                <a:pPr marL="0" indent="0">
                  <a:buFont typeface="Arial"/>
                  <a:buNone/>
                </a:pPr>
                <a:endParaRPr lang="en-US" sz="3200" dirty="0">
                  <a:solidFill>
                    <a:srgbClr val="033445"/>
                  </a:solidFill>
                  <a:latin typeface="Avenir"/>
                </a:endParaRPr>
              </a:p>
              <a:p>
                <a:pPr marL="0" indent="0">
                  <a:buFont typeface="Arial"/>
                  <a:buNone/>
                </a:pPr>
                <a:endParaRPr lang="en-US" sz="3200" dirty="0">
                  <a:solidFill>
                    <a:srgbClr val="033445"/>
                  </a:solidFill>
                  <a:latin typeface="Avenir"/>
                </a:endParaRPr>
              </a:p>
            </p:txBody>
          </p:sp>
        </p:grp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634EE34F-76F8-4D9A-9162-F9598C91916F}"/>
                </a:ext>
              </a:extLst>
            </p:cNvPr>
            <p:cNvSpPr/>
            <p:nvPr/>
          </p:nvSpPr>
          <p:spPr>
            <a:xfrm>
              <a:off x="1060734" y="1450233"/>
              <a:ext cx="46038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114300" lvl="0" algn="ctr">
                <a:buClr>
                  <a:srgbClr val="033445"/>
                </a:buClr>
                <a:buSzPct val="100000"/>
              </a:pPr>
              <a:r>
                <a:rPr lang="en-US" sz="2400" dirty="0">
                  <a:solidFill>
                    <a:srgbClr val="033445"/>
                  </a:solidFill>
                  <a:latin typeface="Avenir LT Std 35 Light" panose="020B0402020203020204" pitchFamily="34" charset="0"/>
                </a:rPr>
                <a:t>5</a:t>
              </a:r>
              <a:endParaRPr lang="en-US" sz="2400" baseline="-25000" dirty="0">
                <a:solidFill>
                  <a:srgbClr val="033445"/>
                </a:solidFill>
                <a:latin typeface="Avenir"/>
              </a:endParaRPr>
            </a:p>
          </p:txBody>
        </p:sp>
      </p:grpSp>
      <p:sp>
        <p:nvSpPr>
          <p:cNvPr id="34" name="Content Placeholder 2">
            <a:extLst>
              <a:ext uri="{FF2B5EF4-FFF2-40B4-BE49-F238E27FC236}">
                <a16:creationId xmlns:a16="http://schemas.microsoft.com/office/drawing/2014/main" id="{EC52B7AD-8F9C-4020-9AAA-187C5EAD0304}"/>
              </a:ext>
            </a:extLst>
          </p:cNvPr>
          <p:cNvSpPr txBox="1">
            <a:spLocks/>
          </p:cNvSpPr>
          <p:nvPr/>
        </p:nvSpPr>
        <p:spPr>
          <a:xfrm>
            <a:off x="4779600" y="3082231"/>
            <a:ext cx="2492798" cy="10179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114300" indent="0">
              <a:buClr>
                <a:srgbClr val="033445"/>
              </a:buClr>
              <a:buSzPct val="100000"/>
              <a:buNone/>
            </a:pPr>
            <a:r>
              <a:rPr lang="en-US" sz="3200" dirty="0">
                <a:solidFill>
                  <a:srgbClr val="033445"/>
                </a:solidFill>
                <a:latin typeface="Avenir LT Std 65 Medium" panose="020B0603020203020204" pitchFamily="34" charset="0"/>
              </a:rPr>
              <a:t>the median</a:t>
            </a:r>
          </a:p>
          <a:p>
            <a:pPr marL="0" indent="0">
              <a:buFont typeface="Arial"/>
              <a:buNone/>
            </a:pPr>
            <a:endParaRPr lang="en-US" sz="3200" dirty="0">
              <a:solidFill>
                <a:srgbClr val="033445"/>
              </a:solidFill>
              <a:latin typeface="Avenir"/>
            </a:endParaRPr>
          </a:p>
          <a:p>
            <a:pPr marL="0" indent="0">
              <a:buFont typeface="Arial"/>
              <a:buNone/>
            </a:pPr>
            <a:endParaRPr lang="en-US" sz="3200" dirty="0">
              <a:solidFill>
                <a:srgbClr val="033445"/>
              </a:solidFill>
              <a:latin typeface="Avenir"/>
            </a:endParaRPr>
          </a:p>
        </p:txBody>
      </p:sp>
      <p:sp>
        <p:nvSpPr>
          <p:cNvPr id="35" name="Content Placeholder 2">
            <a:extLst>
              <a:ext uri="{FF2B5EF4-FFF2-40B4-BE49-F238E27FC236}">
                <a16:creationId xmlns:a16="http://schemas.microsoft.com/office/drawing/2014/main" id="{FB58C53F-BA1A-4803-9E6D-E54F39A9B604}"/>
              </a:ext>
            </a:extLst>
          </p:cNvPr>
          <p:cNvSpPr txBox="1">
            <a:spLocks/>
          </p:cNvSpPr>
          <p:nvPr/>
        </p:nvSpPr>
        <p:spPr>
          <a:xfrm>
            <a:off x="2314324" y="3112775"/>
            <a:ext cx="1970191" cy="12104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114300" indent="0" algn="ctr">
              <a:buClr>
                <a:srgbClr val="033445"/>
              </a:buClr>
              <a:buSzPct val="100000"/>
              <a:buNone/>
            </a:pPr>
            <a:r>
              <a:rPr lang="en-US" sz="3200" dirty="0">
                <a:solidFill>
                  <a:srgbClr val="033445"/>
                </a:solidFill>
                <a:latin typeface="Avenir LT Std 65 Medium" panose="020B0603020203020204" pitchFamily="34" charset="0"/>
              </a:rPr>
              <a:t>Q</a:t>
            </a:r>
            <a:r>
              <a:rPr lang="en-US" sz="3200" baseline="-25000" dirty="0">
                <a:solidFill>
                  <a:srgbClr val="033445"/>
                </a:solidFill>
                <a:latin typeface="Avenir LT Std 65 Medium" panose="020B0603020203020204" pitchFamily="34" charset="0"/>
              </a:rPr>
              <a:t>1</a:t>
            </a:r>
          </a:p>
          <a:p>
            <a:pPr marL="114300" indent="0" algn="ctr">
              <a:buClr>
                <a:srgbClr val="033445"/>
              </a:buClr>
              <a:buSzPct val="100000"/>
              <a:buNone/>
            </a:pPr>
            <a:r>
              <a:rPr lang="en-US" sz="3200" baseline="-25000" dirty="0">
                <a:solidFill>
                  <a:srgbClr val="033445"/>
                </a:solidFill>
                <a:latin typeface="Avenir LT Std 65 Medium" panose="020B0603020203020204" pitchFamily="34" charset="0"/>
              </a:rPr>
              <a:t>(7+10)/2 = 8.5</a:t>
            </a:r>
          </a:p>
          <a:p>
            <a:pPr marL="114300" indent="0" algn="ctr">
              <a:buClr>
                <a:srgbClr val="033445"/>
              </a:buClr>
              <a:buSzPct val="100000"/>
              <a:buNone/>
            </a:pPr>
            <a:endParaRPr lang="en-US" sz="3200" baseline="-25000" dirty="0">
              <a:solidFill>
                <a:srgbClr val="033445"/>
              </a:solidFill>
              <a:latin typeface="Avenir"/>
            </a:endParaRPr>
          </a:p>
          <a:p>
            <a:pPr marL="0" indent="0">
              <a:buFont typeface="Arial"/>
              <a:buNone/>
            </a:pPr>
            <a:endParaRPr lang="en-US" sz="3200" dirty="0">
              <a:solidFill>
                <a:srgbClr val="033445"/>
              </a:solidFill>
              <a:latin typeface="Avenir"/>
            </a:endParaRPr>
          </a:p>
          <a:p>
            <a:pPr marL="0" indent="0">
              <a:buFont typeface="Arial"/>
              <a:buNone/>
            </a:pPr>
            <a:endParaRPr lang="en-US" sz="3200" dirty="0">
              <a:solidFill>
                <a:srgbClr val="033445"/>
              </a:solidFill>
              <a:latin typeface="Avenir"/>
            </a:endParaRPr>
          </a:p>
        </p:txBody>
      </p: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BADE61E0-DB8C-4ADA-B413-511F96ED2872}"/>
              </a:ext>
            </a:extLst>
          </p:cNvPr>
          <p:cNvCxnSpPr>
            <a:cxnSpLocks/>
          </p:cNvCxnSpPr>
          <p:nvPr/>
        </p:nvCxnSpPr>
        <p:spPr>
          <a:xfrm flipV="1">
            <a:off x="3299420" y="2510120"/>
            <a:ext cx="0" cy="696705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8B296841-B6A8-4D71-8FCD-1148338EE06C}"/>
              </a:ext>
            </a:extLst>
          </p:cNvPr>
          <p:cNvCxnSpPr>
            <a:cxnSpLocks/>
          </p:cNvCxnSpPr>
          <p:nvPr/>
        </p:nvCxnSpPr>
        <p:spPr>
          <a:xfrm flipV="1">
            <a:off x="5985397" y="2510120"/>
            <a:ext cx="0" cy="696705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9351DA40-25DB-44F6-B370-1E5271969E9A}"/>
              </a:ext>
            </a:extLst>
          </p:cNvPr>
          <p:cNvCxnSpPr>
            <a:cxnSpLocks/>
          </p:cNvCxnSpPr>
          <p:nvPr/>
        </p:nvCxnSpPr>
        <p:spPr>
          <a:xfrm flipV="1">
            <a:off x="8559397" y="2510119"/>
            <a:ext cx="0" cy="696705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Content Placeholder 2">
            <a:extLst>
              <a:ext uri="{FF2B5EF4-FFF2-40B4-BE49-F238E27FC236}">
                <a16:creationId xmlns:a16="http://schemas.microsoft.com/office/drawing/2014/main" id="{31D26CF3-6134-4C36-A926-4562C212F1AB}"/>
              </a:ext>
            </a:extLst>
          </p:cNvPr>
          <p:cNvSpPr txBox="1">
            <a:spLocks/>
          </p:cNvSpPr>
          <p:nvPr/>
        </p:nvSpPr>
        <p:spPr>
          <a:xfrm>
            <a:off x="7392800" y="3139504"/>
            <a:ext cx="2333195" cy="11836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114300" indent="0" algn="ctr">
              <a:buClr>
                <a:srgbClr val="033445"/>
              </a:buClr>
              <a:buSzPct val="100000"/>
              <a:buNone/>
            </a:pPr>
            <a:r>
              <a:rPr lang="en-US" sz="3200" dirty="0">
                <a:solidFill>
                  <a:srgbClr val="033445"/>
                </a:solidFill>
                <a:latin typeface="Avenir LT Std 65 Medium" panose="020B0603020203020204" pitchFamily="34" charset="0"/>
              </a:rPr>
              <a:t>Q</a:t>
            </a:r>
            <a:r>
              <a:rPr lang="en-US" sz="3200" baseline="-25000" dirty="0">
                <a:solidFill>
                  <a:srgbClr val="033445"/>
                </a:solidFill>
                <a:latin typeface="Avenir LT Std 65 Medium" panose="020B0603020203020204" pitchFamily="34" charset="0"/>
              </a:rPr>
              <a:t>3</a:t>
            </a:r>
          </a:p>
          <a:p>
            <a:pPr marL="114300" indent="0" algn="ctr">
              <a:buClr>
                <a:srgbClr val="033445"/>
              </a:buClr>
              <a:buSzPct val="100000"/>
              <a:buNone/>
            </a:pPr>
            <a:r>
              <a:rPr lang="en-US" sz="3200" baseline="-25000" dirty="0">
                <a:solidFill>
                  <a:srgbClr val="033445"/>
                </a:solidFill>
                <a:latin typeface="Avenir LT Std 65 Medium" panose="020B0603020203020204" pitchFamily="34" charset="0"/>
              </a:rPr>
              <a:t>(12+23)/2 = 17.5</a:t>
            </a:r>
          </a:p>
          <a:p>
            <a:pPr marL="0" indent="0">
              <a:buFont typeface="Arial"/>
              <a:buNone/>
            </a:pPr>
            <a:endParaRPr lang="en-US" sz="3200" dirty="0">
              <a:solidFill>
                <a:srgbClr val="033445"/>
              </a:solidFill>
              <a:latin typeface="Avenir"/>
            </a:endParaRPr>
          </a:p>
          <a:p>
            <a:pPr marL="0" indent="0">
              <a:buFont typeface="Arial"/>
              <a:buNone/>
            </a:pPr>
            <a:endParaRPr lang="en-US" sz="3200" dirty="0">
              <a:solidFill>
                <a:srgbClr val="033445"/>
              </a:solidFill>
              <a:latin typeface="Avenir"/>
            </a:endParaRPr>
          </a:p>
          <a:p>
            <a:pPr marL="0" indent="0">
              <a:buFont typeface="Arial"/>
              <a:buNone/>
            </a:pPr>
            <a:endParaRPr lang="en-US" sz="3200" dirty="0">
              <a:solidFill>
                <a:srgbClr val="033445"/>
              </a:solidFill>
              <a:latin typeface="Avenir"/>
            </a:endParaRPr>
          </a:p>
        </p:txBody>
      </p:sp>
    </p:spTree>
    <p:extLst>
      <p:ext uri="{BB962C8B-B14F-4D97-AF65-F5344CB8AC3E}">
        <p14:creationId xmlns:p14="http://schemas.microsoft.com/office/powerpoint/2010/main" val="4076619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42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D84623-9054-486D-A7DB-1D4C59DCBF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US" sz="4400" dirty="0">
                <a:solidFill>
                  <a:schemeClr val="bg1"/>
                </a:solidFill>
                <a:latin typeface="Segoe UI" panose="020B0502040204020203" pitchFamily="34" charset="0"/>
                <a:ea typeface="Exo 2"/>
                <a:cs typeface="Segoe UI" panose="020B0502040204020203" pitchFamily="34" charset="0"/>
                <a:sym typeface="Exo 2"/>
              </a:rPr>
              <a:t>Interquartile Range (IQR)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9916784-66CE-4CC6-B373-DC5F188B2C8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solidFill>
            <a:schemeClr val="bg1"/>
          </a:solidFill>
        </p:spPr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03027CE-FFC4-4E94-A356-0324A294BDE2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Graphic 7" descr="Chicken">
            <a:extLst>
              <a:ext uri="{FF2B5EF4-FFF2-40B4-BE49-F238E27FC236}">
                <a16:creationId xmlns:a16="http://schemas.microsoft.com/office/drawing/2014/main" id="{716FAEAB-66A8-4657-A96C-078436F1E8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505855" y="1758621"/>
            <a:ext cx="914400" cy="914400"/>
          </a:xfrm>
          <a:prstGeom prst="rect">
            <a:avLst/>
          </a:prstGeom>
        </p:spPr>
      </p:pic>
      <p:pic>
        <p:nvPicPr>
          <p:cNvPr id="10" name="Graphic 9" descr="Cat">
            <a:extLst>
              <a:ext uri="{FF2B5EF4-FFF2-40B4-BE49-F238E27FC236}">
                <a16:creationId xmlns:a16="http://schemas.microsoft.com/office/drawing/2014/main" id="{B3CBEB21-DB84-46EA-B235-3EF0CE52713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128220" y="1758621"/>
            <a:ext cx="914400" cy="914400"/>
          </a:xfrm>
          <a:prstGeom prst="rect">
            <a:avLst/>
          </a:prstGeom>
        </p:spPr>
      </p:pic>
      <p:pic>
        <p:nvPicPr>
          <p:cNvPr id="13" name="Graphic 12" descr="Cow">
            <a:extLst>
              <a:ext uri="{FF2B5EF4-FFF2-40B4-BE49-F238E27FC236}">
                <a16:creationId xmlns:a16="http://schemas.microsoft.com/office/drawing/2014/main" id="{A85B32FC-209D-4A8A-9588-74E68102C44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213820" y="1758621"/>
            <a:ext cx="914400" cy="914400"/>
          </a:xfrm>
          <a:prstGeom prst="rect">
            <a:avLst/>
          </a:prstGeom>
        </p:spPr>
      </p:pic>
      <p:pic>
        <p:nvPicPr>
          <p:cNvPr id="19" name="Graphic 18" descr="Goat">
            <a:extLst>
              <a:ext uri="{FF2B5EF4-FFF2-40B4-BE49-F238E27FC236}">
                <a16:creationId xmlns:a16="http://schemas.microsoft.com/office/drawing/2014/main" id="{828B9541-3DC7-4578-9D98-CFB436C7EB4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836185" y="1758621"/>
            <a:ext cx="914400" cy="914400"/>
          </a:xfrm>
          <a:prstGeom prst="rect">
            <a:avLst/>
          </a:prstGeom>
        </p:spPr>
      </p:pic>
      <p:grpSp>
        <p:nvGrpSpPr>
          <p:cNvPr id="41" name="Group 40">
            <a:extLst>
              <a:ext uri="{FF2B5EF4-FFF2-40B4-BE49-F238E27FC236}">
                <a16:creationId xmlns:a16="http://schemas.microsoft.com/office/drawing/2014/main" id="{91318840-CEA8-4F88-95EF-0A81A9F60DD4}"/>
              </a:ext>
            </a:extLst>
          </p:cNvPr>
          <p:cNvGrpSpPr/>
          <p:nvPr/>
        </p:nvGrpSpPr>
        <p:grpSpPr>
          <a:xfrm>
            <a:off x="433215" y="1332645"/>
            <a:ext cx="11112867" cy="1340376"/>
            <a:chOff x="433215" y="1332645"/>
            <a:chExt cx="11112867" cy="1340376"/>
          </a:xfrm>
        </p:grpSpPr>
        <p:pic>
          <p:nvPicPr>
            <p:cNvPr id="4" name="Graphic 3" descr="Rabbit">
              <a:extLst>
                <a:ext uri="{FF2B5EF4-FFF2-40B4-BE49-F238E27FC236}">
                  <a16:creationId xmlns:a16="http://schemas.microsoft.com/office/drawing/2014/main" id="{65B56B64-C457-424B-BBE2-D85A2B4D0B8C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1712290" y="1758621"/>
              <a:ext cx="914400" cy="914400"/>
            </a:xfrm>
            <a:prstGeom prst="rect">
              <a:avLst/>
            </a:prstGeom>
          </p:spPr>
        </p:pic>
        <p:pic>
          <p:nvPicPr>
            <p:cNvPr id="15" name="Graphic 14" descr="Pig">
              <a:extLst>
                <a:ext uri="{FF2B5EF4-FFF2-40B4-BE49-F238E27FC236}">
                  <a16:creationId xmlns:a16="http://schemas.microsoft.com/office/drawing/2014/main" id="{9CF53F9F-CDB1-4C91-9B34-041EAC6EF826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3299420" y="1758621"/>
              <a:ext cx="914400" cy="914400"/>
            </a:xfrm>
            <a:prstGeom prst="rect">
              <a:avLst/>
            </a:prstGeom>
          </p:spPr>
        </p:pic>
        <p:pic>
          <p:nvPicPr>
            <p:cNvPr id="17" name="Graphic 16" descr="Dog">
              <a:extLst>
                <a:ext uri="{FF2B5EF4-FFF2-40B4-BE49-F238E27FC236}">
                  <a16:creationId xmlns:a16="http://schemas.microsoft.com/office/drawing/2014/main" id="{6DBBED2A-6BDC-4710-9802-30D3161B26AE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5921785" y="1758621"/>
              <a:ext cx="914400" cy="914400"/>
            </a:xfrm>
            <a:prstGeom prst="rect">
              <a:avLst/>
            </a:prstGeom>
          </p:spPr>
        </p:pic>
        <p:pic>
          <p:nvPicPr>
            <p:cNvPr id="21" name="Graphic 20" descr="Sheep">
              <a:extLst>
                <a:ext uri="{FF2B5EF4-FFF2-40B4-BE49-F238E27FC236}">
                  <a16:creationId xmlns:a16="http://schemas.microsoft.com/office/drawing/2014/main" id="{AB5C238F-53C2-4617-B8A1-E3BD60B3C91F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7750585" y="1758621"/>
              <a:ext cx="914400" cy="914400"/>
            </a:xfrm>
            <a:prstGeom prst="rect">
              <a:avLst/>
            </a:prstGeom>
          </p:spPr>
        </p:pic>
        <p:pic>
          <p:nvPicPr>
            <p:cNvPr id="23" name="Graphic 22" descr="Horse">
              <a:extLst>
                <a:ext uri="{FF2B5EF4-FFF2-40B4-BE49-F238E27FC236}">
                  <a16:creationId xmlns:a16="http://schemas.microsoft.com/office/drawing/2014/main" id="{A0BD55B8-FBBE-4978-BA1B-B104ED115081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p:blipFill>
          <p:spPr>
            <a:xfrm>
              <a:off x="8664985" y="1758621"/>
              <a:ext cx="914400" cy="914400"/>
            </a:xfrm>
            <a:prstGeom prst="rect">
              <a:avLst/>
            </a:prstGeom>
          </p:spPr>
        </p:pic>
        <p:pic>
          <p:nvPicPr>
            <p:cNvPr id="31" name="Picture 30" descr="A close up of a logo&#10;&#10;Description automatically generated">
              <a:extLst>
                <a:ext uri="{FF2B5EF4-FFF2-40B4-BE49-F238E27FC236}">
                  <a16:creationId xmlns:a16="http://schemas.microsoft.com/office/drawing/2014/main" id="{E0501ABB-B630-4A97-ADBA-E50CD990AC72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>
              <a:extLst>
                <a:ext uri="{837473B0-CC2E-450A-ABE3-18F120FF3D39}">
                  <a1611:picAttrSrcUrl xmlns:a1611="http://schemas.microsoft.com/office/drawing/2016/11/main" r:id="rId21"/>
                </a:ext>
              </a:extLst>
            </a:blip>
            <a:stretch>
              <a:fillRect/>
            </a:stretch>
          </p:blipFill>
          <p:spPr>
            <a:xfrm>
              <a:off x="10660914" y="1758621"/>
              <a:ext cx="885168" cy="885168"/>
            </a:xfrm>
            <a:prstGeom prst="rect">
              <a:avLst/>
            </a:prstGeom>
          </p:spPr>
        </p:pic>
        <p:pic>
          <p:nvPicPr>
            <p:cNvPr id="33" name="Picture 32" descr="A close up of an animal&#10;&#10;Description automatically generated">
              <a:extLst>
                <a:ext uri="{FF2B5EF4-FFF2-40B4-BE49-F238E27FC236}">
                  <a16:creationId xmlns:a16="http://schemas.microsoft.com/office/drawing/2014/main" id="{1CC84230-B9C6-469A-AB54-E8E28A35412D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>
              <a:extLst>
                <a:ext uri="{837473B0-CC2E-450A-ABE3-18F120FF3D39}">
                  <a1611:picAttrSrcUrl xmlns:a1611="http://schemas.microsoft.com/office/drawing/2016/11/main" r:id="rId23"/>
                </a:ext>
              </a:extLst>
            </a:blip>
            <a:stretch>
              <a:fillRect/>
            </a:stretch>
          </p:blipFill>
          <p:spPr>
            <a:xfrm>
              <a:off x="9592527" y="1979643"/>
              <a:ext cx="960048" cy="530477"/>
            </a:xfrm>
            <a:prstGeom prst="rect">
              <a:avLst/>
            </a:prstGeom>
          </p:spPr>
        </p:pic>
        <p:pic>
          <p:nvPicPr>
            <p:cNvPr id="36" name="Picture 35" descr="A close up of a logo&#10;&#10;Description automatically generated">
              <a:extLst>
                <a:ext uri="{FF2B5EF4-FFF2-40B4-BE49-F238E27FC236}">
                  <a16:creationId xmlns:a16="http://schemas.microsoft.com/office/drawing/2014/main" id="{B02A0BE0-D414-46C2-B8B8-FBC20FBE196B}"/>
                </a:ext>
              </a:extLst>
            </p:cNvPr>
            <p:cNvPicPr>
              <a:picLocks noChangeAspect="1"/>
            </p:cNvPicPr>
            <p:nvPr/>
          </p:nvPicPr>
          <p:blipFill>
            <a:blip r:embed="rId24">
              <a:extLst>
                <a:ext uri="{837473B0-CC2E-450A-ABE3-18F120FF3D39}">
                  <a1611:picAttrSrcUrl xmlns:a1611="http://schemas.microsoft.com/office/drawing/2016/11/main" r:id="rId25"/>
                </a:ext>
              </a:extLst>
            </a:blip>
            <a:stretch>
              <a:fillRect/>
            </a:stretch>
          </p:blipFill>
          <p:spPr>
            <a:xfrm>
              <a:off x="433215" y="1918980"/>
              <a:ext cx="1279075" cy="724809"/>
            </a:xfrm>
            <a:prstGeom prst="rect">
              <a:avLst/>
            </a:prstGeom>
          </p:spPr>
        </p:pic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112B7B20-AB98-44BF-A1A5-543A0224F967}"/>
                </a:ext>
              </a:extLst>
            </p:cNvPr>
            <p:cNvGrpSpPr/>
            <p:nvPr/>
          </p:nvGrpSpPr>
          <p:grpSpPr>
            <a:xfrm>
              <a:off x="1639425" y="1332645"/>
              <a:ext cx="9906657" cy="762619"/>
              <a:chOff x="1172301" y="1535551"/>
              <a:chExt cx="9906657" cy="762619"/>
            </a:xfrm>
          </p:grpSpPr>
          <p:sp>
            <p:nvSpPr>
              <p:cNvPr id="45" name="Content Placeholder 2">
                <a:extLst>
                  <a:ext uri="{FF2B5EF4-FFF2-40B4-BE49-F238E27FC236}">
                    <a16:creationId xmlns:a16="http://schemas.microsoft.com/office/drawing/2014/main" id="{F08E8962-17E4-4C34-84B2-5EDE9492604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172301" y="1548045"/>
                <a:ext cx="1127947" cy="74407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rm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42900" algn="l" rtl="0">
                  <a:lnSpc>
                    <a:spcPct val="90000"/>
                  </a:lnSpc>
                  <a:spcBef>
                    <a:spcPts val="10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1pPr>
                <a:lvl2pPr marL="914400" marR="0" lvl="1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4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2pPr>
                <a:lvl3pPr marL="1371600" marR="0" lvl="2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0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3pPr>
                <a:lvl4pPr marL="1828800" marR="0" lvl="3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4pPr>
                <a:lvl5pPr marL="2286000" marR="0" lvl="4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5pPr>
                <a:lvl6pPr marL="2743200" marR="0" lvl="5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6pPr>
                <a:lvl7pPr marL="3200400" marR="0" lvl="6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7pPr>
                <a:lvl8pPr marL="3657600" marR="0" lvl="7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8pPr>
                <a:lvl9pPr marL="4114800" marR="0" lvl="8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9pPr>
              </a:lstStyle>
              <a:p>
                <a:pPr marL="0" indent="0">
                  <a:buFont typeface="Arial"/>
                  <a:buNone/>
                </a:pPr>
                <a:endParaRPr lang="en-US" sz="3200" dirty="0">
                  <a:solidFill>
                    <a:srgbClr val="033445"/>
                  </a:solidFill>
                  <a:latin typeface="Avenir"/>
                </a:endParaRPr>
              </a:p>
              <a:p>
                <a:pPr marL="0" indent="0">
                  <a:buFont typeface="Arial"/>
                  <a:buNone/>
                </a:pPr>
                <a:endParaRPr lang="en-US" sz="3200" dirty="0">
                  <a:solidFill>
                    <a:srgbClr val="033445"/>
                  </a:solidFill>
                  <a:latin typeface="Avenir"/>
                </a:endParaRPr>
              </a:p>
            </p:txBody>
          </p:sp>
          <p:sp>
            <p:nvSpPr>
              <p:cNvPr id="51" name="Content Placeholder 2">
                <a:extLst>
                  <a:ext uri="{FF2B5EF4-FFF2-40B4-BE49-F238E27FC236}">
                    <a16:creationId xmlns:a16="http://schemas.microsoft.com/office/drawing/2014/main" id="{FD6E327E-9D34-4B59-8A44-B4AE2A5350D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951805" y="1548044"/>
                <a:ext cx="1127947" cy="74407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rm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42900" algn="l" rtl="0">
                  <a:lnSpc>
                    <a:spcPct val="90000"/>
                  </a:lnSpc>
                  <a:spcBef>
                    <a:spcPts val="10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1pPr>
                <a:lvl2pPr marL="914400" marR="0" lvl="1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4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2pPr>
                <a:lvl3pPr marL="1371600" marR="0" lvl="2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0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3pPr>
                <a:lvl4pPr marL="1828800" marR="0" lvl="3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4pPr>
                <a:lvl5pPr marL="2286000" marR="0" lvl="4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5pPr>
                <a:lvl6pPr marL="2743200" marR="0" lvl="5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6pPr>
                <a:lvl7pPr marL="3200400" marR="0" lvl="6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7pPr>
                <a:lvl8pPr marL="3657600" marR="0" lvl="7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8pPr>
                <a:lvl9pPr marL="4114800" marR="0" lvl="8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9pPr>
              </a:lstStyle>
              <a:p>
                <a:pPr marL="0" indent="0">
                  <a:buFont typeface="Arial"/>
                  <a:buNone/>
                </a:pPr>
                <a:endParaRPr lang="en-US" sz="3200" dirty="0">
                  <a:solidFill>
                    <a:srgbClr val="033445"/>
                  </a:solidFill>
                  <a:latin typeface="Avenir"/>
                </a:endParaRPr>
              </a:p>
              <a:p>
                <a:pPr marL="0" indent="0">
                  <a:buFont typeface="Arial"/>
                  <a:buNone/>
                </a:pPr>
                <a:endParaRPr lang="en-US" sz="3200" dirty="0">
                  <a:solidFill>
                    <a:srgbClr val="033445"/>
                  </a:solidFill>
                  <a:latin typeface="Avenir"/>
                </a:endParaRPr>
              </a:p>
            </p:txBody>
          </p:sp>
          <p:sp>
            <p:nvSpPr>
              <p:cNvPr id="52" name="Content Placeholder 2">
                <a:extLst>
                  <a:ext uri="{FF2B5EF4-FFF2-40B4-BE49-F238E27FC236}">
                    <a16:creationId xmlns:a16="http://schemas.microsoft.com/office/drawing/2014/main" id="{38AEE02B-ECFE-44C3-8D54-70EE8AFB94B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693326" y="1548044"/>
                <a:ext cx="1127947" cy="74407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rm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42900" algn="l" rtl="0">
                  <a:lnSpc>
                    <a:spcPct val="90000"/>
                  </a:lnSpc>
                  <a:spcBef>
                    <a:spcPts val="10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1pPr>
                <a:lvl2pPr marL="914400" marR="0" lvl="1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4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2pPr>
                <a:lvl3pPr marL="1371600" marR="0" lvl="2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0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3pPr>
                <a:lvl4pPr marL="1828800" marR="0" lvl="3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4pPr>
                <a:lvl5pPr marL="2286000" marR="0" lvl="4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5pPr>
                <a:lvl6pPr marL="2743200" marR="0" lvl="5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6pPr>
                <a:lvl7pPr marL="3200400" marR="0" lvl="6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7pPr>
                <a:lvl8pPr marL="3657600" marR="0" lvl="7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8pPr>
                <a:lvl9pPr marL="4114800" marR="0" lvl="8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9pPr>
              </a:lstStyle>
              <a:p>
                <a:pPr marL="0" indent="0">
                  <a:buFont typeface="Arial"/>
                  <a:buNone/>
                </a:pPr>
                <a:endParaRPr lang="en-US" sz="3200" dirty="0">
                  <a:solidFill>
                    <a:srgbClr val="033445"/>
                  </a:solidFill>
                  <a:latin typeface="Avenir"/>
                </a:endParaRPr>
              </a:p>
              <a:p>
                <a:pPr marL="0" indent="0">
                  <a:buFont typeface="Arial"/>
                  <a:buNone/>
                </a:pPr>
                <a:endParaRPr lang="en-US" sz="3200" dirty="0">
                  <a:solidFill>
                    <a:srgbClr val="033445"/>
                  </a:solidFill>
                  <a:latin typeface="Avenir"/>
                </a:endParaRPr>
              </a:p>
            </p:txBody>
          </p:sp>
          <p:sp>
            <p:nvSpPr>
              <p:cNvPr id="53" name="Content Placeholder 2">
                <a:extLst>
                  <a:ext uri="{FF2B5EF4-FFF2-40B4-BE49-F238E27FC236}">
                    <a16:creationId xmlns:a16="http://schemas.microsoft.com/office/drawing/2014/main" id="{4FBB2E0C-26F8-49A9-9AED-0A8EDD34241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520038" y="1541608"/>
                <a:ext cx="1127947" cy="74407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rm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42900" algn="l" rtl="0">
                  <a:lnSpc>
                    <a:spcPct val="90000"/>
                  </a:lnSpc>
                  <a:spcBef>
                    <a:spcPts val="10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1pPr>
                <a:lvl2pPr marL="914400" marR="0" lvl="1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4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2pPr>
                <a:lvl3pPr marL="1371600" marR="0" lvl="2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0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3pPr>
                <a:lvl4pPr marL="1828800" marR="0" lvl="3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4pPr>
                <a:lvl5pPr marL="2286000" marR="0" lvl="4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5pPr>
                <a:lvl6pPr marL="2743200" marR="0" lvl="5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6pPr>
                <a:lvl7pPr marL="3200400" marR="0" lvl="6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7pPr>
                <a:lvl8pPr marL="3657600" marR="0" lvl="7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8pPr>
                <a:lvl9pPr marL="4114800" marR="0" lvl="8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9pPr>
              </a:lstStyle>
              <a:p>
                <a:pPr marL="0" indent="0">
                  <a:buFont typeface="Arial"/>
                  <a:buNone/>
                </a:pPr>
                <a:endParaRPr lang="en-US" sz="3200" dirty="0">
                  <a:solidFill>
                    <a:srgbClr val="033445"/>
                  </a:solidFill>
                  <a:latin typeface="Avenir"/>
                </a:endParaRPr>
              </a:p>
              <a:p>
                <a:pPr marL="0" indent="0">
                  <a:buFont typeface="Arial"/>
                  <a:buNone/>
                </a:pPr>
                <a:endParaRPr lang="en-US" sz="3200" dirty="0">
                  <a:solidFill>
                    <a:srgbClr val="033445"/>
                  </a:solidFill>
                  <a:latin typeface="Avenir"/>
                </a:endParaRPr>
              </a:p>
            </p:txBody>
          </p:sp>
          <p:sp>
            <p:nvSpPr>
              <p:cNvPr id="54" name="Content Placeholder 2">
                <a:extLst>
                  <a:ext uri="{FF2B5EF4-FFF2-40B4-BE49-F238E27FC236}">
                    <a16:creationId xmlns:a16="http://schemas.microsoft.com/office/drawing/2014/main" id="{DC391E0C-F45A-4D87-8609-BBCB8A18423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547743" y="1548044"/>
                <a:ext cx="1127947" cy="74407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rm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42900" algn="l" rtl="0">
                  <a:lnSpc>
                    <a:spcPct val="90000"/>
                  </a:lnSpc>
                  <a:spcBef>
                    <a:spcPts val="10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1pPr>
                <a:lvl2pPr marL="914400" marR="0" lvl="1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4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2pPr>
                <a:lvl3pPr marL="1371600" marR="0" lvl="2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0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3pPr>
                <a:lvl4pPr marL="1828800" marR="0" lvl="3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4pPr>
                <a:lvl5pPr marL="2286000" marR="0" lvl="4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5pPr>
                <a:lvl6pPr marL="2743200" marR="0" lvl="5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6pPr>
                <a:lvl7pPr marL="3200400" marR="0" lvl="6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7pPr>
                <a:lvl8pPr marL="3657600" marR="0" lvl="7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8pPr>
                <a:lvl9pPr marL="4114800" marR="0" lvl="8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9pPr>
              </a:lstStyle>
              <a:p>
                <a:pPr marL="0" indent="0">
                  <a:buFont typeface="Arial"/>
                  <a:buNone/>
                </a:pPr>
                <a:endParaRPr lang="en-US" sz="3200" dirty="0">
                  <a:solidFill>
                    <a:srgbClr val="033445"/>
                  </a:solidFill>
                  <a:latin typeface="Avenir"/>
                </a:endParaRPr>
              </a:p>
              <a:p>
                <a:pPr marL="0" indent="0">
                  <a:buFont typeface="Arial"/>
                  <a:buNone/>
                </a:pPr>
                <a:endParaRPr lang="en-US" sz="3200" dirty="0">
                  <a:solidFill>
                    <a:srgbClr val="033445"/>
                  </a:solidFill>
                  <a:latin typeface="Avenir"/>
                </a:endParaRPr>
              </a:p>
            </p:txBody>
          </p:sp>
          <p:sp>
            <p:nvSpPr>
              <p:cNvPr id="55" name="Content Placeholder 2">
                <a:extLst>
                  <a:ext uri="{FF2B5EF4-FFF2-40B4-BE49-F238E27FC236}">
                    <a16:creationId xmlns:a16="http://schemas.microsoft.com/office/drawing/2014/main" id="{112BDDF1-1792-46F4-859F-9063B6B0C56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297576" y="1541607"/>
                <a:ext cx="1127947" cy="74407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rm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42900" algn="l" rtl="0">
                  <a:lnSpc>
                    <a:spcPct val="90000"/>
                  </a:lnSpc>
                  <a:spcBef>
                    <a:spcPts val="10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1pPr>
                <a:lvl2pPr marL="914400" marR="0" lvl="1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4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2pPr>
                <a:lvl3pPr marL="1371600" marR="0" lvl="2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0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3pPr>
                <a:lvl4pPr marL="1828800" marR="0" lvl="3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4pPr>
                <a:lvl5pPr marL="2286000" marR="0" lvl="4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5pPr>
                <a:lvl6pPr marL="2743200" marR="0" lvl="5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6pPr>
                <a:lvl7pPr marL="3200400" marR="0" lvl="6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7pPr>
                <a:lvl8pPr marL="3657600" marR="0" lvl="7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8pPr>
                <a:lvl9pPr marL="4114800" marR="0" lvl="8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9pPr>
              </a:lstStyle>
              <a:p>
                <a:pPr marL="0" indent="0">
                  <a:buFont typeface="Arial"/>
                  <a:buNone/>
                </a:pPr>
                <a:endParaRPr lang="en-US" sz="3200" dirty="0">
                  <a:solidFill>
                    <a:srgbClr val="033445"/>
                  </a:solidFill>
                  <a:latin typeface="Avenir"/>
                </a:endParaRPr>
              </a:p>
              <a:p>
                <a:pPr marL="0" indent="0">
                  <a:buFont typeface="Arial"/>
                  <a:buNone/>
                </a:pPr>
                <a:endParaRPr lang="en-US" sz="3200" dirty="0">
                  <a:solidFill>
                    <a:srgbClr val="033445"/>
                  </a:solidFill>
                  <a:latin typeface="Avenir"/>
                </a:endParaRPr>
              </a:p>
            </p:txBody>
          </p:sp>
          <p:sp>
            <p:nvSpPr>
              <p:cNvPr id="57" name="Content Placeholder 2">
                <a:extLst>
                  <a:ext uri="{FF2B5EF4-FFF2-40B4-BE49-F238E27FC236}">
                    <a16:creationId xmlns:a16="http://schemas.microsoft.com/office/drawing/2014/main" id="{013C5F8E-095D-4597-BD9D-30EDBB6BA64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200699" y="1554098"/>
                <a:ext cx="1127947" cy="74407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rm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42900" algn="l" rtl="0">
                  <a:lnSpc>
                    <a:spcPct val="90000"/>
                  </a:lnSpc>
                  <a:spcBef>
                    <a:spcPts val="10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1pPr>
                <a:lvl2pPr marL="914400" marR="0" lvl="1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4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2pPr>
                <a:lvl3pPr marL="1371600" marR="0" lvl="2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0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3pPr>
                <a:lvl4pPr marL="1828800" marR="0" lvl="3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4pPr>
                <a:lvl5pPr marL="2286000" marR="0" lvl="4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5pPr>
                <a:lvl6pPr marL="2743200" marR="0" lvl="5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6pPr>
                <a:lvl7pPr marL="3200400" marR="0" lvl="6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7pPr>
                <a:lvl8pPr marL="3657600" marR="0" lvl="7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8pPr>
                <a:lvl9pPr marL="4114800" marR="0" lvl="8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9pPr>
              </a:lstStyle>
              <a:p>
                <a:pPr marL="0" indent="0">
                  <a:buFont typeface="Arial"/>
                  <a:buNone/>
                </a:pPr>
                <a:endParaRPr lang="en-US" sz="3200" dirty="0">
                  <a:solidFill>
                    <a:srgbClr val="033445"/>
                  </a:solidFill>
                  <a:latin typeface="Avenir"/>
                </a:endParaRPr>
              </a:p>
              <a:p>
                <a:pPr marL="0" indent="0">
                  <a:buFont typeface="Arial"/>
                  <a:buNone/>
                </a:pPr>
                <a:endParaRPr lang="en-US" sz="3200" dirty="0">
                  <a:solidFill>
                    <a:srgbClr val="033445"/>
                  </a:solidFill>
                  <a:latin typeface="Avenir"/>
                </a:endParaRPr>
              </a:p>
            </p:txBody>
          </p:sp>
          <p:sp>
            <p:nvSpPr>
              <p:cNvPr id="58" name="Content Placeholder 2">
                <a:extLst>
                  <a:ext uri="{FF2B5EF4-FFF2-40B4-BE49-F238E27FC236}">
                    <a16:creationId xmlns:a16="http://schemas.microsoft.com/office/drawing/2014/main" id="{2978DE05-B7B6-4ED3-92AF-772FE66D246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085063" y="1541606"/>
                <a:ext cx="1127947" cy="74407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rm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42900" algn="l" rtl="0">
                  <a:lnSpc>
                    <a:spcPct val="90000"/>
                  </a:lnSpc>
                  <a:spcBef>
                    <a:spcPts val="10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1pPr>
                <a:lvl2pPr marL="914400" marR="0" lvl="1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4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2pPr>
                <a:lvl3pPr marL="1371600" marR="0" lvl="2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0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3pPr>
                <a:lvl4pPr marL="1828800" marR="0" lvl="3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4pPr>
                <a:lvl5pPr marL="2286000" marR="0" lvl="4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5pPr>
                <a:lvl6pPr marL="2743200" marR="0" lvl="5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6pPr>
                <a:lvl7pPr marL="3200400" marR="0" lvl="6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7pPr>
                <a:lvl8pPr marL="3657600" marR="0" lvl="7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8pPr>
                <a:lvl9pPr marL="4114800" marR="0" lvl="8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9pPr>
              </a:lstStyle>
              <a:p>
                <a:pPr marL="0" indent="0">
                  <a:buFont typeface="Arial"/>
                  <a:buNone/>
                </a:pPr>
                <a:endParaRPr lang="en-US" sz="3200" dirty="0">
                  <a:solidFill>
                    <a:srgbClr val="033445"/>
                  </a:solidFill>
                  <a:latin typeface="Avenir"/>
                </a:endParaRPr>
              </a:p>
              <a:p>
                <a:pPr marL="0" indent="0">
                  <a:buFont typeface="Arial"/>
                  <a:buNone/>
                </a:pPr>
                <a:endParaRPr lang="en-US" sz="3200" dirty="0">
                  <a:solidFill>
                    <a:srgbClr val="033445"/>
                  </a:solidFill>
                  <a:latin typeface="Avenir"/>
                </a:endParaRPr>
              </a:p>
            </p:txBody>
          </p:sp>
          <p:sp>
            <p:nvSpPr>
              <p:cNvPr id="59" name="Content Placeholder 2">
                <a:extLst>
                  <a:ext uri="{FF2B5EF4-FFF2-40B4-BE49-F238E27FC236}">
                    <a16:creationId xmlns:a16="http://schemas.microsoft.com/office/drawing/2014/main" id="{2BB30B42-CEAF-4983-B1E3-0ED7E0BDBDB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919940" y="1535551"/>
                <a:ext cx="1127947" cy="74407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rm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42900" algn="l" rtl="0">
                  <a:lnSpc>
                    <a:spcPct val="90000"/>
                  </a:lnSpc>
                  <a:spcBef>
                    <a:spcPts val="10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1pPr>
                <a:lvl2pPr marL="914400" marR="0" lvl="1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4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2pPr>
                <a:lvl3pPr marL="1371600" marR="0" lvl="2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0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3pPr>
                <a:lvl4pPr marL="1828800" marR="0" lvl="3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4pPr>
                <a:lvl5pPr marL="2286000" marR="0" lvl="4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5pPr>
                <a:lvl6pPr marL="2743200" marR="0" lvl="5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6pPr>
                <a:lvl7pPr marL="3200400" marR="0" lvl="6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7pPr>
                <a:lvl8pPr marL="3657600" marR="0" lvl="7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8pPr>
                <a:lvl9pPr marL="4114800" marR="0" lvl="8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9pPr>
              </a:lstStyle>
              <a:p>
                <a:pPr marL="0" indent="0">
                  <a:buFont typeface="Arial"/>
                  <a:buNone/>
                </a:pPr>
                <a:endParaRPr lang="en-US" sz="3200" dirty="0">
                  <a:solidFill>
                    <a:srgbClr val="033445"/>
                  </a:solidFill>
                  <a:latin typeface="Avenir"/>
                </a:endParaRPr>
              </a:p>
              <a:p>
                <a:pPr marL="0" indent="0">
                  <a:buFont typeface="Arial"/>
                  <a:buNone/>
                </a:pPr>
                <a:endParaRPr lang="en-US" sz="3200" dirty="0">
                  <a:solidFill>
                    <a:srgbClr val="033445"/>
                  </a:solidFill>
                  <a:latin typeface="Avenir"/>
                </a:endParaRPr>
              </a:p>
            </p:txBody>
          </p:sp>
          <p:sp>
            <p:nvSpPr>
              <p:cNvPr id="60" name="Content Placeholder 2">
                <a:extLst>
                  <a:ext uri="{FF2B5EF4-FFF2-40B4-BE49-F238E27FC236}">
                    <a16:creationId xmlns:a16="http://schemas.microsoft.com/office/drawing/2014/main" id="{87786567-3FB2-44BE-9468-E8DE70C503C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899530" y="1554099"/>
                <a:ext cx="1127947" cy="74407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rm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42900" algn="l" rtl="0">
                  <a:lnSpc>
                    <a:spcPct val="90000"/>
                  </a:lnSpc>
                  <a:spcBef>
                    <a:spcPts val="10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1pPr>
                <a:lvl2pPr marL="914400" marR="0" lvl="1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4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2pPr>
                <a:lvl3pPr marL="1371600" marR="0" lvl="2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0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3pPr>
                <a:lvl4pPr marL="1828800" marR="0" lvl="3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4pPr>
                <a:lvl5pPr marL="2286000" marR="0" lvl="4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5pPr>
                <a:lvl6pPr marL="2743200" marR="0" lvl="5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6pPr>
                <a:lvl7pPr marL="3200400" marR="0" lvl="6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7pPr>
                <a:lvl8pPr marL="3657600" marR="0" lvl="7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8pPr>
                <a:lvl9pPr marL="4114800" marR="0" lvl="8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9pPr>
              </a:lstStyle>
              <a:p>
                <a:pPr marL="0" indent="0">
                  <a:buFont typeface="Arial"/>
                  <a:buNone/>
                </a:pPr>
                <a:endParaRPr lang="en-US" sz="3200" dirty="0">
                  <a:solidFill>
                    <a:srgbClr val="033445"/>
                  </a:solidFill>
                  <a:latin typeface="Avenir"/>
                </a:endParaRPr>
              </a:p>
              <a:p>
                <a:pPr marL="0" indent="0">
                  <a:buFont typeface="Arial"/>
                  <a:buNone/>
                </a:pPr>
                <a:endParaRPr lang="en-US" sz="3200" dirty="0">
                  <a:solidFill>
                    <a:srgbClr val="033445"/>
                  </a:solidFill>
                  <a:latin typeface="Avenir"/>
                </a:endParaRPr>
              </a:p>
            </p:txBody>
          </p:sp>
          <p:sp>
            <p:nvSpPr>
              <p:cNvPr id="61" name="Content Placeholder 2">
                <a:extLst>
                  <a:ext uri="{FF2B5EF4-FFF2-40B4-BE49-F238E27FC236}">
                    <a16:creationId xmlns:a16="http://schemas.microsoft.com/office/drawing/2014/main" id="{294D4A99-1271-4D7B-A411-10ED61DB12D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951011" y="1548043"/>
                <a:ext cx="1127947" cy="74407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rm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42900" algn="l" rtl="0">
                  <a:lnSpc>
                    <a:spcPct val="90000"/>
                  </a:lnSpc>
                  <a:spcBef>
                    <a:spcPts val="10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1pPr>
                <a:lvl2pPr marL="914400" marR="0" lvl="1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4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2pPr>
                <a:lvl3pPr marL="1371600" marR="0" lvl="2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0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3pPr>
                <a:lvl4pPr marL="1828800" marR="0" lvl="3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4pPr>
                <a:lvl5pPr marL="2286000" marR="0" lvl="4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5pPr>
                <a:lvl6pPr marL="2743200" marR="0" lvl="5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6pPr>
                <a:lvl7pPr marL="3200400" marR="0" lvl="6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7pPr>
                <a:lvl8pPr marL="3657600" marR="0" lvl="7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8pPr>
                <a:lvl9pPr marL="4114800" marR="0" lvl="8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9pPr>
              </a:lstStyle>
              <a:p>
                <a:pPr marL="0" indent="0">
                  <a:buFont typeface="Arial"/>
                  <a:buNone/>
                </a:pPr>
                <a:endParaRPr lang="en-US" sz="3200" dirty="0">
                  <a:solidFill>
                    <a:srgbClr val="033445"/>
                  </a:solidFill>
                  <a:latin typeface="Avenir"/>
                </a:endParaRPr>
              </a:p>
              <a:p>
                <a:pPr marL="0" indent="0">
                  <a:buFont typeface="Arial"/>
                  <a:buNone/>
                </a:pPr>
                <a:endParaRPr lang="en-US" sz="3200" dirty="0">
                  <a:solidFill>
                    <a:srgbClr val="033445"/>
                  </a:solidFill>
                  <a:latin typeface="Avenir"/>
                </a:endParaRPr>
              </a:p>
            </p:txBody>
          </p:sp>
        </p:grp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634EE34F-76F8-4D9A-9162-F9598C91916F}"/>
                </a:ext>
              </a:extLst>
            </p:cNvPr>
            <p:cNvSpPr/>
            <p:nvPr/>
          </p:nvSpPr>
          <p:spPr>
            <a:xfrm>
              <a:off x="1140884" y="1450233"/>
              <a:ext cx="30008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114300" lvl="0" algn="ctr">
                <a:buClr>
                  <a:srgbClr val="033445"/>
                </a:buClr>
                <a:buSzPct val="100000"/>
              </a:pPr>
              <a:endParaRPr lang="en-US" sz="2400" baseline="-25000" dirty="0">
                <a:solidFill>
                  <a:srgbClr val="033445"/>
                </a:solidFill>
                <a:latin typeface="Avenir"/>
              </a:endParaRPr>
            </a:p>
          </p:txBody>
        </p:sp>
      </p:grpSp>
      <p:sp>
        <p:nvSpPr>
          <p:cNvPr id="43" name="Content Placeholder 2">
            <a:extLst>
              <a:ext uri="{FF2B5EF4-FFF2-40B4-BE49-F238E27FC236}">
                <a16:creationId xmlns:a16="http://schemas.microsoft.com/office/drawing/2014/main" id="{AC801DF0-5FDE-4A4A-BE4A-87E53CB2A19C}"/>
              </a:ext>
            </a:extLst>
          </p:cNvPr>
          <p:cNvSpPr txBox="1">
            <a:spLocks/>
          </p:cNvSpPr>
          <p:nvPr/>
        </p:nvSpPr>
        <p:spPr>
          <a:xfrm>
            <a:off x="1875355" y="3057273"/>
            <a:ext cx="9219365" cy="23709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>
              <a:buClr>
                <a:srgbClr val="033445"/>
              </a:buClr>
              <a:buSzPct val="100000"/>
            </a:pPr>
            <a:r>
              <a:rPr lang="en-US" sz="3200" dirty="0">
                <a:solidFill>
                  <a:srgbClr val="033445"/>
                </a:solidFill>
                <a:latin typeface="Avenir LT Std 35 Light" panose="020B0402020203020204" pitchFamily="34" charset="0"/>
              </a:rPr>
              <a:t>Reflects the variation within the middle 50%</a:t>
            </a:r>
          </a:p>
          <a:p>
            <a:pPr>
              <a:buClr>
                <a:srgbClr val="033445"/>
              </a:buClr>
              <a:buSzPct val="100000"/>
            </a:pPr>
            <a:r>
              <a:rPr lang="en-US" sz="3200" dirty="0">
                <a:solidFill>
                  <a:srgbClr val="033445"/>
                </a:solidFill>
                <a:latin typeface="Avenir LT Std 35 Light" panose="020B0402020203020204" pitchFamily="34" charset="0"/>
              </a:rPr>
              <a:t>Q</a:t>
            </a:r>
            <a:r>
              <a:rPr lang="en-US" sz="3200" baseline="-25000" dirty="0">
                <a:solidFill>
                  <a:srgbClr val="033445"/>
                </a:solidFill>
                <a:latin typeface="Avenir LT Std 35 Light" panose="020B0402020203020204" pitchFamily="34" charset="0"/>
              </a:rPr>
              <a:t>3</a:t>
            </a:r>
            <a:r>
              <a:rPr lang="en-US" sz="3200" dirty="0">
                <a:solidFill>
                  <a:srgbClr val="033445"/>
                </a:solidFill>
                <a:latin typeface="Avenir LT Std 35 Light" panose="020B0402020203020204" pitchFamily="34" charset="0"/>
              </a:rPr>
              <a:t> – Q</a:t>
            </a:r>
            <a:r>
              <a:rPr lang="en-US" sz="3200" baseline="-25000" dirty="0">
                <a:solidFill>
                  <a:srgbClr val="033445"/>
                </a:solidFill>
                <a:latin typeface="Avenir LT Std 35 Light" panose="020B0402020203020204" pitchFamily="34" charset="0"/>
              </a:rPr>
              <a:t>1</a:t>
            </a:r>
          </a:p>
          <a:p>
            <a:pPr>
              <a:buClr>
                <a:srgbClr val="033445"/>
              </a:buClr>
              <a:buSzPct val="100000"/>
            </a:pPr>
            <a:r>
              <a:rPr lang="en-US" sz="3200" dirty="0">
                <a:solidFill>
                  <a:srgbClr val="033445"/>
                </a:solidFill>
                <a:latin typeface="Avenir LT Std 35 Light" panose="020B0402020203020204" pitchFamily="34" charset="0"/>
              </a:rPr>
              <a:t>Builds the “box” of a boxplot</a:t>
            </a:r>
            <a:endParaRPr lang="en-US" sz="3200" dirty="0">
              <a:solidFill>
                <a:srgbClr val="033445"/>
              </a:solidFill>
              <a:latin typeface="Avenir"/>
            </a:endParaRPr>
          </a:p>
          <a:p>
            <a:pPr marL="0" indent="0">
              <a:buFont typeface="Arial"/>
              <a:buNone/>
            </a:pPr>
            <a:endParaRPr lang="en-US" sz="3200" dirty="0">
              <a:solidFill>
                <a:srgbClr val="033445"/>
              </a:solidFill>
              <a:latin typeface="Avenir"/>
            </a:endParaRPr>
          </a:p>
          <a:p>
            <a:pPr marL="0" indent="0">
              <a:buFont typeface="Arial"/>
              <a:buNone/>
            </a:pPr>
            <a:endParaRPr lang="en-US" sz="3200" dirty="0">
              <a:solidFill>
                <a:srgbClr val="033445"/>
              </a:solidFill>
              <a:latin typeface="Avenir"/>
            </a:endParaRPr>
          </a:p>
        </p:txBody>
      </p:sp>
    </p:spTree>
    <p:extLst>
      <p:ext uri="{BB962C8B-B14F-4D97-AF65-F5344CB8AC3E}">
        <p14:creationId xmlns:p14="http://schemas.microsoft.com/office/powerpoint/2010/main" val="1546771084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 descr="Chicken">
            <a:extLst>
              <a:ext uri="{FF2B5EF4-FFF2-40B4-BE49-F238E27FC236}">
                <a16:creationId xmlns:a16="http://schemas.microsoft.com/office/drawing/2014/main" id="{716FAEAB-66A8-4657-A96C-078436F1E8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505855" y="1758621"/>
            <a:ext cx="914400" cy="914400"/>
          </a:xfrm>
          <a:prstGeom prst="rect">
            <a:avLst/>
          </a:prstGeom>
        </p:spPr>
      </p:pic>
      <p:pic>
        <p:nvPicPr>
          <p:cNvPr id="10" name="Graphic 9" descr="Cat">
            <a:extLst>
              <a:ext uri="{FF2B5EF4-FFF2-40B4-BE49-F238E27FC236}">
                <a16:creationId xmlns:a16="http://schemas.microsoft.com/office/drawing/2014/main" id="{B3CBEB21-DB84-46EA-B235-3EF0CE52713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128220" y="1758621"/>
            <a:ext cx="914400" cy="914400"/>
          </a:xfrm>
          <a:prstGeom prst="rect">
            <a:avLst/>
          </a:prstGeom>
        </p:spPr>
      </p:pic>
      <p:pic>
        <p:nvPicPr>
          <p:cNvPr id="13" name="Graphic 12" descr="Cow">
            <a:extLst>
              <a:ext uri="{FF2B5EF4-FFF2-40B4-BE49-F238E27FC236}">
                <a16:creationId xmlns:a16="http://schemas.microsoft.com/office/drawing/2014/main" id="{A85B32FC-209D-4A8A-9588-74E68102C44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213820" y="1758621"/>
            <a:ext cx="914400" cy="914400"/>
          </a:xfrm>
          <a:prstGeom prst="rect">
            <a:avLst/>
          </a:prstGeom>
        </p:spPr>
      </p:pic>
      <p:pic>
        <p:nvPicPr>
          <p:cNvPr id="19" name="Graphic 18" descr="Goat">
            <a:extLst>
              <a:ext uri="{FF2B5EF4-FFF2-40B4-BE49-F238E27FC236}">
                <a16:creationId xmlns:a16="http://schemas.microsoft.com/office/drawing/2014/main" id="{828B9541-3DC7-4578-9D98-CFB436C7EB4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836185" y="1758621"/>
            <a:ext cx="914400" cy="914400"/>
          </a:xfrm>
          <a:prstGeom prst="rect">
            <a:avLst/>
          </a:prstGeom>
        </p:spPr>
      </p:pic>
      <p:grpSp>
        <p:nvGrpSpPr>
          <p:cNvPr id="41" name="Group 40">
            <a:extLst>
              <a:ext uri="{FF2B5EF4-FFF2-40B4-BE49-F238E27FC236}">
                <a16:creationId xmlns:a16="http://schemas.microsoft.com/office/drawing/2014/main" id="{91318840-CEA8-4F88-95EF-0A81A9F60DD4}"/>
              </a:ext>
            </a:extLst>
          </p:cNvPr>
          <p:cNvGrpSpPr/>
          <p:nvPr/>
        </p:nvGrpSpPr>
        <p:grpSpPr>
          <a:xfrm>
            <a:off x="433215" y="1332645"/>
            <a:ext cx="11112867" cy="1340376"/>
            <a:chOff x="433215" y="1332645"/>
            <a:chExt cx="11112867" cy="1340376"/>
          </a:xfrm>
        </p:grpSpPr>
        <p:pic>
          <p:nvPicPr>
            <p:cNvPr id="4" name="Graphic 3" descr="Rabbit">
              <a:extLst>
                <a:ext uri="{FF2B5EF4-FFF2-40B4-BE49-F238E27FC236}">
                  <a16:creationId xmlns:a16="http://schemas.microsoft.com/office/drawing/2014/main" id="{65B56B64-C457-424B-BBE2-D85A2B4D0B8C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1712290" y="1758621"/>
              <a:ext cx="914400" cy="914400"/>
            </a:xfrm>
            <a:prstGeom prst="rect">
              <a:avLst/>
            </a:prstGeom>
          </p:spPr>
        </p:pic>
        <p:pic>
          <p:nvPicPr>
            <p:cNvPr id="15" name="Graphic 14" descr="Pig">
              <a:extLst>
                <a:ext uri="{FF2B5EF4-FFF2-40B4-BE49-F238E27FC236}">
                  <a16:creationId xmlns:a16="http://schemas.microsoft.com/office/drawing/2014/main" id="{9CF53F9F-CDB1-4C91-9B34-041EAC6EF826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3299420" y="1758621"/>
              <a:ext cx="914400" cy="914400"/>
            </a:xfrm>
            <a:prstGeom prst="rect">
              <a:avLst/>
            </a:prstGeom>
          </p:spPr>
        </p:pic>
        <p:pic>
          <p:nvPicPr>
            <p:cNvPr id="17" name="Graphic 16" descr="Dog">
              <a:extLst>
                <a:ext uri="{FF2B5EF4-FFF2-40B4-BE49-F238E27FC236}">
                  <a16:creationId xmlns:a16="http://schemas.microsoft.com/office/drawing/2014/main" id="{6DBBED2A-6BDC-4710-9802-30D3161B26AE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5921785" y="1758621"/>
              <a:ext cx="914400" cy="914400"/>
            </a:xfrm>
            <a:prstGeom prst="rect">
              <a:avLst/>
            </a:prstGeom>
          </p:spPr>
        </p:pic>
        <p:pic>
          <p:nvPicPr>
            <p:cNvPr id="21" name="Graphic 20" descr="Sheep">
              <a:extLst>
                <a:ext uri="{FF2B5EF4-FFF2-40B4-BE49-F238E27FC236}">
                  <a16:creationId xmlns:a16="http://schemas.microsoft.com/office/drawing/2014/main" id="{AB5C238F-53C2-4617-B8A1-E3BD60B3C91F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7750585" y="1758621"/>
              <a:ext cx="914400" cy="914400"/>
            </a:xfrm>
            <a:prstGeom prst="rect">
              <a:avLst/>
            </a:prstGeom>
          </p:spPr>
        </p:pic>
        <p:pic>
          <p:nvPicPr>
            <p:cNvPr id="23" name="Graphic 22" descr="Horse">
              <a:extLst>
                <a:ext uri="{FF2B5EF4-FFF2-40B4-BE49-F238E27FC236}">
                  <a16:creationId xmlns:a16="http://schemas.microsoft.com/office/drawing/2014/main" id="{A0BD55B8-FBBE-4978-BA1B-B104ED115081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p:blipFill>
          <p:spPr>
            <a:xfrm>
              <a:off x="8664985" y="1758621"/>
              <a:ext cx="914400" cy="914400"/>
            </a:xfrm>
            <a:prstGeom prst="rect">
              <a:avLst/>
            </a:prstGeom>
          </p:spPr>
        </p:pic>
        <p:pic>
          <p:nvPicPr>
            <p:cNvPr id="31" name="Picture 30" descr="A close up of a logo&#10;&#10;Description automatically generated">
              <a:extLst>
                <a:ext uri="{FF2B5EF4-FFF2-40B4-BE49-F238E27FC236}">
                  <a16:creationId xmlns:a16="http://schemas.microsoft.com/office/drawing/2014/main" id="{E0501ABB-B630-4A97-ADBA-E50CD990AC72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>
              <a:extLst>
                <a:ext uri="{837473B0-CC2E-450A-ABE3-18F120FF3D39}">
                  <a1611:picAttrSrcUrl xmlns:a1611="http://schemas.microsoft.com/office/drawing/2016/11/main" r:id="rId21"/>
                </a:ext>
              </a:extLst>
            </a:blip>
            <a:stretch>
              <a:fillRect/>
            </a:stretch>
          </p:blipFill>
          <p:spPr>
            <a:xfrm>
              <a:off x="10660914" y="1758621"/>
              <a:ext cx="885168" cy="885168"/>
            </a:xfrm>
            <a:prstGeom prst="rect">
              <a:avLst/>
            </a:prstGeom>
          </p:spPr>
        </p:pic>
        <p:pic>
          <p:nvPicPr>
            <p:cNvPr id="33" name="Picture 32" descr="A close up of an animal&#10;&#10;Description automatically generated">
              <a:extLst>
                <a:ext uri="{FF2B5EF4-FFF2-40B4-BE49-F238E27FC236}">
                  <a16:creationId xmlns:a16="http://schemas.microsoft.com/office/drawing/2014/main" id="{1CC84230-B9C6-469A-AB54-E8E28A35412D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>
              <a:extLst>
                <a:ext uri="{837473B0-CC2E-450A-ABE3-18F120FF3D39}">
                  <a1611:picAttrSrcUrl xmlns:a1611="http://schemas.microsoft.com/office/drawing/2016/11/main" r:id="rId23"/>
                </a:ext>
              </a:extLst>
            </a:blip>
            <a:stretch>
              <a:fillRect/>
            </a:stretch>
          </p:blipFill>
          <p:spPr>
            <a:xfrm>
              <a:off x="9592527" y="1979643"/>
              <a:ext cx="960048" cy="530477"/>
            </a:xfrm>
            <a:prstGeom prst="rect">
              <a:avLst/>
            </a:prstGeom>
          </p:spPr>
        </p:pic>
        <p:pic>
          <p:nvPicPr>
            <p:cNvPr id="36" name="Picture 35" descr="A close up of a logo&#10;&#10;Description automatically generated">
              <a:extLst>
                <a:ext uri="{FF2B5EF4-FFF2-40B4-BE49-F238E27FC236}">
                  <a16:creationId xmlns:a16="http://schemas.microsoft.com/office/drawing/2014/main" id="{B02A0BE0-D414-46C2-B8B8-FBC20FBE196B}"/>
                </a:ext>
              </a:extLst>
            </p:cNvPr>
            <p:cNvPicPr>
              <a:picLocks noChangeAspect="1"/>
            </p:cNvPicPr>
            <p:nvPr/>
          </p:nvPicPr>
          <p:blipFill>
            <a:blip r:embed="rId24">
              <a:extLst>
                <a:ext uri="{837473B0-CC2E-450A-ABE3-18F120FF3D39}">
                  <a1611:picAttrSrcUrl xmlns:a1611="http://schemas.microsoft.com/office/drawing/2016/11/main" r:id="rId25"/>
                </a:ext>
              </a:extLst>
            </a:blip>
            <a:stretch>
              <a:fillRect/>
            </a:stretch>
          </p:blipFill>
          <p:spPr>
            <a:xfrm>
              <a:off x="433215" y="1918980"/>
              <a:ext cx="1279075" cy="724809"/>
            </a:xfrm>
            <a:prstGeom prst="rect">
              <a:avLst/>
            </a:prstGeom>
          </p:spPr>
        </p:pic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112B7B20-AB98-44BF-A1A5-543A0224F967}"/>
                </a:ext>
              </a:extLst>
            </p:cNvPr>
            <p:cNvGrpSpPr/>
            <p:nvPr/>
          </p:nvGrpSpPr>
          <p:grpSpPr>
            <a:xfrm>
              <a:off x="1639425" y="1332645"/>
              <a:ext cx="9906657" cy="762619"/>
              <a:chOff x="1172301" y="1535551"/>
              <a:chExt cx="9906657" cy="762619"/>
            </a:xfrm>
          </p:grpSpPr>
          <p:sp>
            <p:nvSpPr>
              <p:cNvPr id="45" name="Content Placeholder 2">
                <a:extLst>
                  <a:ext uri="{FF2B5EF4-FFF2-40B4-BE49-F238E27FC236}">
                    <a16:creationId xmlns:a16="http://schemas.microsoft.com/office/drawing/2014/main" id="{F08E8962-17E4-4C34-84B2-5EDE9492604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172301" y="1548045"/>
                <a:ext cx="1127947" cy="74407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rm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42900" algn="l" rtl="0">
                  <a:lnSpc>
                    <a:spcPct val="90000"/>
                  </a:lnSpc>
                  <a:spcBef>
                    <a:spcPts val="10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1pPr>
                <a:lvl2pPr marL="914400" marR="0" lvl="1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4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2pPr>
                <a:lvl3pPr marL="1371600" marR="0" lvl="2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0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3pPr>
                <a:lvl4pPr marL="1828800" marR="0" lvl="3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4pPr>
                <a:lvl5pPr marL="2286000" marR="0" lvl="4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5pPr>
                <a:lvl6pPr marL="2743200" marR="0" lvl="5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6pPr>
                <a:lvl7pPr marL="3200400" marR="0" lvl="6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7pPr>
                <a:lvl8pPr marL="3657600" marR="0" lvl="7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8pPr>
                <a:lvl9pPr marL="4114800" marR="0" lvl="8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9pPr>
              </a:lstStyle>
              <a:p>
                <a:pPr marL="0" indent="0">
                  <a:buFont typeface="Arial"/>
                  <a:buNone/>
                </a:pPr>
                <a:endParaRPr lang="en-US" sz="3200" dirty="0">
                  <a:solidFill>
                    <a:srgbClr val="033445"/>
                  </a:solidFill>
                  <a:latin typeface="Avenir"/>
                </a:endParaRPr>
              </a:p>
              <a:p>
                <a:pPr marL="0" indent="0">
                  <a:buFont typeface="Arial"/>
                  <a:buNone/>
                </a:pPr>
                <a:endParaRPr lang="en-US" sz="3200" dirty="0">
                  <a:solidFill>
                    <a:srgbClr val="033445"/>
                  </a:solidFill>
                  <a:latin typeface="Avenir"/>
                </a:endParaRPr>
              </a:p>
            </p:txBody>
          </p:sp>
          <p:sp>
            <p:nvSpPr>
              <p:cNvPr id="51" name="Content Placeholder 2">
                <a:extLst>
                  <a:ext uri="{FF2B5EF4-FFF2-40B4-BE49-F238E27FC236}">
                    <a16:creationId xmlns:a16="http://schemas.microsoft.com/office/drawing/2014/main" id="{FD6E327E-9D34-4B59-8A44-B4AE2A5350D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951805" y="1548044"/>
                <a:ext cx="1127947" cy="74407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rm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42900" algn="l" rtl="0">
                  <a:lnSpc>
                    <a:spcPct val="90000"/>
                  </a:lnSpc>
                  <a:spcBef>
                    <a:spcPts val="10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1pPr>
                <a:lvl2pPr marL="914400" marR="0" lvl="1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4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2pPr>
                <a:lvl3pPr marL="1371600" marR="0" lvl="2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0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3pPr>
                <a:lvl4pPr marL="1828800" marR="0" lvl="3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4pPr>
                <a:lvl5pPr marL="2286000" marR="0" lvl="4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5pPr>
                <a:lvl6pPr marL="2743200" marR="0" lvl="5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6pPr>
                <a:lvl7pPr marL="3200400" marR="0" lvl="6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7pPr>
                <a:lvl8pPr marL="3657600" marR="0" lvl="7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8pPr>
                <a:lvl9pPr marL="4114800" marR="0" lvl="8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9pPr>
              </a:lstStyle>
              <a:p>
                <a:pPr marL="0" indent="0">
                  <a:buFont typeface="Arial"/>
                  <a:buNone/>
                </a:pPr>
                <a:endParaRPr lang="en-US" sz="3200" dirty="0">
                  <a:solidFill>
                    <a:srgbClr val="033445"/>
                  </a:solidFill>
                  <a:latin typeface="Avenir"/>
                </a:endParaRPr>
              </a:p>
              <a:p>
                <a:pPr marL="0" indent="0">
                  <a:buFont typeface="Arial"/>
                  <a:buNone/>
                </a:pPr>
                <a:endParaRPr lang="en-US" sz="3200" dirty="0">
                  <a:solidFill>
                    <a:srgbClr val="033445"/>
                  </a:solidFill>
                  <a:latin typeface="Avenir"/>
                </a:endParaRPr>
              </a:p>
            </p:txBody>
          </p:sp>
          <p:sp>
            <p:nvSpPr>
              <p:cNvPr id="52" name="Content Placeholder 2">
                <a:extLst>
                  <a:ext uri="{FF2B5EF4-FFF2-40B4-BE49-F238E27FC236}">
                    <a16:creationId xmlns:a16="http://schemas.microsoft.com/office/drawing/2014/main" id="{38AEE02B-ECFE-44C3-8D54-70EE8AFB94B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693326" y="1548044"/>
                <a:ext cx="1127947" cy="74407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rm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42900" algn="l" rtl="0">
                  <a:lnSpc>
                    <a:spcPct val="90000"/>
                  </a:lnSpc>
                  <a:spcBef>
                    <a:spcPts val="10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1pPr>
                <a:lvl2pPr marL="914400" marR="0" lvl="1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4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2pPr>
                <a:lvl3pPr marL="1371600" marR="0" lvl="2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0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3pPr>
                <a:lvl4pPr marL="1828800" marR="0" lvl="3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4pPr>
                <a:lvl5pPr marL="2286000" marR="0" lvl="4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5pPr>
                <a:lvl6pPr marL="2743200" marR="0" lvl="5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6pPr>
                <a:lvl7pPr marL="3200400" marR="0" lvl="6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7pPr>
                <a:lvl8pPr marL="3657600" marR="0" lvl="7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8pPr>
                <a:lvl9pPr marL="4114800" marR="0" lvl="8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9pPr>
              </a:lstStyle>
              <a:p>
                <a:pPr marL="0" indent="0">
                  <a:buFont typeface="Arial"/>
                  <a:buNone/>
                </a:pPr>
                <a:endParaRPr lang="en-US" sz="3200" dirty="0">
                  <a:solidFill>
                    <a:srgbClr val="033445"/>
                  </a:solidFill>
                  <a:latin typeface="Avenir"/>
                </a:endParaRPr>
              </a:p>
              <a:p>
                <a:pPr marL="0" indent="0">
                  <a:buFont typeface="Arial"/>
                  <a:buNone/>
                </a:pPr>
                <a:endParaRPr lang="en-US" sz="3200" dirty="0">
                  <a:solidFill>
                    <a:srgbClr val="033445"/>
                  </a:solidFill>
                  <a:latin typeface="Avenir"/>
                </a:endParaRPr>
              </a:p>
            </p:txBody>
          </p:sp>
          <p:sp>
            <p:nvSpPr>
              <p:cNvPr id="53" name="Content Placeholder 2">
                <a:extLst>
                  <a:ext uri="{FF2B5EF4-FFF2-40B4-BE49-F238E27FC236}">
                    <a16:creationId xmlns:a16="http://schemas.microsoft.com/office/drawing/2014/main" id="{4FBB2E0C-26F8-49A9-9AED-0A8EDD34241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520038" y="1541608"/>
                <a:ext cx="1127947" cy="74407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rm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42900" algn="l" rtl="0">
                  <a:lnSpc>
                    <a:spcPct val="90000"/>
                  </a:lnSpc>
                  <a:spcBef>
                    <a:spcPts val="10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1pPr>
                <a:lvl2pPr marL="914400" marR="0" lvl="1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4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2pPr>
                <a:lvl3pPr marL="1371600" marR="0" lvl="2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0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3pPr>
                <a:lvl4pPr marL="1828800" marR="0" lvl="3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4pPr>
                <a:lvl5pPr marL="2286000" marR="0" lvl="4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5pPr>
                <a:lvl6pPr marL="2743200" marR="0" lvl="5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6pPr>
                <a:lvl7pPr marL="3200400" marR="0" lvl="6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7pPr>
                <a:lvl8pPr marL="3657600" marR="0" lvl="7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8pPr>
                <a:lvl9pPr marL="4114800" marR="0" lvl="8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9pPr>
              </a:lstStyle>
              <a:p>
                <a:pPr marL="0" indent="0">
                  <a:buFont typeface="Arial"/>
                  <a:buNone/>
                </a:pPr>
                <a:endParaRPr lang="en-US" sz="3200" dirty="0">
                  <a:solidFill>
                    <a:srgbClr val="033445"/>
                  </a:solidFill>
                  <a:latin typeface="Avenir"/>
                </a:endParaRPr>
              </a:p>
              <a:p>
                <a:pPr marL="0" indent="0">
                  <a:buFont typeface="Arial"/>
                  <a:buNone/>
                </a:pPr>
                <a:endParaRPr lang="en-US" sz="3200" dirty="0">
                  <a:solidFill>
                    <a:srgbClr val="033445"/>
                  </a:solidFill>
                  <a:latin typeface="Avenir"/>
                </a:endParaRPr>
              </a:p>
            </p:txBody>
          </p:sp>
          <p:sp>
            <p:nvSpPr>
              <p:cNvPr id="54" name="Content Placeholder 2">
                <a:extLst>
                  <a:ext uri="{FF2B5EF4-FFF2-40B4-BE49-F238E27FC236}">
                    <a16:creationId xmlns:a16="http://schemas.microsoft.com/office/drawing/2014/main" id="{DC391E0C-F45A-4D87-8609-BBCB8A18423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547743" y="1548044"/>
                <a:ext cx="1127947" cy="74407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rm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42900" algn="l" rtl="0">
                  <a:lnSpc>
                    <a:spcPct val="90000"/>
                  </a:lnSpc>
                  <a:spcBef>
                    <a:spcPts val="10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1pPr>
                <a:lvl2pPr marL="914400" marR="0" lvl="1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4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2pPr>
                <a:lvl3pPr marL="1371600" marR="0" lvl="2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0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3pPr>
                <a:lvl4pPr marL="1828800" marR="0" lvl="3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4pPr>
                <a:lvl5pPr marL="2286000" marR="0" lvl="4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5pPr>
                <a:lvl6pPr marL="2743200" marR="0" lvl="5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6pPr>
                <a:lvl7pPr marL="3200400" marR="0" lvl="6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7pPr>
                <a:lvl8pPr marL="3657600" marR="0" lvl="7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8pPr>
                <a:lvl9pPr marL="4114800" marR="0" lvl="8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9pPr>
              </a:lstStyle>
              <a:p>
                <a:pPr marL="0" indent="0">
                  <a:buFont typeface="Arial"/>
                  <a:buNone/>
                </a:pPr>
                <a:endParaRPr lang="en-US" sz="3200" dirty="0">
                  <a:solidFill>
                    <a:srgbClr val="033445"/>
                  </a:solidFill>
                  <a:latin typeface="Avenir"/>
                </a:endParaRPr>
              </a:p>
              <a:p>
                <a:pPr marL="0" indent="0">
                  <a:buFont typeface="Arial"/>
                  <a:buNone/>
                </a:pPr>
                <a:endParaRPr lang="en-US" sz="3200" dirty="0">
                  <a:solidFill>
                    <a:srgbClr val="033445"/>
                  </a:solidFill>
                  <a:latin typeface="Avenir"/>
                </a:endParaRPr>
              </a:p>
            </p:txBody>
          </p:sp>
          <p:sp>
            <p:nvSpPr>
              <p:cNvPr id="55" name="Content Placeholder 2">
                <a:extLst>
                  <a:ext uri="{FF2B5EF4-FFF2-40B4-BE49-F238E27FC236}">
                    <a16:creationId xmlns:a16="http://schemas.microsoft.com/office/drawing/2014/main" id="{112BDDF1-1792-46F4-859F-9063B6B0C56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297576" y="1541607"/>
                <a:ext cx="1127947" cy="74407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rm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42900" algn="l" rtl="0">
                  <a:lnSpc>
                    <a:spcPct val="90000"/>
                  </a:lnSpc>
                  <a:spcBef>
                    <a:spcPts val="10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1pPr>
                <a:lvl2pPr marL="914400" marR="0" lvl="1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4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2pPr>
                <a:lvl3pPr marL="1371600" marR="0" lvl="2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0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3pPr>
                <a:lvl4pPr marL="1828800" marR="0" lvl="3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4pPr>
                <a:lvl5pPr marL="2286000" marR="0" lvl="4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5pPr>
                <a:lvl6pPr marL="2743200" marR="0" lvl="5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6pPr>
                <a:lvl7pPr marL="3200400" marR="0" lvl="6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7pPr>
                <a:lvl8pPr marL="3657600" marR="0" lvl="7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8pPr>
                <a:lvl9pPr marL="4114800" marR="0" lvl="8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9pPr>
              </a:lstStyle>
              <a:p>
                <a:pPr marL="0" indent="0">
                  <a:buFont typeface="Arial"/>
                  <a:buNone/>
                </a:pPr>
                <a:endParaRPr lang="en-US" sz="3200" dirty="0">
                  <a:solidFill>
                    <a:srgbClr val="033445"/>
                  </a:solidFill>
                  <a:latin typeface="Avenir"/>
                </a:endParaRPr>
              </a:p>
              <a:p>
                <a:pPr marL="0" indent="0">
                  <a:buFont typeface="Arial"/>
                  <a:buNone/>
                </a:pPr>
                <a:endParaRPr lang="en-US" sz="3200" dirty="0">
                  <a:solidFill>
                    <a:srgbClr val="033445"/>
                  </a:solidFill>
                  <a:latin typeface="Avenir"/>
                </a:endParaRPr>
              </a:p>
            </p:txBody>
          </p:sp>
          <p:sp>
            <p:nvSpPr>
              <p:cNvPr id="57" name="Content Placeholder 2">
                <a:extLst>
                  <a:ext uri="{FF2B5EF4-FFF2-40B4-BE49-F238E27FC236}">
                    <a16:creationId xmlns:a16="http://schemas.microsoft.com/office/drawing/2014/main" id="{013C5F8E-095D-4597-BD9D-30EDBB6BA64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200699" y="1554098"/>
                <a:ext cx="1127947" cy="74407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rm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42900" algn="l" rtl="0">
                  <a:lnSpc>
                    <a:spcPct val="90000"/>
                  </a:lnSpc>
                  <a:spcBef>
                    <a:spcPts val="10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1pPr>
                <a:lvl2pPr marL="914400" marR="0" lvl="1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4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2pPr>
                <a:lvl3pPr marL="1371600" marR="0" lvl="2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0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3pPr>
                <a:lvl4pPr marL="1828800" marR="0" lvl="3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4pPr>
                <a:lvl5pPr marL="2286000" marR="0" lvl="4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5pPr>
                <a:lvl6pPr marL="2743200" marR="0" lvl="5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6pPr>
                <a:lvl7pPr marL="3200400" marR="0" lvl="6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7pPr>
                <a:lvl8pPr marL="3657600" marR="0" lvl="7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8pPr>
                <a:lvl9pPr marL="4114800" marR="0" lvl="8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9pPr>
              </a:lstStyle>
              <a:p>
                <a:pPr marL="0" indent="0">
                  <a:buFont typeface="Arial"/>
                  <a:buNone/>
                </a:pPr>
                <a:endParaRPr lang="en-US" sz="3200" dirty="0">
                  <a:solidFill>
                    <a:srgbClr val="033445"/>
                  </a:solidFill>
                  <a:latin typeface="Avenir"/>
                </a:endParaRPr>
              </a:p>
              <a:p>
                <a:pPr marL="0" indent="0">
                  <a:buFont typeface="Arial"/>
                  <a:buNone/>
                </a:pPr>
                <a:endParaRPr lang="en-US" sz="3200" dirty="0">
                  <a:solidFill>
                    <a:srgbClr val="033445"/>
                  </a:solidFill>
                  <a:latin typeface="Avenir"/>
                </a:endParaRPr>
              </a:p>
            </p:txBody>
          </p:sp>
          <p:sp>
            <p:nvSpPr>
              <p:cNvPr id="58" name="Content Placeholder 2">
                <a:extLst>
                  <a:ext uri="{FF2B5EF4-FFF2-40B4-BE49-F238E27FC236}">
                    <a16:creationId xmlns:a16="http://schemas.microsoft.com/office/drawing/2014/main" id="{2978DE05-B7B6-4ED3-92AF-772FE66D246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085063" y="1541606"/>
                <a:ext cx="1127947" cy="74407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rm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42900" algn="l" rtl="0">
                  <a:lnSpc>
                    <a:spcPct val="90000"/>
                  </a:lnSpc>
                  <a:spcBef>
                    <a:spcPts val="10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1pPr>
                <a:lvl2pPr marL="914400" marR="0" lvl="1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4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2pPr>
                <a:lvl3pPr marL="1371600" marR="0" lvl="2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0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3pPr>
                <a:lvl4pPr marL="1828800" marR="0" lvl="3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4pPr>
                <a:lvl5pPr marL="2286000" marR="0" lvl="4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5pPr>
                <a:lvl6pPr marL="2743200" marR="0" lvl="5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6pPr>
                <a:lvl7pPr marL="3200400" marR="0" lvl="6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7pPr>
                <a:lvl8pPr marL="3657600" marR="0" lvl="7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8pPr>
                <a:lvl9pPr marL="4114800" marR="0" lvl="8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9pPr>
              </a:lstStyle>
              <a:p>
                <a:pPr marL="0" indent="0">
                  <a:buFont typeface="Arial"/>
                  <a:buNone/>
                </a:pPr>
                <a:endParaRPr lang="en-US" sz="3200" dirty="0">
                  <a:solidFill>
                    <a:srgbClr val="033445"/>
                  </a:solidFill>
                  <a:latin typeface="Avenir"/>
                </a:endParaRPr>
              </a:p>
              <a:p>
                <a:pPr marL="0" indent="0">
                  <a:buFont typeface="Arial"/>
                  <a:buNone/>
                </a:pPr>
                <a:endParaRPr lang="en-US" sz="3200" dirty="0">
                  <a:solidFill>
                    <a:srgbClr val="033445"/>
                  </a:solidFill>
                  <a:latin typeface="Avenir"/>
                </a:endParaRPr>
              </a:p>
            </p:txBody>
          </p:sp>
          <p:sp>
            <p:nvSpPr>
              <p:cNvPr id="59" name="Content Placeholder 2">
                <a:extLst>
                  <a:ext uri="{FF2B5EF4-FFF2-40B4-BE49-F238E27FC236}">
                    <a16:creationId xmlns:a16="http://schemas.microsoft.com/office/drawing/2014/main" id="{2BB30B42-CEAF-4983-B1E3-0ED7E0BDBDB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919940" y="1535551"/>
                <a:ext cx="1127947" cy="74407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rm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42900" algn="l" rtl="0">
                  <a:lnSpc>
                    <a:spcPct val="90000"/>
                  </a:lnSpc>
                  <a:spcBef>
                    <a:spcPts val="10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1pPr>
                <a:lvl2pPr marL="914400" marR="0" lvl="1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4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2pPr>
                <a:lvl3pPr marL="1371600" marR="0" lvl="2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0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3pPr>
                <a:lvl4pPr marL="1828800" marR="0" lvl="3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4pPr>
                <a:lvl5pPr marL="2286000" marR="0" lvl="4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5pPr>
                <a:lvl6pPr marL="2743200" marR="0" lvl="5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6pPr>
                <a:lvl7pPr marL="3200400" marR="0" lvl="6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7pPr>
                <a:lvl8pPr marL="3657600" marR="0" lvl="7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8pPr>
                <a:lvl9pPr marL="4114800" marR="0" lvl="8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9pPr>
              </a:lstStyle>
              <a:p>
                <a:pPr marL="0" indent="0">
                  <a:buFont typeface="Arial"/>
                  <a:buNone/>
                </a:pPr>
                <a:endParaRPr lang="en-US" sz="3200" dirty="0">
                  <a:solidFill>
                    <a:srgbClr val="033445"/>
                  </a:solidFill>
                  <a:latin typeface="Avenir"/>
                </a:endParaRPr>
              </a:p>
              <a:p>
                <a:pPr marL="0" indent="0">
                  <a:buFont typeface="Arial"/>
                  <a:buNone/>
                </a:pPr>
                <a:endParaRPr lang="en-US" sz="3200" dirty="0">
                  <a:solidFill>
                    <a:srgbClr val="033445"/>
                  </a:solidFill>
                  <a:latin typeface="Avenir"/>
                </a:endParaRPr>
              </a:p>
            </p:txBody>
          </p:sp>
          <p:sp>
            <p:nvSpPr>
              <p:cNvPr id="60" name="Content Placeholder 2">
                <a:extLst>
                  <a:ext uri="{FF2B5EF4-FFF2-40B4-BE49-F238E27FC236}">
                    <a16:creationId xmlns:a16="http://schemas.microsoft.com/office/drawing/2014/main" id="{87786567-3FB2-44BE-9468-E8DE70C503C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899530" y="1554099"/>
                <a:ext cx="1127947" cy="74407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rm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42900" algn="l" rtl="0">
                  <a:lnSpc>
                    <a:spcPct val="90000"/>
                  </a:lnSpc>
                  <a:spcBef>
                    <a:spcPts val="10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1pPr>
                <a:lvl2pPr marL="914400" marR="0" lvl="1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4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2pPr>
                <a:lvl3pPr marL="1371600" marR="0" lvl="2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0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3pPr>
                <a:lvl4pPr marL="1828800" marR="0" lvl="3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4pPr>
                <a:lvl5pPr marL="2286000" marR="0" lvl="4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5pPr>
                <a:lvl6pPr marL="2743200" marR="0" lvl="5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6pPr>
                <a:lvl7pPr marL="3200400" marR="0" lvl="6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7pPr>
                <a:lvl8pPr marL="3657600" marR="0" lvl="7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8pPr>
                <a:lvl9pPr marL="4114800" marR="0" lvl="8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9pPr>
              </a:lstStyle>
              <a:p>
                <a:pPr marL="0" indent="0">
                  <a:buFont typeface="Arial"/>
                  <a:buNone/>
                </a:pPr>
                <a:endParaRPr lang="en-US" sz="3200" dirty="0">
                  <a:solidFill>
                    <a:srgbClr val="033445"/>
                  </a:solidFill>
                  <a:latin typeface="Avenir"/>
                </a:endParaRPr>
              </a:p>
              <a:p>
                <a:pPr marL="0" indent="0">
                  <a:buFont typeface="Arial"/>
                  <a:buNone/>
                </a:pPr>
                <a:endParaRPr lang="en-US" sz="3200" dirty="0">
                  <a:solidFill>
                    <a:srgbClr val="033445"/>
                  </a:solidFill>
                  <a:latin typeface="Avenir"/>
                </a:endParaRPr>
              </a:p>
            </p:txBody>
          </p:sp>
          <p:sp>
            <p:nvSpPr>
              <p:cNvPr id="61" name="Content Placeholder 2">
                <a:extLst>
                  <a:ext uri="{FF2B5EF4-FFF2-40B4-BE49-F238E27FC236}">
                    <a16:creationId xmlns:a16="http://schemas.microsoft.com/office/drawing/2014/main" id="{294D4A99-1271-4D7B-A411-10ED61DB12D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951011" y="1548043"/>
                <a:ext cx="1127947" cy="74407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rm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42900" algn="l" rtl="0">
                  <a:lnSpc>
                    <a:spcPct val="90000"/>
                  </a:lnSpc>
                  <a:spcBef>
                    <a:spcPts val="10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1pPr>
                <a:lvl2pPr marL="914400" marR="0" lvl="1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4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2pPr>
                <a:lvl3pPr marL="1371600" marR="0" lvl="2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0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3pPr>
                <a:lvl4pPr marL="1828800" marR="0" lvl="3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4pPr>
                <a:lvl5pPr marL="2286000" marR="0" lvl="4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5pPr>
                <a:lvl6pPr marL="2743200" marR="0" lvl="5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6pPr>
                <a:lvl7pPr marL="3200400" marR="0" lvl="6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7pPr>
                <a:lvl8pPr marL="3657600" marR="0" lvl="7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8pPr>
                <a:lvl9pPr marL="4114800" marR="0" lvl="8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9pPr>
              </a:lstStyle>
              <a:p>
                <a:pPr marL="0" indent="0">
                  <a:buFont typeface="Arial"/>
                  <a:buNone/>
                </a:pPr>
                <a:endParaRPr lang="en-US" sz="3200" dirty="0">
                  <a:solidFill>
                    <a:srgbClr val="033445"/>
                  </a:solidFill>
                  <a:latin typeface="Avenir"/>
                </a:endParaRPr>
              </a:p>
              <a:p>
                <a:pPr marL="0" indent="0">
                  <a:buFont typeface="Arial"/>
                  <a:buNone/>
                </a:pPr>
                <a:endParaRPr lang="en-US" sz="3200" dirty="0">
                  <a:solidFill>
                    <a:srgbClr val="033445"/>
                  </a:solidFill>
                  <a:latin typeface="Avenir"/>
                </a:endParaRPr>
              </a:p>
            </p:txBody>
          </p:sp>
        </p:grp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634EE34F-76F8-4D9A-9162-F9598C91916F}"/>
                </a:ext>
              </a:extLst>
            </p:cNvPr>
            <p:cNvSpPr/>
            <p:nvPr/>
          </p:nvSpPr>
          <p:spPr>
            <a:xfrm>
              <a:off x="1140884" y="1450233"/>
              <a:ext cx="30008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114300" lvl="0" algn="ctr">
                <a:buClr>
                  <a:srgbClr val="033445"/>
                </a:buClr>
                <a:buSzPct val="100000"/>
              </a:pPr>
              <a:endParaRPr lang="en-US" sz="2400" baseline="-25000" dirty="0">
                <a:solidFill>
                  <a:srgbClr val="033445"/>
                </a:solidFill>
                <a:latin typeface="Avenir"/>
              </a:endParaRPr>
            </a:p>
          </p:txBody>
        </p:sp>
      </p:grpSp>
      <p:sp>
        <p:nvSpPr>
          <p:cNvPr id="32" name="Content Placeholder 2">
            <a:extLst>
              <a:ext uri="{FF2B5EF4-FFF2-40B4-BE49-F238E27FC236}">
                <a16:creationId xmlns:a16="http://schemas.microsoft.com/office/drawing/2014/main" id="{F5D00E95-FB0A-4CD5-82D2-259A8EB1CA91}"/>
              </a:ext>
            </a:extLst>
          </p:cNvPr>
          <p:cNvSpPr txBox="1">
            <a:spLocks/>
          </p:cNvSpPr>
          <p:nvPr/>
        </p:nvSpPr>
        <p:spPr>
          <a:xfrm>
            <a:off x="1486317" y="3890283"/>
            <a:ext cx="9219365" cy="23709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2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 algn="ctr">
              <a:buNone/>
            </a:pPr>
            <a:r>
              <a:rPr lang="en-US" sz="3200" dirty="0">
                <a:solidFill>
                  <a:srgbClr val="033445"/>
                </a:solidFill>
                <a:latin typeface="Avenir LT Std 35 Light" panose="020B0402020203020204" pitchFamily="34" charset="0"/>
              </a:rPr>
              <a:t>The middle 50% of lifespans for these animals lies between 8.5 and 17.5 years. </a:t>
            </a:r>
          </a:p>
          <a:p>
            <a:pPr marL="0" indent="0" algn="ctr">
              <a:buNone/>
            </a:pPr>
            <a:endParaRPr lang="en-US" sz="3200" dirty="0">
              <a:solidFill>
                <a:srgbClr val="033445"/>
              </a:solidFill>
              <a:latin typeface="Avenir LT Std 35 Light" panose="020B0402020203020204" pitchFamily="34" charset="0"/>
            </a:endParaRPr>
          </a:p>
          <a:p>
            <a:pPr marL="0" indent="0" algn="ctr">
              <a:buNone/>
            </a:pPr>
            <a:r>
              <a:rPr lang="en-US" sz="3200" dirty="0">
                <a:solidFill>
                  <a:srgbClr val="033445"/>
                </a:solidFill>
                <a:latin typeface="Avenir LT Std 65 Medium" panose="020B0603020203020204" pitchFamily="34" charset="0"/>
              </a:rPr>
              <a:t>Q</a:t>
            </a:r>
            <a:r>
              <a:rPr lang="en-US" sz="3200" baseline="-25000" dirty="0">
                <a:solidFill>
                  <a:srgbClr val="033445"/>
                </a:solidFill>
                <a:latin typeface="Avenir LT Std 65 Medium" panose="020B0603020203020204" pitchFamily="34" charset="0"/>
              </a:rPr>
              <a:t>3 </a:t>
            </a:r>
            <a:r>
              <a:rPr lang="en-US" sz="3200" dirty="0">
                <a:solidFill>
                  <a:srgbClr val="033445"/>
                </a:solidFill>
                <a:latin typeface="Avenir LT Std 65 Medium" panose="020B0603020203020204" pitchFamily="34" charset="0"/>
              </a:rPr>
              <a:t>- Q</a:t>
            </a:r>
            <a:r>
              <a:rPr lang="en-US" sz="3200" baseline="-25000" dirty="0">
                <a:solidFill>
                  <a:srgbClr val="033445"/>
                </a:solidFill>
                <a:latin typeface="Avenir LT Std 65 Medium" panose="020B0603020203020204" pitchFamily="34" charset="0"/>
              </a:rPr>
              <a:t>1</a:t>
            </a:r>
            <a:r>
              <a:rPr lang="en-US" sz="3200" dirty="0">
                <a:solidFill>
                  <a:srgbClr val="033445"/>
                </a:solidFill>
                <a:latin typeface="Avenir LT Std 65 Medium" panose="020B0603020203020204" pitchFamily="34" charset="0"/>
              </a:rPr>
              <a:t> = IQR</a:t>
            </a:r>
          </a:p>
          <a:p>
            <a:pPr marL="0" indent="0" algn="ctr">
              <a:buFont typeface="Arial"/>
              <a:buNone/>
            </a:pPr>
            <a:r>
              <a:rPr lang="en-US" sz="3200" dirty="0">
                <a:solidFill>
                  <a:srgbClr val="033445"/>
                </a:solidFill>
                <a:latin typeface="Avenir LT Std 65 Medium" panose="020B0603020203020204" pitchFamily="34" charset="0"/>
              </a:rPr>
              <a:t>17.5 – 8.5 = 9 years </a:t>
            </a:r>
          </a:p>
          <a:p>
            <a:pPr marL="0" indent="0">
              <a:buFont typeface="Arial"/>
              <a:buNone/>
            </a:pPr>
            <a:endParaRPr lang="en-US" sz="3200" dirty="0">
              <a:solidFill>
                <a:srgbClr val="033445"/>
              </a:solidFill>
              <a:latin typeface="Avenir"/>
            </a:endParaRPr>
          </a:p>
        </p:txBody>
      </p:sp>
      <p:sp>
        <p:nvSpPr>
          <p:cNvPr id="34" name="Content Placeholder 2">
            <a:extLst>
              <a:ext uri="{FF2B5EF4-FFF2-40B4-BE49-F238E27FC236}">
                <a16:creationId xmlns:a16="http://schemas.microsoft.com/office/drawing/2014/main" id="{B18E61E7-2795-425C-996E-349F6DBC74E7}"/>
              </a:ext>
            </a:extLst>
          </p:cNvPr>
          <p:cNvSpPr txBox="1">
            <a:spLocks/>
          </p:cNvSpPr>
          <p:nvPr/>
        </p:nvSpPr>
        <p:spPr>
          <a:xfrm>
            <a:off x="2612616" y="2748208"/>
            <a:ext cx="1565883" cy="7440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85000" lnSpcReduction="1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114300" indent="0" algn="ctr">
              <a:buClr>
                <a:srgbClr val="033445"/>
              </a:buClr>
              <a:buSzPct val="100000"/>
              <a:buNone/>
            </a:pPr>
            <a:r>
              <a:rPr lang="en-US" sz="3100" dirty="0">
                <a:solidFill>
                  <a:srgbClr val="033445"/>
                </a:solidFill>
                <a:latin typeface="Avenir LT Std 65 Medium" panose="020B0603020203020204" pitchFamily="34" charset="0"/>
              </a:rPr>
              <a:t>Q</a:t>
            </a:r>
            <a:r>
              <a:rPr lang="en-US" sz="3100" baseline="-25000" dirty="0">
                <a:solidFill>
                  <a:srgbClr val="033445"/>
                </a:solidFill>
                <a:latin typeface="Avenir LT Std 65 Medium" panose="020B0603020203020204" pitchFamily="34" charset="0"/>
              </a:rPr>
              <a:t>1</a:t>
            </a:r>
            <a:r>
              <a:rPr lang="en-US" sz="3100" dirty="0">
                <a:solidFill>
                  <a:srgbClr val="033445"/>
                </a:solidFill>
                <a:latin typeface="Avenir LT Std 65 Medium" panose="020B0603020203020204" pitchFamily="34" charset="0"/>
              </a:rPr>
              <a:t>= 8.5</a:t>
            </a:r>
            <a:endParaRPr lang="en-US" sz="3100" baseline="-25000" dirty="0">
              <a:solidFill>
                <a:srgbClr val="033445"/>
              </a:solidFill>
              <a:latin typeface="Avenir LT Std 65 Medium" panose="020B0603020203020204" pitchFamily="34" charset="0"/>
            </a:endParaRPr>
          </a:p>
          <a:p>
            <a:pPr marL="0" indent="0">
              <a:buFont typeface="Arial"/>
              <a:buNone/>
            </a:pPr>
            <a:endParaRPr lang="en-US" sz="3200" dirty="0">
              <a:solidFill>
                <a:srgbClr val="033445"/>
              </a:solidFill>
              <a:latin typeface="Avenir"/>
            </a:endParaRPr>
          </a:p>
          <a:p>
            <a:pPr marL="0" indent="0">
              <a:buFont typeface="Arial"/>
              <a:buNone/>
            </a:pPr>
            <a:endParaRPr lang="en-US" sz="3200" dirty="0">
              <a:solidFill>
                <a:srgbClr val="033445"/>
              </a:solidFill>
              <a:latin typeface="Avenir"/>
            </a:endParaRPr>
          </a:p>
        </p:txBody>
      </p:sp>
      <p:sp>
        <p:nvSpPr>
          <p:cNvPr id="35" name="Content Placeholder 2">
            <a:extLst>
              <a:ext uri="{FF2B5EF4-FFF2-40B4-BE49-F238E27FC236}">
                <a16:creationId xmlns:a16="http://schemas.microsoft.com/office/drawing/2014/main" id="{13761893-3C20-4D8A-A06B-2F966B4A9610}"/>
              </a:ext>
            </a:extLst>
          </p:cNvPr>
          <p:cNvSpPr txBox="1">
            <a:spLocks/>
          </p:cNvSpPr>
          <p:nvPr/>
        </p:nvSpPr>
        <p:spPr>
          <a:xfrm>
            <a:off x="4715863" y="2828427"/>
            <a:ext cx="2492798" cy="10179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114300" indent="0" algn="ctr">
              <a:buClr>
                <a:srgbClr val="033445"/>
              </a:buClr>
              <a:buSzPct val="100000"/>
              <a:buNone/>
            </a:pPr>
            <a:r>
              <a:rPr lang="en-US" sz="3200" dirty="0">
                <a:solidFill>
                  <a:srgbClr val="033445"/>
                </a:solidFill>
                <a:latin typeface="Avenir LT Std 65 Medium" panose="020B0603020203020204" pitchFamily="34" charset="0"/>
              </a:rPr>
              <a:t>median</a:t>
            </a:r>
          </a:p>
          <a:p>
            <a:pPr marL="0" indent="0">
              <a:buFont typeface="Arial"/>
              <a:buNone/>
            </a:pPr>
            <a:endParaRPr lang="en-US" sz="3200" dirty="0">
              <a:solidFill>
                <a:srgbClr val="033445"/>
              </a:solidFill>
              <a:latin typeface="Avenir"/>
            </a:endParaRPr>
          </a:p>
          <a:p>
            <a:pPr marL="0" indent="0">
              <a:buFont typeface="Arial"/>
              <a:buNone/>
            </a:pPr>
            <a:endParaRPr lang="en-US" sz="3200" dirty="0">
              <a:solidFill>
                <a:srgbClr val="033445"/>
              </a:solidFill>
              <a:latin typeface="Avenir"/>
            </a:endParaRPr>
          </a:p>
        </p:txBody>
      </p:sp>
      <p:sp>
        <p:nvSpPr>
          <p:cNvPr id="37" name="Content Placeholder 2">
            <a:extLst>
              <a:ext uri="{FF2B5EF4-FFF2-40B4-BE49-F238E27FC236}">
                <a16:creationId xmlns:a16="http://schemas.microsoft.com/office/drawing/2014/main" id="{11564A46-3494-42D0-B040-805EC8B3C112}"/>
              </a:ext>
            </a:extLst>
          </p:cNvPr>
          <p:cNvSpPr txBox="1">
            <a:spLocks/>
          </p:cNvSpPr>
          <p:nvPr/>
        </p:nvSpPr>
        <p:spPr>
          <a:xfrm>
            <a:off x="7604122" y="2828166"/>
            <a:ext cx="1762532" cy="7440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77500" lnSpcReduction="2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114300" indent="0" algn="ctr">
              <a:buClr>
                <a:srgbClr val="033445"/>
              </a:buClr>
              <a:buSzPct val="100000"/>
              <a:buNone/>
            </a:pPr>
            <a:r>
              <a:rPr lang="en-US" sz="3400" dirty="0">
                <a:solidFill>
                  <a:srgbClr val="033445"/>
                </a:solidFill>
                <a:latin typeface="Avenir LT Std 65 Medium" panose="020B0603020203020204" pitchFamily="34" charset="0"/>
              </a:rPr>
              <a:t>Q</a:t>
            </a:r>
            <a:r>
              <a:rPr lang="en-US" sz="3400" baseline="-25000" dirty="0">
                <a:solidFill>
                  <a:srgbClr val="033445"/>
                </a:solidFill>
                <a:latin typeface="Avenir LT Std 65 Medium" panose="020B0603020203020204" pitchFamily="34" charset="0"/>
              </a:rPr>
              <a:t>3 </a:t>
            </a:r>
            <a:r>
              <a:rPr lang="en-US" sz="3400" dirty="0">
                <a:solidFill>
                  <a:srgbClr val="033445"/>
                </a:solidFill>
                <a:latin typeface="Avenir LT Std 65 Medium" panose="020B0603020203020204" pitchFamily="34" charset="0"/>
              </a:rPr>
              <a:t>= 17.5</a:t>
            </a:r>
            <a:r>
              <a:rPr lang="en-US" sz="3400" baseline="-25000" dirty="0">
                <a:solidFill>
                  <a:srgbClr val="033445"/>
                </a:solidFill>
                <a:latin typeface="Avenir LT Std 65 Medium" panose="020B0603020203020204" pitchFamily="34" charset="0"/>
              </a:rPr>
              <a:t> </a:t>
            </a:r>
          </a:p>
          <a:p>
            <a:pPr marL="0" indent="0">
              <a:buFont typeface="Arial"/>
              <a:buNone/>
            </a:pPr>
            <a:endParaRPr lang="en-US" sz="3200" b="1" dirty="0">
              <a:solidFill>
                <a:srgbClr val="033445"/>
              </a:solidFill>
              <a:latin typeface="Avenir LT Std 65 Medium" panose="020B0603020203020204" pitchFamily="34" charset="0"/>
            </a:endParaRPr>
          </a:p>
          <a:p>
            <a:pPr marL="0" indent="0">
              <a:buFont typeface="Arial"/>
              <a:buNone/>
            </a:pPr>
            <a:endParaRPr lang="en-US" sz="3200" dirty="0">
              <a:solidFill>
                <a:srgbClr val="033445"/>
              </a:solidFill>
              <a:latin typeface="Avenir"/>
            </a:endParaRPr>
          </a:p>
        </p:txBody>
      </p:sp>
    </p:spTree>
    <p:extLst>
      <p:ext uri="{BB962C8B-B14F-4D97-AF65-F5344CB8AC3E}">
        <p14:creationId xmlns:p14="http://schemas.microsoft.com/office/powerpoint/2010/main" val="3562528414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D84623-9054-486D-A7DB-1D4C59DCBF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>
              <a:spcBef>
                <a:spcPts val="0"/>
              </a:spcBef>
            </a:pPr>
            <a:r>
              <a:rPr lang="en-US" sz="4000" dirty="0">
                <a:solidFill>
                  <a:schemeClr val="bg1"/>
                </a:solidFill>
                <a:latin typeface="Segoe UI" panose="020B0502040204020203" pitchFamily="34" charset="0"/>
                <a:ea typeface="Exo 2"/>
                <a:cs typeface="Segoe UI" panose="020B0502040204020203" pitchFamily="34" charset="0"/>
                <a:sym typeface="Exo 2"/>
              </a:rPr>
              <a:t>Standard Deviation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8B4AE57-D0FE-4252-8F98-62488A7F1E2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solidFill>
            <a:schemeClr val="bg1"/>
          </a:solidFill>
        </p:spPr>
      </p:sp>
      <p:pic>
        <p:nvPicPr>
          <p:cNvPr id="8" name="Graphic 7" descr="Chicken">
            <a:extLst>
              <a:ext uri="{FF2B5EF4-FFF2-40B4-BE49-F238E27FC236}">
                <a16:creationId xmlns:a16="http://schemas.microsoft.com/office/drawing/2014/main" id="{716FAEAB-66A8-4657-A96C-078436F1E8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505855" y="1758621"/>
            <a:ext cx="914400" cy="914400"/>
          </a:xfrm>
          <a:prstGeom prst="rect">
            <a:avLst/>
          </a:prstGeom>
        </p:spPr>
      </p:pic>
      <p:pic>
        <p:nvPicPr>
          <p:cNvPr id="10" name="Graphic 9" descr="Cat">
            <a:extLst>
              <a:ext uri="{FF2B5EF4-FFF2-40B4-BE49-F238E27FC236}">
                <a16:creationId xmlns:a16="http://schemas.microsoft.com/office/drawing/2014/main" id="{B3CBEB21-DB84-46EA-B235-3EF0CE52713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128220" y="1758621"/>
            <a:ext cx="914400" cy="914400"/>
          </a:xfrm>
          <a:prstGeom prst="rect">
            <a:avLst/>
          </a:prstGeom>
        </p:spPr>
      </p:pic>
      <p:pic>
        <p:nvPicPr>
          <p:cNvPr id="13" name="Graphic 12" descr="Cow">
            <a:extLst>
              <a:ext uri="{FF2B5EF4-FFF2-40B4-BE49-F238E27FC236}">
                <a16:creationId xmlns:a16="http://schemas.microsoft.com/office/drawing/2014/main" id="{A85B32FC-209D-4A8A-9588-74E68102C44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213820" y="1758621"/>
            <a:ext cx="914400" cy="914400"/>
          </a:xfrm>
          <a:prstGeom prst="rect">
            <a:avLst/>
          </a:prstGeom>
        </p:spPr>
      </p:pic>
      <p:pic>
        <p:nvPicPr>
          <p:cNvPr id="19" name="Graphic 18" descr="Goat">
            <a:extLst>
              <a:ext uri="{FF2B5EF4-FFF2-40B4-BE49-F238E27FC236}">
                <a16:creationId xmlns:a16="http://schemas.microsoft.com/office/drawing/2014/main" id="{828B9541-3DC7-4578-9D98-CFB436C7EB4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836185" y="1758621"/>
            <a:ext cx="914400" cy="914400"/>
          </a:xfrm>
          <a:prstGeom prst="rect">
            <a:avLst/>
          </a:prstGeom>
        </p:spPr>
      </p:pic>
      <p:grpSp>
        <p:nvGrpSpPr>
          <p:cNvPr id="41" name="Group 40">
            <a:extLst>
              <a:ext uri="{FF2B5EF4-FFF2-40B4-BE49-F238E27FC236}">
                <a16:creationId xmlns:a16="http://schemas.microsoft.com/office/drawing/2014/main" id="{91318840-CEA8-4F88-95EF-0A81A9F60DD4}"/>
              </a:ext>
            </a:extLst>
          </p:cNvPr>
          <p:cNvGrpSpPr/>
          <p:nvPr/>
        </p:nvGrpSpPr>
        <p:grpSpPr>
          <a:xfrm>
            <a:off x="433215" y="1332645"/>
            <a:ext cx="11112867" cy="1340376"/>
            <a:chOff x="433215" y="1332645"/>
            <a:chExt cx="11112867" cy="1340376"/>
          </a:xfrm>
        </p:grpSpPr>
        <p:pic>
          <p:nvPicPr>
            <p:cNvPr id="4" name="Graphic 3" descr="Rabbit">
              <a:extLst>
                <a:ext uri="{FF2B5EF4-FFF2-40B4-BE49-F238E27FC236}">
                  <a16:creationId xmlns:a16="http://schemas.microsoft.com/office/drawing/2014/main" id="{65B56B64-C457-424B-BBE2-D85A2B4D0B8C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1712290" y="1758621"/>
              <a:ext cx="914400" cy="914400"/>
            </a:xfrm>
            <a:prstGeom prst="rect">
              <a:avLst/>
            </a:prstGeom>
          </p:spPr>
        </p:pic>
        <p:pic>
          <p:nvPicPr>
            <p:cNvPr id="15" name="Graphic 14" descr="Pig">
              <a:extLst>
                <a:ext uri="{FF2B5EF4-FFF2-40B4-BE49-F238E27FC236}">
                  <a16:creationId xmlns:a16="http://schemas.microsoft.com/office/drawing/2014/main" id="{9CF53F9F-CDB1-4C91-9B34-041EAC6EF826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3299420" y="1758621"/>
              <a:ext cx="914400" cy="914400"/>
            </a:xfrm>
            <a:prstGeom prst="rect">
              <a:avLst/>
            </a:prstGeom>
          </p:spPr>
        </p:pic>
        <p:pic>
          <p:nvPicPr>
            <p:cNvPr id="17" name="Graphic 16" descr="Dog">
              <a:extLst>
                <a:ext uri="{FF2B5EF4-FFF2-40B4-BE49-F238E27FC236}">
                  <a16:creationId xmlns:a16="http://schemas.microsoft.com/office/drawing/2014/main" id="{6DBBED2A-6BDC-4710-9802-30D3161B26AE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5921785" y="1758621"/>
              <a:ext cx="914400" cy="914400"/>
            </a:xfrm>
            <a:prstGeom prst="rect">
              <a:avLst/>
            </a:prstGeom>
          </p:spPr>
        </p:pic>
        <p:pic>
          <p:nvPicPr>
            <p:cNvPr id="21" name="Graphic 20" descr="Sheep">
              <a:extLst>
                <a:ext uri="{FF2B5EF4-FFF2-40B4-BE49-F238E27FC236}">
                  <a16:creationId xmlns:a16="http://schemas.microsoft.com/office/drawing/2014/main" id="{AB5C238F-53C2-4617-B8A1-E3BD60B3C91F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7750585" y="1758621"/>
              <a:ext cx="914400" cy="914400"/>
            </a:xfrm>
            <a:prstGeom prst="rect">
              <a:avLst/>
            </a:prstGeom>
          </p:spPr>
        </p:pic>
        <p:pic>
          <p:nvPicPr>
            <p:cNvPr id="23" name="Graphic 22" descr="Horse">
              <a:extLst>
                <a:ext uri="{FF2B5EF4-FFF2-40B4-BE49-F238E27FC236}">
                  <a16:creationId xmlns:a16="http://schemas.microsoft.com/office/drawing/2014/main" id="{A0BD55B8-FBBE-4978-BA1B-B104ED115081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p:blipFill>
          <p:spPr>
            <a:xfrm>
              <a:off x="8664985" y="1758621"/>
              <a:ext cx="914400" cy="914400"/>
            </a:xfrm>
            <a:prstGeom prst="rect">
              <a:avLst/>
            </a:prstGeom>
          </p:spPr>
        </p:pic>
        <p:pic>
          <p:nvPicPr>
            <p:cNvPr id="31" name="Picture 30" descr="A close up of a logo&#10;&#10;Description automatically generated">
              <a:extLst>
                <a:ext uri="{FF2B5EF4-FFF2-40B4-BE49-F238E27FC236}">
                  <a16:creationId xmlns:a16="http://schemas.microsoft.com/office/drawing/2014/main" id="{E0501ABB-B630-4A97-ADBA-E50CD990AC72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>
              <a:extLst>
                <a:ext uri="{837473B0-CC2E-450A-ABE3-18F120FF3D39}">
                  <a1611:picAttrSrcUrl xmlns:a1611="http://schemas.microsoft.com/office/drawing/2016/11/main" r:id="rId21"/>
                </a:ext>
              </a:extLst>
            </a:blip>
            <a:stretch>
              <a:fillRect/>
            </a:stretch>
          </p:blipFill>
          <p:spPr>
            <a:xfrm>
              <a:off x="10660914" y="1758621"/>
              <a:ext cx="885168" cy="885168"/>
            </a:xfrm>
            <a:prstGeom prst="rect">
              <a:avLst/>
            </a:prstGeom>
          </p:spPr>
        </p:pic>
        <p:pic>
          <p:nvPicPr>
            <p:cNvPr id="33" name="Picture 32" descr="A close up of an animal&#10;&#10;Description automatically generated">
              <a:extLst>
                <a:ext uri="{FF2B5EF4-FFF2-40B4-BE49-F238E27FC236}">
                  <a16:creationId xmlns:a16="http://schemas.microsoft.com/office/drawing/2014/main" id="{1CC84230-B9C6-469A-AB54-E8E28A35412D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>
              <a:extLst>
                <a:ext uri="{837473B0-CC2E-450A-ABE3-18F120FF3D39}">
                  <a1611:picAttrSrcUrl xmlns:a1611="http://schemas.microsoft.com/office/drawing/2016/11/main" r:id="rId23"/>
                </a:ext>
              </a:extLst>
            </a:blip>
            <a:stretch>
              <a:fillRect/>
            </a:stretch>
          </p:blipFill>
          <p:spPr>
            <a:xfrm>
              <a:off x="9592527" y="1979643"/>
              <a:ext cx="960048" cy="530477"/>
            </a:xfrm>
            <a:prstGeom prst="rect">
              <a:avLst/>
            </a:prstGeom>
          </p:spPr>
        </p:pic>
        <p:pic>
          <p:nvPicPr>
            <p:cNvPr id="36" name="Picture 35" descr="A close up of a logo&#10;&#10;Description automatically generated">
              <a:extLst>
                <a:ext uri="{FF2B5EF4-FFF2-40B4-BE49-F238E27FC236}">
                  <a16:creationId xmlns:a16="http://schemas.microsoft.com/office/drawing/2014/main" id="{B02A0BE0-D414-46C2-B8B8-FBC20FBE196B}"/>
                </a:ext>
              </a:extLst>
            </p:cNvPr>
            <p:cNvPicPr>
              <a:picLocks noChangeAspect="1"/>
            </p:cNvPicPr>
            <p:nvPr/>
          </p:nvPicPr>
          <p:blipFill>
            <a:blip r:embed="rId24">
              <a:extLst>
                <a:ext uri="{837473B0-CC2E-450A-ABE3-18F120FF3D39}">
                  <a1611:picAttrSrcUrl xmlns:a1611="http://schemas.microsoft.com/office/drawing/2016/11/main" r:id="rId25"/>
                </a:ext>
              </a:extLst>
            </a:blip>
            <a:stretch>
              <a:fillRect/>
            </a:stretch>
          </p:blipFill>
          <p:spPr>
            <a:xfrm>
              <a:off x="433215" y="1918980"/>
              <a:ext cx="1279075" cy="724809"/>
            </a:xfrm>
            <a:prstGeom prst="rect">
              <a:avLst/>
            </a:prstGeom>
          </p:spPr>
        </p:pic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112B7B20-AB98-44BF-A1A5-543A0224F967}"/>
                </a:ext>
              </a:extLst>
            </p:cNvPr>
            <p:cNvGrpSpPr/>
            <p:nvPr/>
          </p:nvGrpSpPr>
          <p:grpSpPr>
            <a:xfrm>
              <a:off x="1639425" y="1332645"/>
              <a:ext cx="9906657" cy="762619"/>
              <a:chOff x="1172301" y="1535551"/>
              <a:chExt cx="9906657" cy="762619"/>
            </a:xfrm>
          </p:grpSpPr>
          <p:sp>
            <p:nvSpPr>
              <p:cNvPr id="45" name="Content Placeholder 2">
                <a:extLst>
                  <a:ext uri="{FF2B5EF4-FFF2-40B4-BE49-F238E27FC236}">
                    <a16:creationId xmlns:a16="http://schemas.microsoft.com/office/drawing/2014/main" id="{F08E8962-17E4-4C34-84B2-5EDE9492604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172301" y="1548045"/>
                <a:ext cx="1127947" cy="74407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rm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42900" algn="l" rtl="0">
                  <a:lnSpc>
                    <a:spcPct val="90000"/>
                  </a:lnSpc>
                  <a:spcBef>
                    <a:spcPts val="10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1pPr>
                <a:lvl2pPr marL="914400" marR="0" lvl="1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4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2pPr>
                <a:lvl3pPr marL="1371600" marR="0" lvl="2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0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3pPr>
                <a:lvl4pPr marL="1828800" marR="0" lvl="3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4pPr>
                <a:lvl5pPr marL="2286000" marR="0" lvl="4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5pPr>
                <a:lvl6pPr marL="2743200" marR="0" lvl="5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6pPr>
                <a:lvl7pPr marL="3200400" marR="0" lvl="6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7pPr>
                <a:lvl8pPr marL="3657600" marR="0" lvl="7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8pPr>
                <a:lvl9pPr marL="4114800" marR="0" lvl="8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9pPr>
              </a:lstStyle>
              <a:p>
                <a:pPr marL="114300" indent="0" algn="ctr">
                  <a:buClr>
                    <a:srgbClr val="033445"/>
                  </a:buClr>
                  <a:buSzPct val="100000"/>
                  <a:buNone/>
                </a:pPr>
                <a:r>
                  <a:rPr lang="en-US" sz="2400" dirty="0">
                    <a:solidFill>
                      <a:srgbClr val="033445"/>
                    </a:solidFill>
                    <a:latin typeface="Avenir LT Std 35 Light" panose="020B0402020203020204" pitchFamily="34" charset="0"/>
                  </a:rPr>
                  <a:t>7</a:t>
                </a:r>
                <a:endParaRPr lang="en-US" sz="2400" baseline="-25000" dirty="0">
                  <a:solidFill>
                    <a:srgbClr val="033445"/>
                  </a:solidFill>
                  <a:latin typeface="Avenir"/>
                </a:endParaRPr>
              </a:p>
              <a:p>
                <a:pPr marL="0" indent="0">
                  <a:buFont typeface="Arial"/>
                  <a:buNone/>
                </a:pPr>
                <a:endParaRPr lang="en-US" sz="3200" dirty="0">
                  <a:solidFill>
                    <a:srgbClr val="033445"/>
                  </a:solidFill>
                  <a:latin typeface="Avenir"/>
                </a:endParaRPr>
              </a:p>
              <a:p>
                <a:pPr marL="0" indent="0">
                  <a:buFont typeface="Arial"/>
                  <a:buNone/>
                </a:pPr>
                <a:endParaRPr lang="en-US" sz="3200" dirty="0">
                  <a:solidFill>
                    <a:srgbClr val="033445"/>
                  </a:solidFill>
                  <a:latin typeface="Avenir"/>
                </a:endParaRPr>
              </a:p>
            </p:txBody>
          </p:sp>
          <p:sp>
            <p:nvSpPr>
              <p:cNvPr id="51" name="Content Placeholder 2">
                <a:extLst>
                  <a:ext uri="{FF2B5EF4-FFF2-40B4-BE49-F238E27FC236}">
                    <a16:creationId xmlns:a16="http://schemas.microsoft.com/office/drawing/2014/main" id="{FD6E327E-9D34-4B59-8A44-B4AE2A5350D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951805" y="1548044"/>
                <a:ext cx="1127947" cy="74407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rm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42900" algn="l" rtl="0">
                  <a:lnSpc>
                    <a:spcPct val="90000"/>
                  </a:lnSpc>
                  <a:spcBef>
                    <a:spcPts val="10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1pPr>
                <a:lvl2pPr marL="914400" marR="0" lvl="1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4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2pPr>
                <a:lvl3pPr marL="1371600" marR="0" lvl="2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0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3pPr>
                <a:lvl4pPr marL="1828800" marR="0" lvl="3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4pPr>
                <a:lvl5pPr marL="2286000" marR="0" lvl="4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5pPr>
                <a:lvl6pPr marL="2743200" marR="0" lvl="5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6pPr>
                <a:lvl7pPr marL="3200400" marR="0" lvl="6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7pPr>
                <a:lvl8pPr marL="3657600" marR="0" lvl="7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8pPr>
                <a:lvl9pPr marL="4114800" marR="0" lvl="8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9pPr>
              </a:lstStyle>
              <a:p>
                <a:pPr marL="114300" indent="0" algn="ctr">
                  <a:buClr>
                    <a:srgbClr val="033445"/>
                  </a:buClr>
                  <a:buSzPct val="100000"/>
                  <a:buNone/>
                </a:pPr>
                <a:r>
                  <a:rPr lang="en-US" sz="2400" dirty="0">
                    <a:solidFill>
                      <a:srgbClr val="033445"/>
                    </a:solidFill>
                    <a:latin typeface="Avenir LT Std 35 Light" panose="020B0402020203020204" pitchFamily="34" charset="0"/>
                  </a:rPr>
                  <a:t>7</a:t>
                </a:r>
                <a:endParaRPr lang="en-US" sz="2400" baseline="-25000" dirty="0">
                  <a:solidFill>
                    <a:srgbClr val="033445"/>
                  </a:solidFill>
                  <a:latin typeface="Avenir"/>
                </a:endParaRPr>
              </a:p>
              <a:p>
                <a:pPr marL="0" indent="0">
                  <a:buFont typeface="Arial"/>
                  <a:buNone/>
                </a:pPr>
                <a:endParaRPr lang="en-US" sz="3200" dirty="0">
                  <a:solidFill>
                    <a:srgbClr val="033445"/>
                  </a:solidFill>
                  <a:latin typeface="Avenir"/>
                </a:endParaRPr>
              </a:p>
              <a:p>
                <a:pPr marL="0" indent="0">
                  <a:buFont typeface="Arial"/>
                  <a:buNone/>
                </a:pPr>
                <a:endParaRPr lang="en-US" sz="3200" dirty="0">
                  <a:solidFill>
                    <a:srgbClr val="033445"/>
                  </a:solidFill>
                  <a:latin typeface="Avenir"/>
                </a:endParaRPr>
              </a:p>
            </p:txBody>
          </p:sp>
          <p:sp>
            <p:nvSpPr>
              <p:cNvPr id="52" name="Content Placeholder 2">
                <a:extLst>
                  <a:ext uri="{FF2B5EF4-FFF2-40B4-BE49-F238E27FC236}">
                    <a16:creationId xmlns:a16="http://schemas.microsoft.com/office/drawing/2014/main" id="{38AEE02B-ECFE-44C3-8D54-70EE8AFB94B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693326" y="1548044"/>
                <a:ext cx="1127947" cy="74407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rm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42900" algn="l" rtl="0">
                  <a:lnSpc>
                    <a:spcPct val="90000"/>
                  </a:lnSpc>
                  <a:spcBef>
                    <a:spcPts val="10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1pPr>
                <a:lvl2pPr marL="914400" marR="0" lvl="1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4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2pPr>
                <a:lvl3pPr marL="1371600" marR="0" lvl="2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0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3pPr>
                <a:lvl4pPr marL="1828800" marR="0" lvl="3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4pPr>
                <a:lvl5pPr marL="2286000" marR="0" lvl="4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5pPr>
                <a:lvl6pPr marL="2743200" marR="0" lvl="5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6pPr>
                <a:lvl7pPr marL="3200400" marR="0" lvl="6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7pPr>
                <a:lvl8pPr marL="3657600" marR="0" lvl="7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8pPr>
                <a:lvl9pPr marL="4114800" marR="0" lvl="8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9pPr>
              </a:lstStyle>
              <a:p>
                <a:pPr marL="114300" indent="0" algn="ctr">
                  <a:buClr>
                    <a:srgbClr val="033445"/>
                  </a:buClr>
                  <a:buSzPct val="100000"/>
                  <a:buNone/>
                </a:pPr>
                <a:r>
                  <a:rPr lang="en-US" sz="2400" dirty="0">
                    <a:solidFill>
                      <a:srgbClr val="033445"/>
                    </a:solidFill>
                    <a:latin typeface="Avenir LT Std 35 Light" panose="020B0402020203020204" pitchFamily="34" charset="0"/>
                  </a:rPr>
                  <a:t>10</a:t>
                </a:r>
                <a:endParaRPr lang="en-US" sz="2400" baseline="-25000" dirty="0">
                  <a:solidFill>
                    <a:srgbClr val="033445"/>
                  </a:solidFill>
                  <a:latin typeface="Avenir"/>
                </a:endParaRPr>
              </a:p>
              <a:p>
                <a:pPr marL="0" indent="0">
                  <a:buFont typeface="Arial"/>
                  <a:buNone/>
                </a:pPr>
                <a:endParaRPr lang="en-US" sz="3200" dirty="0">
                  <a:solidFill>
                    <a:srgbClr val="033445"/>
                  </a:solidFill>
                  <a:latin typeface="Avenir"/>
                </a:endParaRPr>
              </a:p>
              <a:p>
                <a:pPr marL="0" indent="0">
                  <a:buFont typeface="Arial"/>
                  <a:buNone/>
                </a:pPr>
                <a:endParaRPr lang="en-US" sz="3200" dirty="0">
                  <a:solidFill>
                    <a:srgbClr val="033445"/>
                  </a:solidFill>
                  <a:latin typeface="Avenir"/>
                </a:endParaRPr>
              </a:p>
            </p:txBody>
          </p:sp>
          <p:sp>
            <p:nvSpPr>
              <p:cNvPr id="53" name="Content Placeholder 2">
                <a:extLst>
                  <a:ext uri="{FF2B5EF4-FFF2-40B4-BE49-F238E27FC236}">
                    <a16:creationId xmlns:a16="http://schemas.microsoft.com/office/drawing/2014/main" id="{4FBB2E0C-26F8-49A9-9AED-0A8EDD34241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520038" y="1541608"/>
                <a:ext cx="1127947" cy="74407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rm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42900" algn="l" rtl="0">
                  <a:lnSpc>
                    <a:spcPct val="90000"/>
                  </a:lnSpc>
                  <a:spcBef>
                    <a:spcPts val="10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1pPr>
                <a:lvl2pPr marL="914400" marR="0" lvl="1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4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2pPr>
                <a:lvl3pPr marL="1371600" marR="0" lvl="2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0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3pPr>
                <a:lvl4pPr marL="1828800" marR="0" lvl="3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4pPr>
                <a:lvl5pPr marL="2286000" marR="0" lvl="4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5pPr>
                <a:lvl6pPr marL="2743200" marR="0" lvl="5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6pPr>
                <a:lvl7pPr marL="3200400" marR="0" lvl="6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7pPr>
                <a:lvl8pPr marL="3657600" marR="0" lvl="7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8pPr>
                <a:lvl9pPr marL="4114800" marR="0" lvl="8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9pPr>
              </a:lstStyle>
              <a:p>
                <a:pPr marL="114300" indent="0" algn="ctr">
                  <a:buClr>
                    <a:srgbClr val="033445"/>
                  </a:buClr>
                  <a:buSzPct val="100000"/>
                  <a:buNone/>
                </a:pPr>
                <a:r>
                  <a:rPr lang="en-US" sz="2400" dirty="0">
                    <a:solidFill>
                      <a:srgbClr val="033445"/>
                    </a:solidFill>
                    <a:latin typeface="Avenir LT Std 35 Light" panose="020B0402020203020204" pitchFamily="34" charset="0"/>
                  </a:rPr>
                  <a:t>11</a:t>
                </a:r>
                <a:endParaRPr lang="en-US" sz="2400" baseline="-25000" dirty="0">
                  <a:solidFill>
                    <a:srgbClr val="033445"/>
                  </a:solidFill>
                  <a:latin typeface="Avenir"/>
                </a:endParaRPr>
              </a:p>
              <a:p>
                <a:pPr marL="0" indent="0">
                  <a:buFont typeface="Arial"/>
                  <a:buNone/>
                </a:pPr>
                <a:endParaRPr lang="en-US" sz="3200" dirty="0">
                  <a:solidFill>
                    <a:srgbClr val="033445"/>
                  </a:solidFill>
                  <a:latin typeface="Avenir"/>
                </a:endParaRPr>
              </a:p>
              <a:p>
                <a:pPr marL="0" indent="0">
                  <a:buFont typeface="Arial"/>
                  <a:buNone/>
                </a:pPr>
                <a:endParaRPr lang="en-US" sz="3200" dirty="0">
                  <a:solidFill>
                    <a:srgbClr val="033445"/>
                  </a:solidFill>
                  <a:latin typeface="Avenir"/>
                </a:endParaRPr>
              </a:p>
            </p:txBody>
          </p:sp>
          <p:sp>
            <p:nvSpPr>
              <p:cNvPr id="54" name="Content Placeholder 2">
                <a:extLst>
                  <a:ext uri="{FF2B5EF4-FFF2-40B4-BE49-F238E27FC236}">
                    <a16:creationId xmlns:a16="http://schemas.microsoft.com/office/drawing/2014/main" id="{DC391E0C-F45A-4D87-8609-BBCB8A18423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547743" y="1548044"/>
                <a:ext cx="1127947" cy="74407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rm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42900" algn="l" rtl="0">
                  <a:lnSpc>
                    <a:spcPct val="90000"/>
                  </a:lnSpc>
                  <a:spcBef>
                    <a:spcPts val="10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1pPr>
                <a:lvl2pPr marL="914400" marR="0" lvl="1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4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2pPr>
                <a:lvl3pPr marL="1371600" marR="0" lvl="2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0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3pPr>
                <a:lvl4pPr marL="1828800" marR="0" lvl="3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4pPr>
                <a:lvl5pPr marL="2286000" marR="0" lvl="4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5pPr>
                <a:lvl6pPr marL="2743200" marR="0" lvl="5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6pPr>
                <a:lvl7pPr marL="3200400" marR="0" lvl="6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7pPr>
                <a:lvl8pPr marL="3657600" marR="0" lvl="7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8pPr>
                <a:lvl9pPr marL="4114800" marR="0" lvl="8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9pPr>
              </a:lstStyle>
              <a:p>
                <a:pPr marL="114300" indent="0" algn="ctr">
                  <a:buClr>
                    <a:srgbClr val="033445"/>
                  </a:buClr>
                  <a:buSzPct val="100000"/>
                  <a:buNone/>
                </a:pPr>
                <a:r>
                  <a:rPr lang="en-US" sz="2400" dirty="0">
                    <a:solidFill>
                      <a:srgbClr val="033445"/>
                    </a:solidFill>
                    <a:latin typeface="Avenir LT Std 35 Light" panose="020B0402020203020204" pitchFamily="34" charset="0"/>
                  </a:rPr>
                  <a:t>11</a:t>
                </a:r>
                <a:endParaRPr lang="en-US" sz="2400" baseline="-25000" dirty="0">
                  <a:solidFill>
                    <a:srgbClr val="033445"/>
                  </a:solidFill>
                  <a:latin typeface="Avenir"/>
                </a:endParaRPr>
              </a:p>
              <a:p>
                <a:pPr marL="0" indent="0">
                  <a:buFont typeface="Arial"/>
                  <a:buNone/>
                </a:pPr>
                <a:endParaRPr lang="en-US" sz="3200" dirty="0">
                  <a:solidFill>
                    <a:srgbClr val="033445"/>
                  </a:solidFill>
                  <a:latin typeface="Avenir"/>
                </a:endParaRPr>
              </a:p>
              <a:p>
                <a:pPr marL="0" indent="0">
                  <a:buFont typeface="Arial"/>
                  <a:buNone/>
                </a:pPr>
                <a:endParaRPr lang="en-US" sz="3200" dirty="0">
                  <a:solidFill>
                    <a:srgbClr val="033445"/>
                  </a:solidFill>
                  <a:latin typeface="Avenir"/>
                </a:endParaRPr>
              </a:p>
            </p:txBody>
          </p:sp>
          <p:sp>
            <p:nvSpPr>
              <p:cNvPr id="55" name="Content Placeholder 2">
                <a:extLst>
                  <a:ext uri="{FF2B5EF4-FFF2-40B4-BE49-F238E27FC236}">
                    <a16:creationId xmlns:a16="http://schemas.microsoft.com/office/drawing/2014/main" id="{112BDDF1-1792-46F4-859F-9063B6B0C56E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297576" y="1541607"/>
                <a:ext cx="1127947" cy="74407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rm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42900" algn="l" rtl="0">
                  <a:lnSpc>
                    <a:spcPct val="90000"/>
                  </a:lnSpc>
                  <a:spcBef>
                    <a:spcPts val="10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1pPr>
                <a:lvl2pPr marL="914400" marR="0" lvl="1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4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2pPr>
                <a:lvl3pPr marL="1371600" marR="0" lvl="2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0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3pPr>
                <a:lvl4pPr marL="1828800" marR="0" lvl="3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4pPr>
                <a:lvl5pPr marL="2286000" marR="0" lvl="4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5pPr>
                <a:lvl6pPr marL="2743200" marR="0" lvl="5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6pPr>
                <a:lvl7pPr marL="3200400" marR="0" lvl="6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7pPr>
                <a:lvl8pPr marL="3657600" marR="0" lvl="7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8pPr>
                <a:lvl9pPr marL="4114800" marR="0" lvl="8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9pPr>
              </a:lstStyle>
              <a:p>
                <a:pPr marL="114300" indent="0" algn="ctr">
                  <a:buClr>
                    <a:srgbClr val="033445"/>
                  </a:buClr>
                  <a:buSzPct val="100000"/>
                  <a:buNone/>
                </a:pPr>
                <a:r>
                  <a:rPr lang="en-US" sz="2400" dirty="0">
                    <a:solidFill>
                      <a:srgbClr val="033445"/>
                    </a:solidFill>
                    <a:latin typeface="Avenir LT Std 35 Light" panose="020B0402020203020204" pitchFamily="34" charset="0"/>
                  </a:rPr>
                  <a:t>11</a:t>
                </a:r>
                <a:endParaRPr lang="en-US" sz="2400" baseline="-25000" dirty="0">
                  <a:solidFill>
                    <a:srgbClr val="033445"/>
                  </a:solidFill>
                  <a:latin typeface="Avenir"/>
                </a:endParaRPr>
              </a:p>
              <a:p>
                <a:pPr marL="0" indent="0">
                  <a:buFont typeface="Arial"/>
                  <a:buNone/>
                </a:pPr>
                <a:endParaRPr lang="en-US" sz="3200" dirty="0">
                  <a:solidFill>
                    <a:srgbClr val="033445"/>
                  </a:solidFill>
                  <a:latin typeface="Avenir"/>
                </a:endParaRPr>
              </a:p>
              <a:p>
                <a:pPr marL="0" indent="0">
                  <a:buFont typeface="Arial"/>
                  <a:buNone/>
                </a:pPr>
                <a:endParaRPr lang="en-US" sz="3200" dirty="0">
                  <a:solidFill>
                    <a:srgbClr val="033445"/>
                  </a:solidFill>
                  <a:latin typeface="Avenir"/>
                </a:endParaRPr>
              </a:p>
            </p:txBody>
          </p:sp>
          <p:sp>
            <p:nvSpPr>
              <p:cNvPr id="57" name="Content Placeholder 2">
                <a:extLst>
                  <a:ext uri="{FF2B5EF4-FFF2-40B4-BE49-F238E27FC236}">
                    <a16:creationId xmlns:a16="http://schemas.microsoft.com/office/drawing/2014/main" id="{013C5F8E-095D-4597-BD9D-30EDBB6BA64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200699" y="1554098"/>
                <a:ext cx="1127947" cy="74407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rm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42900" algn="l" rtl="0">
                  <a:lnSpc>
                    <a:spcPct val="90000"/>
                  </a:lnSpc>
                  <a:spcBef>
                    <a:spcPts val="10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1pPr>
                <a:lvl2pPr marL="914400" marR="0" lvl="1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4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2pPr>
                <a:lvl3pPr marL="1371600" marR="0" lvl="2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0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3pPr>
                <a:lvl4pPr marL="1828800" marR="0" lvl="3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4pPr>
                <a:lvl5pPr marL="2286000" marR="0" lvl="4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5pPr>
                <a:lvl6pPr marL="2743200" marR="0" lvl="5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6pPr>
                <a:lvl7pPr marL="3200400" marR="0" lvl="6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7pPr>
                <a:lvl8pPr marL="3657600" marR="0" lvl="7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8pPr>
                <a:lvl9pPr marL="4114800" marR="0" lvl="8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9pPr>
              </a:lstStyle>
              <a:p>
                <a:pPr marL="114300" indent="0" algn="ctr">
                  <a:buClr>
                    <a:srgbClr val="033445"/>
                  </a:buClr>
                  <a:buSzPct val="100000"/>
                  <a:buNone/>
                </a:pPr>
                <a:r>
                  <a:rPr lang="en-US" sz="2400" dirty="0">
                    <a:solidFill>
                      <a:srgbClr val="033445"/>
                    </a:solidFill>
                    <a:latin typeface="Avenir LT Std 35 Light" panose="020B0402020203020204" pitchFamily="34" charset="0"/>
                  </a:rPr>
                  <a:t>12</a:t>
                </a:r>
                <a:endParaRPr lang="en-US" sz="2400" baseline="-25000" dirty="0">
                  <a:solidFill>
                    <a:srgbClr val="033445"/>
                  </a:solidFill>
                  <a:latin typeface="Avenir"/>
                </a:endParaRPr>
              </a:p>
              <a:p>
                <a:pPr marL="0" indent="0">
                  <a:buFont typeface="Arial"/>
                  <a:buNone/>
                </a:pPr>
                <a:endParaRPr lang="en-US" sz="3200" dirty="0">
                  <a:solidFill>
                    <a:srgbClr val="033445"/>
                  </a:solidFill>
                  <a:latin typeface="Avenir"/>
                </a:endParaRPr>
              </a:p>
              <a:p>
                <a:pPr marL="0" indent="0">
                  <a:buFont typeface="Arial"/>
                  <a:buNone/>
                </a:pPr>
                <a:endParaRPr lang="en-US" sz="3200" dirty="0">
                  <a:solidFill>
                    <a:srgbClr val="033445"/>
                  </a:solidFill>
                  <a:latin typeface="Avenir"/>
                </a:endParaRPr>
              </a:p>
            </p:txBody>
          </p:sp>
          <p:sp>
            <p:nvSpPr>
              <p:cNvPr id="58" name="Content Placeholder 2">
                <a:extLst>
                  <a:ext uri="{FF2B5EF4-FFF2-40B4-BE49-F238E27FC236}">
                    <a16:creationId xmlns:a16="http://schemas.microsoft.com/office/drawing/2014/main" id="{2978DE05-B7B6-4ED3-92AF-772FE66D246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085063" y="1541606"/>
                <a:ext cx="1127947" cy="74407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rm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42900" algn="l" rtl="0">
                  <a:lnSpc>
                    <a:spcPct val="90000"/>
                  </a:lnSpc>
                  <a:spcBef>
                    <a:spcPts val="10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1pPr>
                <a:lvl2pPr marL="914400" marR="0" lvl="1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4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2pPr>
                <a:lvl3pPr marL="1371600" marR="0" lvl="2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0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3pPr>
                <a:lvl4pPr marL="1828800" marR="0" lvl="3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4pPr>
                <a:lvl5pPr marL="2286000" marR="0" lvl="4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5pPr>
                <a:lvl6pPr marL="2743200" marR="0" lvl="5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6pPr>
                <a:lvl7pPr marL="3200400" marR="0" lvl="6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7pPr>
                <a:lvl8pPr marL="3657600" marR="0" lvl="7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8pPr>
                <a:lvl9pPr marL="4114800" marR="0" lvl="8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9pPr>
              </a:lstStyle>
              <a:p>
                <a:pPr marL="114300" indent="0" algn="ctr">
                  <a:buClr>
                    <a:srgbClr val="033445"/>
                  </a:buClr>
                  <a:buSzPct val="100000"/>
                  <a:buNone/>
                </a:pPr>
                <a:r>
                  <a:rPr lang="en-US" sz="2400" dirty="0">
                    <a:solidFill>
                      <a:srgbClr val="033445"/>
                    </a:solidFill>
                    <a:latin typeface="Avenir LT Std 35 Light" panose="020B0402020203020204" pitchFamily="34" charset="0"/>
                  </a:rPr>
                  <a:t>12</a:t>
                </a:r>
                <a:endParaRPr lang="en-US" sz="2400" baseline="-25000" dirty="0">
                  <a:solidFill>
                    <a:srgbClr val="033445"/>
                  </a:solidFill>
                  <a:latin typeface="Avenir"/>
                </a:endParaRPr>
              </a:p>
              <a:p>
                <a:pPr marL="0" indent="0">
                  <a:buFont typeface="Arial"/>
                  <a:buNone/>
                </a:pPr>
                <a:endParaRPr lang="en-US" sz="3200" dirty="0">
                  <a:solidFill>
                    <a:srgbClr val="033445"/>
                  </a:solidFill>
                  <a:latin typeface="Avenir"/>
                </a:endParaRPr>
              </a:p>
              <a:p>
                <a:pPr marL="0" indent="0">
                  <a:buFont typeface="Arial"/>
                  <a:buNone/>
                </a:pPr>
                <a:endParaRPr lang="en-US" sz="3200" dirty="0">
                  <a:solidFill>
                    <a:srgbClr val="033445"/>
                  </a:solidFill>
                  <a:latin typeface="Avenir"/>
                </a:endParaRPr>
              </a:p>
            </p:txBody>
          </p:sp>
          <p:sp>
            <p:nvSpPr>
              <p:cNvPr id="59" name="Content Placeholder 2">
                <a:extLst>
                  <a:ext uri="{FF2B5EF4-FFF2-40B4-BE49-F238E27FC236}">
                    <a16:creationId xmlns:a16="http://schemas.microsoft.com/office/drawing/2014/main" id="{2BB30B42-CEAF-4983-B1E3-0ED7E0BDBDB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919940" y="1535551"/>
                <a:ext cx="1127947" cy="74407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rm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42900" algn="l" rtl="0">
                  <a:lnSpc>
                    <a:spcPct val="90000"/>
                  </a:lnSpc>
                  <a:spcBef>
                    <a:spcPts val="10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1pPr>
                <a:lvl2pPr marL="914400" marR="0" lvl="1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4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2pPr>
                <a:lvl3pPr marL="1371600" marR="0" lvl="2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0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3pPr>
                <a:lvl4pPr marL="1828800" marR="0" lvl="3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4pPr>
                <a:lvl5pPr marL="2286000" marR="0" lvl="4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5pPr>
                <a:lvl6pPr marL="2743200" marR="0" lvl="5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6pPr>
                <a:lvl7pPr marL="3200400" marR="0" lvl="6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7pPr>
                <a:lvl8pPr marL="3657600" marR="0" lvl="7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8pPr>
                <a:lvl9pPr marL="4114800" marR="0" lvl="8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9pPr>
              </a:lstStyle>
              <a:p>
                <a:pPr marL="114300" indent="0" algn="ctr">
                  <a:buClr>
                    <a:srgbClr val="033445"/>
                  </a:buClr>
                  <a:buSzPct val="100000"/>
                  <a:buNone/>
                </a:pPr>
                <a:r>
                  <a:rPr lang="en-US" sz="2400" dirty="0">
                    <a:solidFill>
                      <a:srgbClr val="033445"/>
                    </a:solidFill>
                    <a:latin typeface="Avenir LT Std 35 Light" panose="020B0402020203020204" pitchFamily="34" charset="0"/>
                  </a:rPr>
                  <a:t>23</a:t>
                </a:r>
                <a:endParaRPr lang="en-US" sz="2400" baseline="-25000" dirty="0">
                  <a:solidFill>
                    <a:srgbClr val="033445"/>
                  </a:solidFill>
                  <a:latin typeface="Avenir"/>
                </a:endParaRPr>
              </a:p>
              <a:p>
                <a:pPr marL="0" indent="0">
                  <a:buFont typeface="Arial"/>
                  <a:buNone/>
                </a:pPr>
                <a:endParaRPr lang="en-US" sz="3200" dirty="0">
                  <a:solidFill>
                    <a:srgbClr val="033445"/>
                  </a:solidFill>
                  <a:latin typeface="Avenir"/>
                </a:endParaRPr>
              </a:p>
              <a:p>
                <a:pPr marL="0" indent="0">
                  <a:buFont typeface="Arial"/>
                  <a:buNone/>
                </a:pPr>
                <a:endParaRPr lang="en-US" sz="3200" dirty="0">
                  <a:solidFill>
                    <a:srgbClr val="033445"/>
                  </a:solidFill>
                  <a:latin typeface="Avenir"/>
                </a:endParaRPr>
              </a:p>
            </p:txBody>
          </p:sp>
          <p:sp>
            <p:nvSpPr>
              <p:cNvPr id="60" name="Content Placeholder 2">
                <a:extLst>
                  <a:ext uri="{FF2B5EF4-FFF2-40B4-BE49-F238E27FC236}">
                    <a16:creationId xmlns:a16="http://schemas.microsoft.com/office/drawing/2014/main" id="{87786567-3FB2-44BE-9468-E8DE70C503C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899530" y="1554099"/>
                <a:ext cx="1127947" cy="74407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rm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42900" algn="l" rtl="0">
                  <a:lnSpc>
                    <a:spcPct val="90000"/>
                  </a:lnSpc>
                  <a:spcBef>
                    <a:spcPts val="10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1pPr>
                <a:lvl2pPr marL="914400" marR="0" lvl="1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4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2pPr>
                <a:lvl3pPr marL="1371600" marR="0" lvl="2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0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3pPr>
                <a:lvl4pPr marL="1828800" marR="0" lvl="3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4pPr>
                <a:lvl5pPr marL="2286000" marR="0" lvl="4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5pPr>
                <a:lvl6pPr marL="2743200" marR="0" lvl="5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6pPr>
                <a:lvl7pPr marL="3200400" marR="0" lvl="6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7pPr>
                <a:lvl8pPr marL="3657600" marR="0" lvl="7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8pPr>
                <a:lvl9pPr marL="4114800" marR="0" lvl="8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9pPr>
              </a:lstStyle>
              <a:p>
                <a:pPr marL="114300" indent="0" algn="ctr">
                  <a:buClr>
                    <a:srgbClr val="033445"/>
                  </a:buClr>
                  <a:buSzPct val="100000"/>
                  <a:buNone/>
                </a:pPr>
                <a:r>
                  <a:rPr lang="en-US" sz="2400" dirty="0">
                    <a:solidFill>
                      <a:srgbClr val="033445"/>
                    </a:solidFill>
                    <a:latin typeface="Avenir LT Std 35 Light" panose="020B0402020203020204" pitchFamily="34" charset="0"/>
                  </a:rPr>
                  <a:t>30</a:t>
                </a:r>
                <a:endParaRPr lang="en-US" sz="2400" baseline="-25000" dirty="0">
                  <a:solidFill>
                    <a:srgbClr val="033445"/>
                  </a:solidFill>
                  <a:latin typeface="Avenir"/>
                </a:endParaRPr>
              </a:p>
              <a:p>
                <a:pPr marL="0" indent="0">
                  <a:buFont typeface="Arial"/>
                  <a:buNone/>
                </a:pPr>
                <a:endParaRPr lang="en-US" sz="3200" dirty="0">
                  <a:solidFill>
                    <a:srgbClr val="033445"/>
                  </a:solidFill>
                  <a:latin typeface="Avenir"/>
                </a:endParaRPr>
              </a:p>
              <a:p>
                <a:pPr marL="0" indent="0">
                  <a:buFont typeface="Arial"/>
                  <a:buNone/>
                </a:pPr>
                <a:endParaRPr lang="en-US" sz="3200" dirty="0">
                  <a:solidFill>
                    <a:srgbClr val="033445"/>
                  </a:solidFill>
                  <a:latin typeface="Avenir"/>
                </a:endParaRPr>
              </a:p>
            </p:txBody>
          </p:sp>
          <p:sp>
            <p:nvSpPr>
              <p:cNvPr id="61" name="Content Placeholder 2">
                <a:extLst>
                  <a:ext uri="{FF2B5EF4-FFF2-40B4-BE49-F238E27FC236}">
                    <a16:creationId xmlns:a16="http://schemas.microsoft.com/office/drawing/2014/main" id="{294D4A99-1271-4D7B-A411-10ED61DB12D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951011" y="1548043"/>
                <a:ext cx="1127947" cy="74407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norm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42900" algn="l" rtl="0">
                  <a:lnSpc>
                    <a:spcPct val="90000"/>
                  </a:lnSpc>
                  <a:spcBef>
                    <a:spcPts val="10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1pPr>
                <a:lvl2pPr marL="914400" marR="0" lvl="1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4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2pPr>
                <a:lvl3pPr marL="1371600" marR="0" lvl="2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20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3pPr>
                <a:lvl4pPr marL="1828800" marR="0" lvl="3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4pPr>
                <a:lvl5pPr marL="2286000" marR="0" lvl="4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5pPr>
                <a:lvl6pPr marL="2743200" marR="0" lvl="5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6pPr>
                <a:lvl7pPr marL="3200400" marR="0" lvl="6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7pPr>
                <a:lvl8pPr marL="3657600" marR="0" lvl="7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8pPr>
                <a:lvl9pPr marL="4114800" marR="0" lvl="8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9pPr>
              </a:lstStyle>
              <a:p>
                <a:pPr marL="114300" indent="0" algn="ctr">
                  <a:buClr>
                    <a:srgbClr val="033445"/>
                  </a:buClr>
                  <a:buSzPct val="100000"/>
                  <a:buNone/>
                </a:pPr>
                <a:r>
                  <a:rPr lang="en-US" sz="2400" dirty="0">
                    <a:solidFill>
                      <a:srgbClr val="033445"/>
                    </a:solidFill>
                    <a:latin typeface="Avenir LT Std 35 Light" panose="020B0402020203020204" pitchFamily="34" charset="0"/>
                  </a:rPr>
                  <a:t>35</a:t>
                </a:r>
                <a:endParaRPr lang="en-US" sz="2400" baseline="-25000" dirty="0">
                  <a:solidFill>
                    <a:srgbClr val="033445"/>
                  </a:solidFill>
                  <a:latin typeface="Avenir"/>
                </a:endParaRPr>
              </a:p>
              <a:p>
                <a:pPr marL="0" indent="0">
                  <a:buFont typeface="Arial"/>
                  <a:buNone/>
                </a:pPr>
                <a:endParaRPr lang="en-US" sz="3200" dirty="0">
                  <a:solidFill>
                    <a:srgbClr val="033445"/>
                  </a:solidFill>
                  <a:latin typeface="Avenir"/>
                </a:endParaRPr>
              </a:p>
              <a:p>
                <a:pPr marL="0" indent="0">
                  <a:buFont typeface="Arial"/>
                  <a:buNone/>
                </a:pPr>
                <a:endParaRPr lang="en-US" sz="3200" dirty="0">
                  <a:solidFill>
                    <a:srgbClr val="033445"/>
                  </a:solidFill>
                  <a:latin typeface="Avenir"/>
                </a:endParaRPr>
              </a:p>
            </p:txBody>
          </p:sp>
        </p:grp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634EE34F-76F8-4D9A-9162-F9598C91916F}"/>
                </a:ext>
              </a:extLst>
            </p:cNvPr>
            <p:cNvSpPr/>
            <p:nvPr/>
          </p:nvSpPr>
          <p:spPr>
            <a:xfrm>
              <a:off x="1060734" y="1450233"/>
              <a:ext cx="46038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114300" lvl="0" algn="ctr">
                <a:buClr>
                  <a:srgbClr val="033445"/>
                </a:buClr>
                <a:buSzPct val="100000"/>
              </a:pPr>
              <a:r>
                <a:rPr lang="en-US" sz="2400" dirty="0">
                  <a:solidFill>
                    <a:srgbClr val="033445"/>
                  </a:solidFill>
                  <a:latin typeface="Avenir LT Std 35 Light" panose="020B0402020203020204" pitchFamily="34" charset="0"/>
                </a:rPr>
                <a:t>5</a:t>
              </a:r>
              <a:endParaRPr lang="en-US" sz="2400" baseline="-25000" dirty="0">
                <a:solidFill>
                  <a:srgbClr val="033445"/>
                </a:solidFill>
                <a:latin typeface="Avenir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74869872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1A65011E-8463-4B05-9CAE-F4C7BB0339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2881"/>
            <a:ext cx="11968956" cy="609925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96863DF-BAEE-4F01-A0FC-2649CB90ACB7}"/>
              </a:ext>
            </a:extLst>
          </p:cNvPr>
          <p:cNvSpPr txBox="1"/>
          <p:nvPr/>
        </p:nvSpPr>
        <p:spPr>
          <a:xfrm>
            <a:off x="2534194" y="182881"/>
            <a:ext cx="570412" cy="40011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C00000"/>
                </a:solidFill>
              </a:rPr>
              <a:t>1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7650AA5-6A88-4B86-9ACA-0302212F3BDC}"/>
              </a:ext>
            </a:extLst>
          </p:cNvPr>
          <p:cNvSpPr txBox="1"/>
          <p:nvPr/>
        </p:nvSpPr>
        <p:spPr>
          <a:xfrm>
            <a:off x="4839064" y="182881"/>
            <a:ext cx="570412" cy="40011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C00000"/>
                </a:solidFill>
              </a:rPr>
              <a:t>2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34DA7AD1-7888-4A9F-95EF-17A8CEF6ADF0}"/>
              </a:ext>
            </a:extLst>
          </p:cNvPr>
          <p:cNvSpPr txBox="1"/>
          <p:nvPr/>
        </p:nvSpPr>
        <p:spPr>
          <a:xfrm>
            <a:off x="4172534" y="5021128"/>
            <a:ext cx="570412" cy="40011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C00000"/>
                </a:solidFill>
              </a:rPr>
              <a:t>3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14DA964-1BF1-4A65-9CF4-16BDB5AFE498}"/>
              </a:ext>
            </a:extLst>
          </p:cNvPr>
          <p:cNvSpPr txBox="1"/>
          <p:nvPr/>
        </p:nvSpPr>
        <p:spPr>
          <a:xfrm>
            <a:off x="8070745" y="4821073"/>
            <a:ext cx="570412" cy="40011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C00000"/>
                </a:solidFill>
              </a:rPr>
              <a:t>4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6ABDB0DD-A9B1-4B2A-875F-CA2FA80A20D8}"/>
              </a:ext>
            </a:extLst>
          </p:cNvPr>
          <p:cNvSpPr txBox="1"/>
          <p:nvPr/>
        </p:nvSpPr>
        <p:spPr>
          <a:xfrm>
            <a:off x="8070745" y="6260842"/>
            <a:ext cx="570412" cy="40011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C00000"/>
                </a:solidFill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2419824606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tint val="90000"/>
            <a:shade val="97000"/>
            <a:satMod val="1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7">
            <a:extLst>
              <a:ext uri="{FF2B5EF4-FFF2-40B4-BE49-F238E27FC236}">
                <a16:creationId xmlns:a16="http://schemas.microsoft.com/office/drawing/2014/main" id="{35230A27-1553-42F8-99D7-829868E137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9">
            <a:extLst>
              <a:ext uri="{FF2B5EF4-FFF2-40B4-BE49-F238E27FC236}">
                <a16:creationId xmlns:a16="http://schemas.microsoft.com/office/drawing/2014/main" id="{A772232D-B4D6-429F-B3D1-2D9891B85E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21564" y="320040"/>
            <a:ext cx="11548872" cy="6217920"/>
          </a:xfrm>
          <a:prstGeom prst="rect">
            <a:avLst/>
          </a:prstGeom>
          <a:solidFill>
            <a:schemeClr val="bg2"/>
          </a:solidFill>
          <a:ln w="127000" cap="sq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2E5A81C-3106-458E-AECF-C58C126ED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5030" y="963997"/>
            <a:ext cx="3254691" cy="4938361"/>
          </a:xfrm>
        </p:spPr>
        <p:txBody>
          <a:bodyPr anchor="ctr">
            <a:normAutofit/>
          </a:bodyPr>
          <a:lstStyle/>
          <a:p>
            <a:pPr algn="r"/>
            <a:r>
              <a:rPr lang="en-US" sz="4400" dirty="0">
                <a:latin typeface="Segoe UI" panose="020B0502040204020203" pitchFamily="34" charset="0"/>
                <a:cs typeface="Segoe UI" panose="020B0502040204020203" pitchFamily="34" charset="0"/>
              </a:rPr>
              <a:t>Correlation</a:t>
            </a:r>
          </a:p>
        </p:txBody>
      </p:sp>
      <p:cxnSp>
        <p:nvCxnSpPr>
          <p:cNvPr id="16" name="Straight Connector 11">
            <a:extLst>
              <a:ext uri="{FF2B5EF4-FFF2-40B4-BE49-F238E27FC236}">
                <a16:creationId xmlns:a16="http://schemas.microsoft.com/office/drawing/2014/main" id="{02CC3441-26B3-4381-B3DF-8AE3C288BC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0251" y="2057399"/>
            <a:ext cx="0" cy="274320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8F6A90-5FF0-4540-8BEB-03F74D1A64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4882" y="963507"/>
            <a:ext cx="6135097" cy="4938851"/>
          </a:xfrm>
        </p:spPr>
        <p:txBody>
          <a:bodyPr anchor="ctr"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sz="2800" dirty="0">
                <a:latin typeface="Segoe UI" panose="020B0502040204020203" pitchFamily="34" charset="0"/>
                <a:cs typeface="Segoe UI" panose="020B0502040204020203" pitchFamily="34" charset="0"/>
              </a:rPr>
              <a:t> Which customer metrics are associated with response rates?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800" dirty="0">
                <a:latin typeface="Segoe UI" panose="020B0502040204020203" pitchFamily="34" charset="0"/>
                <a:cs typeface="Segoe UI" panose="020B0502040204020203" pitchFamily="34" charset="0"/>
              </a:rPr>
              <a:t> Which metrics are associated with purchase on our website?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800" dirty="0">
                <a:latin typeface="Segoe UI" panose="020B0502040204020203" pitchFamily="34" charset="0"/>
                <a:cs typeface="Segoe UI" panose="020B0502040204020203" pitchFamily="34" charset="0"/>
              </a:rPr>
              <a:t> Which patient metrics are associated with hospital readmittance?</a:t>
            </a:r>
          </a:p>
        </p:txBody>
      </p:sp>
    </p:spTree>
    <p:extLst>
      <p:ext uri="{BB962C8B-B14F-4D97-AF65-F5344CB8AC3E}">
        <p14:creationId xmlns:p14="http://schemas.microsoft.com/office/powerpoint/2010/main" val="16858229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142;p19">
            <a:extLst>
              <a:ext uri="{FF2B5EF4-FFF2-40B4-BE49-F238E27FC236}">
                <a16:creationId xmlns:a16="http://schemas.microsoft.com/office/drawing/2014/main" id="{A824749D-F85C-4CC7-B014-D8C785ED7986}"/>
              </a:ext>
            </a:extLst>
          </p:cNvPr>
          <p:cNvSpPr txBox="1"/>
          <p:nvPr/>
        </p:nvSpPr>
        <p:spPr>
          <a:xfrm>
            <a:off x="585805" y="460243"/>
            <a:ext cx="6809509" cy="7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dirty="0">
                <a:solidFill>
                  <a:srgbClr val="033445"/>
                </a:solidFill>
                <a:latin typeface="Segoe UI" panose="020B0502040204020203" pitchFamily="34" charset="0"/>
                <a:ea typeface="Exo 2"/>
                <a:cs typeface="Segoe UI" panose="020B0502040204020203" pitchFamily="34" charset="0"/>
                <a:sym typeface="Exo 2"/>
              </a:rPr>
              <a:t>Correlation: Pearson’s </a:t>
            </a:r>
            <a:r>
              <a:rPr lang="en-US" sz="4400" i="1" dirty="0">
                <a:solidFill>
                  <a:srgbClr val="033445"/>
                </a:solidFill>
                <a:latin typeface="Segoe UI" panose="020B0502040204020203" pitchFamily="34" charset="0"/>
                <a:ea typeface="Exo 2"/>
                <a:cs typeface="Segoe UI" panose="020B0502040204020203" pitchFamily="34" charset="0"/>
                <a:sym typeface="Exo 2"/>
              </a:rPr>
              <a:t>R</a:t>
            </a:r>
            <a:endParaRPr sz="4400" i="1" dirty="0">
              <a:solidFill>
                <a:srgbClr val="033445"/>
              </a:solidFill>
              <a:latin typeface="Segoe UI" panose="020B0502040204020203" pitchFamily="34" charset="0"/>
              <a:ea typeface="Exo 2"/>
              <a:cs typeface="Segoe UI" panose="020B0502040204020203" pitchFamily="34" charset="0"/>
              <a:sym typeface="Exo 2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7B17141-C919-4A22-BA98-650C22FD2847}"/>
              </a:ext>
            </a:extLst>
          </p:cNvPr>
          <p:cNvSpPr/>
          <p:nvPr/>
        </p:nvSpPr>
        <p:spPr>
          <a:xfrm>
            <a:off x="845128" y="2033618"/>
            <a:ext cx="6096000" cy="2610843"/>
          </a:xfrm>
          <a:prstGeom prst="rect">
            <a:avLst/>
          </a:prstGeom>
        </p:spPr>
        <p:txBody>
          <a:bodyPr>
            <a:spAutoFit/>
          </a:bodyPr>
          <a:lstStyle/>
          <a:p>
            <a:pPr marL="495300" lvl="8" indent="-457200">
              <a:lnSpc>
                <a:spcPct val="150000"/>
              </a:lnSpc>
              <a:buClr>
                <a:srgbClr val="033445"/>
              </a:buClr>
              <a:buSzPct val="100000"/>
              <a:buFont typeface="Wingdings" panose="05000000000000000000" pitchFamily="2" charset="2"/>
              <a:buChar char="§"/>
            </a:pPr>
            <a:r>
              <a:rPr lang="en-US" sz="2800" dirty="0">
                <a:solidFill>
                  <a:srgbClr val="033445"/>
                </a:solidFill>
                <a:latin typeface="Segoe UI" panose="020B0502040204020203" pitchFamily="34" charset="0"/>
                <a:ea typeface="Avenir"/>
                <a:cs typeface="Segoe UI" panose="020B0502040204020203" pitchFamily="34" charset="0"/>
                <a:sym typeface="Avenir"/>
              </a:rPr>
              <a:t>Strength </a:t>
            </a:r>
          </a:p>
          <a:p>
            <a:pPr marL="495300" lvl="6" indent="-457200">
              <a:lnSpc>
                <a:spcPct val="150000"/>
              </a:lnSpc>
              <a:buClr>
                <a:srgbClr val="033445"/>
              </a:buClr>
              <a:buSzPct val="100000"/>
              <a:buFont typeface="Wingdings" panose="05000000000000000000" pitchFamily="2" charset="2"/>
              <a:buChar char="§"/>
            </a:pPr>
            <a:r>
              <a:rPr lang="en-US" sz="2800" dirty="0">
                <a:solidFill>
                  <a:srgbClr val="033445"/>
                </a:solidFill>
                <a:latin typeface="Segoe UI" panose="020B0502040204020203" pitchFamily="34" charset="0"/>
                <a:ea typeface="Avenir"/>
                <a:cs typeface="Segoe UI" panose="020B0502040204020203" pitchFamily="34" charset="0"/>
                <a:sym typeface="Avenir"/>
              </a:rPr>
              <a:t>Direction</a:t>
            </a:r>
          </a:p>
          <a:p>
            <a:pPr marL="495300" lvl="6" indent="-457200">
              <a:lnSpc>
                <a:spcPct val="150000"/>
              </a:lnSpc>
              <a:buClr>
                <a:srgbClr val="033445"/>
              </a:buClr>
              <a:buSzPct val="100000"/>
              <a:buFont typeface="Wingdings" panose="05000000000000000000" pitchFamily="2" charset="2"/>
              <a:buChar char="§"/>
            </a:pPr>
            <a:r>
              <a:rPr lang="en-US" sz="2800" i="1" dirty="0">
                <a:solidFill>
                  <a:srgbClr val="033445"/>
                </a:solidFill>
                <a:latin typeface="Segoe UI" panose="020B0502040204020203" pitchFamily="34" charset="0"/>
                <a:ea typeface="Avenir"/>
                <a:cs typeface="Segoe UI" panose="020B0502040204020203" pitchFamily="34" charset="0"/>
                <a:sym typeface="Avenir"/>
              </a:rPr>
              <a:t>Linear</a:t>
            </a:r>
            <a:r>
              <a:rPr lang="en-US" sz="2800" dirty="0">
                <a:solidFill>
                  <a:srgbClr val="033445"/>
                </a:solidFill>
                <a:latin typeface="Segoe UI" panose="020B0502040204020203" pitchFamily="34" charset="0"/>
                <a:ea typeface="Avenir"/>
                <a:cs typeface="Segoe UI" panose="020B0502040204020203" pitchFamily="34" charset="0"/>
                <a:sym typeface="Avenir"/>
              </a:rPr>
              <a:t> Association </a:t>
            </a:r>
          </a:p>
          <a:p>
            <a:pPr marL="495300" lvl="6" indent="-457200">
              <a:lnSpc>
                <a:spcPct val="150000"/>
              </a:lnSpc>
              <a:buClr>
                <a:srgbClr val="033445"/>
              </a:buClr>
              <a:buSzPct val="100000"/>
              <a:buFont typeface="Wingdings" panose="05000000000000000000" pitchFamily="2" charset="2"/>
              <a:buChar char="§"/>
            </a:pPr>
            <a:r>
              <a:rPr lang="en-US" sz="2800" dirty="0">
                <a:solidFill>
                  <a:srgbClr val="033445"/>
                </a:solidFill>
                <a:latin typeface="Segoe UI" panose="020B0502040204020203" pitchFamily="34" charset="0"/>
                <a:ea typeface="Avenir"/>
                <a:cs typeface="Segoe UI" panose="020B0502040204020203" pitchFamily="34" charset="0"/>
                <a:sym typeface="Avenir"/>
              </a:rPr>
              <a:t>Quantitative</a:t>
            </a:r>
            <a:endParaRPr lang="en-US" sz="3000" dirty="0">
              <a:solidFill>
                <a:srgbClr val="033445"/>
              </a:solidFill>
              <a:latin typeface="Segoe UI" panose="020B0502040204020203" pitchFamily="34" charset="0"/>
              <a:ea typeface="Avenir"/>
              <a:cs typeface="Segoe UI" panose="020B0502040204020203" pitchFamily="34" charset="0"/>
              <a:sym typeface="Avenir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C6CBB73-BCB3-40B0-B5B5-6F410B697E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7395314" y="1388534"/>
            <a:ext cx="3099504" cy="44196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070BD7E5-5F5C-4414-84E8-024BEA331045}"/>
              </a:ext>
            </a:extLst>
          </p:cNvPr>
          <p:cNvSpPr txBox="1"/>
          <p:nvPr/>
        </p:nvSpPr>
        <p:spPr>
          <a:xfrm>
            <a:off x="7287942" y="6028425"/>
            <a:ext cx="331424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hlinkClick r:id="rId3" tooltip="https://commons.wikimedia.org/wiki/File:Picture_of_Karl_Pearson.jpg"/>
              </a:rPr>
              <a:t>This Photo</a:t>
            </a:r>
            <a:r>
              <a:rPr lang="en-US" sz="900" dirty="0"/>
              <a:t> by Unknown Author is licensed under </a:t>
            </a:r>
            <a:r>
              <a:rPr lang="en-US" sz="900" dirty="0">
                <a:hlinkClick r:id="rId4" tooltip="https://creativecommons.org/licenses/by-sa/3.0/"/>
              </a:rPr>
              <a:t>CC BY-SA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3280236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142;p19">
            <a:extLst>
              <a:ext uri="{FF2B5EF4-FFF2-40B4-BE49-F238E27FC236}">
                <a16:creationId xmlns:a16="http://schemas.microsoft.com/office/drawing/2014/main" id="{A824749D-F85C-4CC7-B014-D8C785ED7986}"/>
              </a:ext>
            </a:extLst>
          </p:cNvPr>
          <p:cNvSpPr txBox="1"/>
          <p:nvPr/>
        </p:nvSpPr>
        <p:spPr>
          <a:xfrm>
            <a:off x="595746" y="404825"/>
            <a:ext cx="6262254" cy="7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/>
            <a:r>
              <a:rPr lang="en-US" sz="4400" dirty="0">
                <a:solidFill>
                  <a:srgbClr val="033445"/>
                </a:solidFill>
                <a:latin typeface="Segoe UI" panose="020B0502040204020203" pitchFamily="34" charset="0"/>
                <a:ea typeface="Exo 2"/>
                <a:cs typeface="Segoe UI" panose="020B0502040204020203" pitchFamily="34" charset="0"/>
                <a:sym typeface="Exo 2"/>
              </a:rPr>
              <a:t>Correlation: Pearson’s </a:t>
            </a:r>
            <a:r>
              <a:rPr lang="en-US" sz="4400" i="1" dirty="0">
                <a:solidFill>
                  <a:srgbClr val="033445"/>
                </a:solidFill>
                <a:latin typeface="Segoe UI" panose="020B0502040204020203" pitchFamily="34" charset="0"/>
                <a:ea typeface="Exo 2"/>
                <a:cs typeface="Segoe UI" panose="020B0502040204020203" pitchFamily="34" charset="0"/>
                <a:sym typeface="Exo 2"/>
              </a:rPr>
              <a:t>R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5E2F098-27A8-46DF-9C46-4597637EDE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648" y="2137063"/>
            <a:ext cx="10546439" cy="2583873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9" name="Ink 28">
                <a:extLst>
                  <a:ext uri="{FF2B5EF4-FFF2-40B4-BE49-F238E27FC236}">
                    <a16:creationId xmlns:a16="http://schemas.microsoft.com/office/drawing/2014/main" id="{F7F1F45B-894B-47CF-9847-FDFF9E78C27F}"/>
                  </a:ext>
                </a:extLst>
              </p14:cNvPr>
              <p14:cNvContentPartPr/>
              <p14:nvPr/>
            </p14:nvContentPartPr>
            <p14:xfrm>
              <a:off x="10329875" y="6158659"/>
              <a:ext cx="360" cy="360"/>
            </p14:xfrm>
          </p:contentPart>
        </mc:Choice>
        <mc:Fallback xmlns="">
          <p:pic>
            <p:nvPicPr>
              <p:cNvPr id="29" name="Ink 28">
                <a:extLst>
                  <a:ext uri="{FF2B5EF4-FFF2-40B4-BE49-F238E27FC236}">
                    <a16:creationId xmlns:a16="http://schemas.microsoft.com/office/drawing/2014/main" id="{F7F1F45B-894B-47CF-9847-FDFF9E78C27F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0320875" y="6149659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1" name="Ink 30">
                <a:extLst>
                  <a:ext uri="{FF2B5EF4-FFF2-40B4-BE49-F238E27FC236}">
                    <a16:creationId xmlns:a16="http://schemas.microsoft.com/office/drawing/2014/main" id="{ACE49515-14D2-4EC6-B4DF-F1B59DD12884}"/>
                  </a:ext>
                </a:extLst>
              </p14:cNvPr>
              <p14:cNvContentPartPr/>
              <p14:nvPr/>
            </p14:nvContentPartPr>
            <p14:xfrm>
              <a:off x="10761875" y="6273139"/>
              <a:ext cx="360" cy="360"/>
            </p14:xfrm>
          </p:contentPart>
        </mc:Choice>
        <mc:Fallback xmlns="">
          <p:pic>
            <p:nvPicPr>
              <p:cNvPr id="31" name="Ink 30">
                <a:extLst>
                  <a:ext uri="{FF2B5EF4-FFF2-40B4-BE49-F238E27FC236}">
                    <a16:creationId xmlns:a16="http://schemas.microsoft.com/office/drawing/2014/main" id="{ACE49515-14D2-4EC6-B4DF-F1B59DD12884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0753235" y="6264139"/>
                <a:ext cx="18000" cy="18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02582664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142;p19">
            <a:extLst>
              <a:ext uri="{FF2B5EF4-FFF2-40B4-BE49-F238E27FC236}">
                <a16:creationId xmlns:a16="http://schemas.microsoft.com/office/drawing/2014/main" id="{A824749D-F85C-4CC7-B014-D8C785ED7986}"/>
              </a:ext>
            </a:extLst>
          </p:cNvPr>
          <p:cNvSpPr txBox="1"/>
          <p:nvPr/>
        </p:nvSpPr>
        <p:spPr>
          <a:xfrm>
            <a:off x="595745" y="377350"/>
            <a:ext cx="7150529" cy="7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/>
            <a:r>
              <a:rPr lang="en-US" sz="4400" dirty="0">
                <a:solidFill>
                  <a:srgbClr val="033445"/>
                </a:solidFill>
                <a:latin typeface="Segoe UI" panose="020B0502040204020203" pitchFamily="34" charset="0"/>
                <a:ea typeface="Exo 2"/>
                <a:cs typeface="Segoe UI" panose="020B0502040204020203" pitchFamily="34" charset="0"/>
                <a:sym typeface="Exo 2"/>
              </a:rPr>
              <a:t>Correlation: Pearson’s </a:t>
            </a:r>
            <a:r>
              <a:rPr lang="en-US" sz="4400" i="1" dirty="0">
                <a:solidFill>
                  <a:srgbClr val="033445"/>
                </a:solidFill>
                <a:latin typeface="Segoe UI" panose="020B0502040204020203" pitchFamily="34" charset="0"/>
                <a:ea typeface="Exo 2"/>
                <a:cs typeface="Segoe UI" panose="020B0502040204020203" pitchFamily="34" charset="0"/>
                <a:sym typeface="Exo 2"/>
              </a:rPr>
              <a:t>R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FFDC191-D15D-4898-8C01-F3BF4D72EF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1454727" y="1487526"/>
            <a:ext cx="8861839" cy="405429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1A9A211-9E82-49A4-8C05-1F022621B857}"/>
              </a:ext>
            </a:extLst>
          </p:cNvPr>
          <p:cNvSpPr txBox="1"/>
          <p:nvPr/>
        </p:nvSpPr>
        <p:spPr>
          <a:xfrm>
            <a:off x="1542246" y="5541818"/>
            <a:ext cx="868679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hlinkClick r:id="rId3" tooltip="https://en.wikipedia.org/wiki/Pearson_product-moment_correlation_coefficient"/>
              </a:rPr>
              <a:t>This Photo</a:t>
            </a:r>
            <a:r>
              <a:rPr lang="en-US" sz="900" dirty="0"/>
              <a:t> by Unknown Author is licensed under </a:t>
            </a:r>
            <a:r>
              <a:rPr lang="en-US" sz="900" dirty="0">
                <a:hlinkClick r:id="rId4" tooltip="https://creativecommons.org/licenses/by-sa/3.0/"/>
              </a:rPr>
              <a:t>CC BY-SA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28408401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Image result for maps without new zealand">
            <a:extLst>
              <a:ext uri="{FF2B5EF4-FFF2-40B4-BE49-F238E27FC236}">
                <a16:creationId xmlns:a16="http://schemas.microsoft.com/office/drawing/2014/main" id="{89F647C2-0087-4FB9-8889-68BF04FF09DA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2874" y="523569"/>
            <a:ext cx="10213144" cy="5362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ECBE0DC5-5804-462F-8997-A18C4F62244A}"/>
              </a:ext>
            </a:extLst>
          </p:cNvPr>
          <p:cNvCxnSpPr/>
          <p:nvPr/>
        </p:nvCxnSpPr>
        <p:spPr>
          <a:xfrm flipH="1">
            <a:off x="10906604" y="4454434"/>
            <a:ext cx="638828" cy="71398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0230830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E5A81C-3106-458E-AECF-C58C126EDB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>
                <a:solidFill>
                  <a:srgbClr val="FFFEFF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Correlation conditions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DF496FB3-E5DC-44B4-BE9D-767ACB7958A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32224786"/>
              </p:ext>
            </p:extLst>
          </p:nvPr>
        </p:nvGraphicFramePr>
        <p:xfrm>
          <a:off x="611505" y="2167157"/>
          <a:ext cx="11029950" cy="36782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85498932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tint val="90000"/>
            <a:shade val="97000"/>
            <a:satMod val="1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35230A27-1553-42F8-99D7-829868E137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772232D-B4D6-429F-B3D1-2D9891B85E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21564" y="320040"/>
            <a:ext cx="11548872" cy="6217920"/>
          </a:xfrm>
          <a:prstGeom prst="rect">
            <a:avLst/>
          </a:prstGeom>
          <a:solidFill>
            <a:schemeClr val="bg2"/>
          </a:solidFill>
          <a:ln w="127000" cap="sq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3FEB675-D802-4F47-9A99-F5708BDC81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5030" y="963997"/>
            <a:ext cx="3254691" cy="4938361"/>
          </a:xfrm>
        </p:spPr>
        <p:txBody>
          <a:bodyPr anchor="ctr">
            <a:normAutofit/>
          </a:bodyPr>
          <a:lstStyle/>
          <a:p>
            <a:pPr algn="r"/>
            <a:r>
              <a:rPr lang="en-US" sz="4400" dirty="0">
                <a:latin typeface="Segoe UI" panose="020B0502040204020203" pitchFamily="34" charset="0"/>
                <a:cs typeface="Segoe UI" panose="020B0502040204020203" pitchFamily="34" charset="0"/>
              </a:rPr>
              <a:t>Correlation</a:t>
            </a:r>
            <a:br>
              <a:rPr lang="en-US" sz="4400" dirty="0">
                <a:latin typeface="Segoe UI" panose="020B0502040204020203" pitchFamily="34" charset="0"/>
                <a:cs typeface="Segoe UI" panose="020B0502040204020203" pitchFamily="34" charset="0"/>
              </a:rPr>
            </a:br>
            <a:r>
              <a:rPr lang="en-US" sz="4400" dirty="0">
                <a:latin typeface="Segoe UI" panose="020B0502040204020203" pitchFamily="34" charset="0"/>
                <a:cs typeface="Segoe UI" panose="020B0502040204020203" pitchFamily="34" charset="0"/>
              </a:rPr>
              <a:t>Activity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2CC3441-26B3-4381-B3DF-8AE3C288BC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0251" y="2057399"/>
            <a:ext cx="0" cy="274320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15EDC5-8470-4C6D-8905-47C3BD0AC9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4882" y="963507"/>
            <a:ext cx="6135097" cy="4938851"/>
          </a:xfrm>
        </p:spPr>
        <p:txBody>
          <a:bodyPr anchor="ctr">
            <a:normAutofit/>
          </a:bodyPr>
          <a:lstStyle/>
          <a:p>
            <a:endParaRPr lang="en-US" sz="18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endParaRPr lang="en-US" sz="18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2ABC49D-554C-43FB-A09A-8B31C97155D6}"/>
              </a:ext>
            </a:extLst>
          </p:cNvPr>
          <p:cNvSpPr txBox="1"/>
          <p:nvPr/>
        </p:nvSpPr>
        <p:spPr>
          <a:xfrm>
            <a:off x="5366502" y="2057399"/>
            <a:ext cx="485335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i="1" dirty="0">
                <a:latin typeface="Segoe UI" panose="020B0502040204020203" pitchFamily="34" charset="0"/>
                <a:cs typeface="Segoe UI" panose="020B0502040204020203" pitchFamily="34" charset="0"/>
              </a:rPr>
              <a:t>Is there an association between number of miles on a Toyota 4-Runner and its price?</a:t>
            </a:r>
          </a:p>
        </p:txBody>
      </p:sp>
    </p:spTree>
    <p:extLst>
      <p:ext uri="{BB962C8B-B14F-4D97-AF65-F5344CB8AC3E}">
        <p14:creationId xmlns:p14="http://schemas.microsoft.com/office/powerpoint/2010/main" val="299845662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2A7C97B8-2379-40E5-A95F-FB5E61A530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1" cy="63343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3FEB675-D802-4F47-9A99-F5708BDC81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9485" y="634946"/>
            <a:ext cx="3690257" cy="1450757"/>
          </a:xfrm>
        </p:spPr>
        <p:txBody>
          <a:bodyPr>
            <a:normAutofit/>
          </a:bodyPr>
          <a:lstStyle/>
          <a:p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Correlation</a:t>
            </a:r>
            <a:b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</a:br>
            <a:r>
              <a:rPr lang="en-US" dirty="0">
                <a:latin typeface="Segoe UI" panose="020B0502040204020203" pitchFamily="34" charset="0"/>
                <a:cs typeface="Segoe UI" panose="020B0502040204020203" pitchFamily="34" charset="0"/>
              </a:rPr>
              <a:t>Activity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AC29A6B1-EC94-4744-BE48-B764337E95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892143" y="2085703"/>
            <a:ext cx="35661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15EDC5-8470-4C6D-8905-47C3BD0AC9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859485" y="2198914"/>
            <a:ext cx="3690257" cy="3670180"/>
          </a:xfrm>
        </p:spPr>
        <p:txBody>
          <a:bodyPr>
            <a:normAutofit/>
          </a:bodyPr>
          <a:lstStyle/>
          <a:p>
            <a:endParaRPr lang="en-US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endParaRPr lang="en-US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863FF3CE-53DE-41A6-A8DF-EE8A85EDCF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0F0D992-B6E9-451D-A97E-B81C761D08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D6B8D802-E40A-457D-B218-58C62E49D4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94461493"/>
              </p:ext>
            </p:extLst>
          </p:nvPr>
        </p:nvGraphicFramePr>
        <p:xfrm>
          <a:off x="633999" y="640081"/>
          <a:ext cx="6909801" cy="53144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146756139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tint val="90000"/>
            <a:shade val="97000"/>
            <a:satMod val="1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35230A27-1553-42F8-99D7-829868E137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772232D-B4D6-429F-B3D1-2D9891B85E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21564" y="320040"/>
            <a:ext cx="11548872" cy="6217920"/>
          </a:xfrm>
          <a:prstGeom prst="rect">
            <a:avLst/>
          </a:prstGeom>
          <a:solidFill>
            <a:schemeClr val="bg2"/>
          </a:solidFill>
          <a:ln w="127000" cap="sq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3FEB675-D802-4F47-9A99-F5708BDC81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5030" y="963997"/>
            <a:ext cx="3254691" cy="4938361"/>
          </a:xfrm>
        </p:spPr>
        <p:txBody>
          <a:bodyPr anchor="ctr">
            <a:normAutofit/>
          </a:bodyPr>
          <a:lstStyle/>
          <a:p>
            <a:pPr algn="r"/>
            <a:r>
              <a:rPr lang="en-US" sz="4400" dirty="0">
                <a:latin typeface="Segoe UI" panose="020B0502040204020203" pitchFamily="34" charset="0"/>
                <a:cs typeface="Segoe UI" panose="020B0502040204020203" pitchFamily="34" charset="0"/>
              </a:rPr>
              <a:t>Correlation</a:t>
            </a:r>
            <a:br>
              <a:rPr lang="en-US" sz="4400" dirty="0">
                <a:latin typeface="Segoe UI" panose="020B0502040204020203" pitchFamily="34" charset="0"/>
                <a:cs typeface="Segoe UI" panose="020B0502040204020203" pitchFamily="34" charset="0"/>
              </a:rPr>
            </a:br>
            <a:r>
              <a:rPr lang="en-US" sz="4400" dirty="0">
                <a:latin typeface="Segoe UI" panose="020B0502040204020203" pitchFamily="34" charset="0"/>
                <a:cs typeface="Segoe UI" panose="020B0502040204020203" pitchFamily="34" charset="0"/>
              </a:rPr>
              <a:t>Activity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2CC3441-26B3-4381-B3DF-8AE3C288BC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0251" y="2057399"/>
            <a:ext cx="0" cy="274320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15EDC5-8470-4C6D-8905-47C3BD0AC9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4882" y="963507"/>
            <a:ext cx="6135097" cy="4938851"/>
          </a:xfrm>
        </p:spPr>
        <p:txBody>
          <a:bodyPr anchor="ctr">
            <a:normAutofit/>
          </a:bodyPr>
          <a:lstStyle/>
          <a:p>
            <a:endParaRPr lang="en-US" sz="1800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endParaRPr lang="en-US" sz="18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71A235A-31FF-4C53-A2E0-28BB31BA67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9934" y="2065645"/>
            <a:ext cx="5424992" cy="2664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8573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8A92E12-61D0-42E0-AD7D-8549617C8A8C}"/>
              </a:ext>
            </a:extLst>
          </p:cNvPr>
          <p:cNvSpPr/>
          <p:nvPr/>
        </p:nvSpPr>
        <p:spPr>
          <a:xfrm>
            <a:off x="466164" y="843677"/>
            <a:ext cx="11259671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en-US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Traveling _Typewriter" panose="02000506000000020004" pitchFamily="2" charset="0"/>
              </a:rPr>
              <a:t>“Essentially, all models are wrong, but some are useful.” </a:t>
            </a:r>
          </a:p>
          <a:p>
            <a:pPr algn="ctr" fontAlgn="base"/>
            <a:endParaRPr lang="en-US" sz="6600" dirty="0">
              <a:solidFill>
                <a:schemeClr val="tx1">
                  <a:lumMod val="75000"/>
                  <a:lumOff val="25000"/>
                </a:schemeClr>
              </a:solidFill>
              <a:latin typeface="Traveling _Typewriter" panose="02000506000000020004" pitchFamily="2" charset="0"/>
            </a:endParaRPr>
          </a:p>
          <a:p>
            <a:pPr algn="ctr" fontAlgn="base"/>
            <a:r>
              <a:rPr lang="en-US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Traveling _Typewriter" panose="02000506000000020004" pitchFamily="2" charset="0"/>
              </a:rPr>
              <a:t>– George Box (1976)</a:t>
            </a:r>
          </a:p>
        </p:txBody>
      </p:sp>
    </p:spTree>
    <p:extLst>
      <p:ext uri="{BB962C8B-B14F-4D97-AF65-F5344CB8AC3E}">
        <p14:creationId xmlns:p14="http://schemas.microsoft.com/office/powerpoint/2010/main" val="796615714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tint val="90000"/>
            <a:shade val="97000"/>
            <a:satMod val="1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7">
            <a:extLst>
              <a:ext uri="{FF2B5EF4-FFF2-40B4-BE49-F238E27FC236}">
                <a16:creationId xmlns:a16="http://schemas.microsoft.com/office/drawing/2014/main" id="{35230A27-1553-42F8-99D7-829868E137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9">
            <a:extLst>
              <a:ext uri="{FF2B5EF4-FFF2-40B4-BE49-F238E27FC236}">
                <a16:creationId xmlns:a16="http://schemas.microsoft.com/office/drawing/2014/main" id="{A772232D-B4D6-429F-B3D1-2D9891B85E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21564" y="320040"/>
            <a:ext cx="11548872" cy="6217920"/>
          </a:xfrm>
          <a:prstGeom prst="rect">
            <a:avLst/>
          </a:prstGeom>
          <a:solidFill>
            <a:schemeClr val="bg2"/>
          </a:solidFill>
          <a:ln w="127000" cap="sq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2E5A81C-3106-458E-AECF-C58C126ED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5030" y="963997"/>
            <a:ext cx="3254691" cy="4938361"/>
          </a:xfrm>
        </p:spPr>
        <p:txBody>
          <a:bodyPr anchor="ctr">
            <a:normAutofit/>
          </a:bodyPr>
          <a:lstStyle/>
          <a:p>
            <a:pPr algn="r"/>
            <a:r>
              <a:rPr lang="en-US" sz="4400" dirty="0">
                <a:latin typeface="Segoe UI" panose="020B0502040204020203" pitchFamily="34" charset="0"/>
                <a:cs typeface="Segoe UI" panose="020B0502040204020203" pitchFamily="34" charset="0"/>
              </a:rPr>
              <a:t>Linear Regression</a:t>
            </a:r>
          </a:p>
        </p:txBody>
      </p:sp>
      <p:cxnSp>
        <p:nvCxnSpPr>
          <p:cNvPr id="16" name="Straight Connector 11">
            <a:extLst>
              <a:ext uri="{FF2B5EF4-FFF2-40B4-BE49-F238E27FC236}">
                <a16:creationId xmlns:a16="http://schemas.microsoft.com/office/drawing/2014/main" id="{02CC3441-26B3-4381-B3DF-8AE3C288BC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0251" y="2057399"/>
            <a:ext cx="0" cy="274320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8F6A90-5FF0-4540-8BEB-03F74D1A64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4882" y="963507"/>
            <a:ext cx="6135097" cy="4938851"/>
          </a:xfrm>
        </p:spPr>
        <p:txBody>
          <a:bodyPr anchor="ctr"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sz="2800" dirty="0">
                <a:latin typeface="Segoe UI" panose="020B0502040204020203" pitchFamily="34" charset="0"/>
                <a:cs typeface="Segoe UI" panose="020B0502040204020203" pitchFamily="34" charset="0"/>
              </a:rPr>
              <a:t> If we send out </a:t>
            </a:r>
            <a:r>
              <a:rPr lang="en-US" sz="2800" i="1" dirty="0">
                <a:latin typeface="Segoe UI" panose="020B0502040204020203" pitchFamily="34" charset="0"/>
                <a:cs typeface="Segoe UI" panose="020B0502040204020203" pitchFamily="34" charset="0"/>
              </a:rPr>
              <a:t>x</a:t>
            </a:r>
            <a:r>
              <a:rPr lang="en-US" sz="2800" dirty="0">
                <a:latin typeface="Segoe UI" panose="020B0502040204020203" pitchFamily="34" charset="0"/>
                <a:cs typeface="Segoe UI" panose="020B0502040204020203" pitchFamily="34" charset="0"/>
              </a:rPr>
              <a:t> mailers, how much sales revenue should we expect?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sz="2800" dirty="0">
                <a:latin typeface="Segoe UI" panose="020B0502040204020203" pitchFamily="34" charset="0"/>
                <a:cs typeface="Segoe UI" panose="020B0502040204020203" pitchFamily="34" charset="0"/>
              </a:rPr>
              <a:t> How much of product B should we expect to sell if we sell </a:t>
            </a:r>
            <a:r>
              <a:rPr lang="en-US" sz="2800" i="1" dirty="0">
                <a:latin typeface="Segoe UI" panose="020B0502040204020203" pitchFamily="34" charset="0"/>
                <a:cs typeface="Segoe UI" panose="020B0502040204020203" pitchFamily="34" charset="0"/>
              </a:rPr>
              <a:t>x</a:t>
            </a:r>
            <a:r>
              <a:rPr lang="en-US" sz="2800" dirty="0">
                <a:latin typeface="Segoe UI" panose="020B0502040204020203" pitchFamily="34" charset="0"/>
                <a:cs typeface="Segoe UI" panose="020B0502040204020203" pitchFamily="34" charset="0"/>
              </a:rPr>
              <a:t> number of product A?</a:t>
            </a:r>
          </a:p>
        </p:txBody>
      </p:sp>
    </p:spTree>
    <p:extLst>
      <p:ext uri="{BB962C8B-B14F-4D97-AF65-F5344CB8AC3E}">
        <p14:creationId xmlns:p14="http://schemas.microsoft.com/office/powerpoint/2010/main" val="224512837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17"/>
          <p:cNvSpPr txBox="1"/>
          <p:nvPr/>
        </p:nvSpPr>
        <p:spPr>
          <a:xfrm>
            <a:off x="4910667" y="355600"/>
            <a:ext cx="1848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43F1598-0244-48AF-A19B-F261AF3CFD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8076" y="355600"/>
            <a:ext cx="6935847" cy="5740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0C8984A-68A7-4405-BB37-338092D89730}"/>
              </a:ext>
            </a:extLst>
          </p:cNvPr>
          <p:cNvSpPr/>
          <p:nvPr/>
        </p:nvSpPr>
        <p:spPr>
          <a:xfrm>
            <a:off x="8693678" y="6278975"/>
            <a:ext cx="319189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Source: XKCD </a:t>
            </a:r>
            <a:r>
              <a:rPr lang="en-US" u="sng" dirty="0"/>
              <a:t>https://xkcd.com/2048/</a:t>
            </a:r>
          </a:p>
        </p:txBody>
      </p:sp>
    </p:spTree>
    <p:extLst>
      <p:ext uri="{BB962C8B-B14F-4D97-AF65-F5344CB8AC3E}">
        <p14:creationId xmlns:p14="http://schemas.microsoft.com/office/powerpoint/2010/main" val="389730316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C74BD827-3983-430F-B5BD-CA14B35AE8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6315" cy="6858000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001">
            <a:schemeClr val="lt1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4A1A08D5-3627-4008-8731-69582D13CE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" y="0"/>
            <a:ext cx="7547879" cy="68580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8F76319E-0949-43D2-B9F8-E4A9C7F1DA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79" y="2236304"/>
            <a:ext cx="5977938" cy="3652667"/>
          </a:xfrm>
        </p:spPr>
        <p:txBody>
          <a:bodyPr>
            <a:normAutofit/>
          </a:bodyPr>
          <a:lstStyle/>
          <a:p>
            <a:endParaRPr lang="en-US" sz="1800">
              <a:solidFill>
                <a:srgbClr val="FFFFFF"/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54567381-4950-4D71-9519-668EA3BB8E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7894" y="0"/>
            <a:ext cx="64008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0" name="Picture 9" descr="A close up of a logo&#10;&#10;Description automatically generated">
            <a:extLst>
              <a:ext uri="{FF2B5EF4-FFF2-40B4-BE49-F238E27FC236}">
                <a16:creationId xmlns:a16="http://schemas.microsoft.com/office/drawing/2014/main" id="{19E7A110-51CC-4B7E-B548-7FCCF51F78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9034673" y="630203"/>
            <a:ext cx="1728870" cy="2726208"/>
          </a:xfrm>
          <a:prstGeom prst="rect">
            <a:avLst/>
          </a:prstGeom>
        </p:spPr>
      </p:pic>
      <p:pic>
        <p:nvPicPr>
          <p:cNvPr id="13" name="Content Placeholder 7" descr="A screenshot of a cell phone&#10;&#10;Description automatically generated">
            <a:extLst>
              <a:ext uri="{FF2B5EF4-FFF2-40B4-BE49-F238E27FC236}">
                <a16:creationId xmlns:a16="http://schemas.microsoft.com/office/drawing/2014/main" id="{D9648B0C-0FF0-45B2-BBB5-A3294886BF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4194" y="634737"/>
            <a:ext cx="6771955" cy="5671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0673505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0">
            <a:extLst>
              <a:ext uri="{FF2B5EF4-FFF2-40B4-BE49-F238E27FC236}">
                <a16:creationId xmlns:a16="http://schemas.microsoft.com/office/drawing/2014/main" id="{BCD2D517-BC35-4439-AC31-06DF764F25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23C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8" name="Rectangle 12">
            <a:extLst>
              <a:ext uri="{FF2B5EF4-FFF2-40B4-BE49-F238E27FC236}">
                <a16:creationId xmlns:a16="http://schemas.microsoft.com/office/drawing/2014/main" id="{2DD3F846-0483-40F5-A881-0C1AD2A0CA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A737CB37-E8EB-4084-96B9-60B0B75BABA5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1490710" y="801793"/>
            <a:ext cx="9210580" cy="5273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934416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85;p13">
            <a:extLst>
              <a:ext uri="{FF2B5EF4-FFF2-40B4-BE49-F238E27FC236}">
                <a16:creationId xmlns:a16="http://schemas.microsoft.com/office/drawing/2014/main" id="{2C50DEAB-CA62-48B1-97BD-12C1A067519D}"/>
              </a:ext>
            </a:extLst>
          </p:cNvPr>
          <p:cNvSpPr txBox="1"/>
          <p:nvPr/>
        </p:nvSpPr>
        <p:spPr>
          <a:xfrm>
            <a:off x="603503" y="770466"/>
            <a:ext cx="4939167" cy="5001684"/>
          </a:xfrm>
          <a:prstGeom prst="rect">
            <a:avLst/>
          </a:prstGeom>
        </p:spPr>
        <p:txBody>
          <a:bodyPr spcFirstLastPara="1" vert="horz" lIns="91440" tIns="45720" rIns="91440" bIns="45720" rtlCol="0" anchor="b" anchorCtr="0">
            <a:normAutofit/>
          </a:bodyPr>
          <a:lstStyle/>
          <a:p>
            <a:pPr marL="0" marR="0" lvl="0" indent="0" defTabSz="914400">
              <a:lnSpc>
                <a:spcPct val="8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400" spc="-12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+mj-ea"/>
                <a:cs typeface="Segoe UI" panose="020B0502040204020203" pitchFamily="34" charset="0"/>
                <a:sym typeface="Exo 2"/>
              </a:rPr>
              <a:t>Purpose of Trend Lines</a:t>
            </a:r>
          </a:p>
          <a:p>
            <a:pPr marL="0" marR="0" lvl="0" indent="0" defTabSz="914400">
              <a:lnSpc>
                <a:spcPct val="80000"/>
              </a:lnSpc>
              <a:spcBef>
                <a:spcPct val="0"/>
              </a:spcBef>
              <a:spcAft>
                <a:spcPts val="600"/>
              </a:spcAft>
            </a:pPr>
            <a:endParaRPr lang="en-US" sz="5400" spc="-12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+mj-ea"/>
              <a:cs typeface="Segoe UI" panose="020B0502040204020203" pitchFamily="34" charset="0"/>
              <a:sym typeface="Exo 2"/>
            </a:endParaRPr>
          </a:p>
          <a:p>
            <a:pPr marL="0" marR="0" lvl="0" indent="0" defTabSz="914400">
              <a:lnSpc>
                <a:spcPct val="80000"/>
              </a:lnSpc>
              <a:spcBef>
                <a:spcPct val="0"/>
              </a:spcBef>
              <a:spcAft>
                <a:spcPts val="600"/>
              </a:spcAft>
            </a:pPr>
            <a:endParaRPr lang="en-US" sz="5400" spc="-12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+mj-ea"/>
              <a:cs typeface="Segoe UI" panose="020B0502040204020203" pitchFamily="34" charset="0"/>
              <a:sym typeface="Exo 2"/>
            </a:endParaRPr>
          </a:p>
          <a:p>
            <a:pPr marL="457200" marR="0" lvl="0" indent="-457200" defTabSz="914400">
              <a:lnSpc>
                <a:spcPct val="8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3600" spc="-12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+mj-ea"/>
                <a:cs typeface="Segoe UI" panose="020B0502040204020203" pitchFamily="34" charset="0"/>
                <a:sym typeface="Exo 2"/>
              </a:rPr>
              <a:t>Emphasize Relationships</a:t>
            </a:r>
          </a:p>
          <a:p>
            <a:pPr marL="457200" marR="0" lvl="0" indent="-457200" defTabSz="914400">
              <a:lnSpc>
                <a:spcPct val="8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3600" spc="-12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+mj-ea"/>
              <a:cs typeface="Segoe UI" panose="020B0502040204020203" pitchFamily="34" charset="0"/>
              <a:sym typeface="Exo 2"/>
            </a:endParaRPr>
          </a:p>
          <a:p>
            <a:pPr marL="457200" marR="0" lvl="0" indent="-457200" defTabSz="914400">
              <a:lnSpc>
                <a:spcPct val="8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3600" spc="-12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+mj-ea"/>
                <a:cs typeface="Segoe UI" panose="020B0502040204020203" pitchFamily="34" charset="0"/>
                <a:sym typeface="Exo 2"/>
              </a:rPr>
              <a:t>Make Predictions</a:t>
            </a:r>
          </a:p>
          <a:p>
            <a:pPr marL="0" marR="0" lvl="0" indent="0" defTabSz="914400">
              <a:lnSpc>
                <a:spcPct val="80000"/>
              </a:lnSpc>
              <a:spcBef>
                <a:spcPct val="0"/>
              </a:spcBef>
              <a:spcAft>
                <a:spcPts val="600"/>
              </a:spcAft>
            </a:pPr>
            <a:endParaRPr lang="en-US" sz="3600" spc="-12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+mj-ea"/>
              <a:cs typeface="Segoe UI" panose="020B0502040204020203" pitchFamily="34" charset="0"/>
              <a:sym typeface="Avenir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6D6C8DB-EF8E-43E2-84DD-5676E6C446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24024" y="0"/>
            <a:ext cx="6381997" cy="63329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225079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B08A677-636C-4C42-9892-08E05A1BA7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0"/>
            <a:ext cx="11521440" cy="6336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37630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70">
            <a:extLst>
              <a:ext uri="{FF2B5EF4-FFF2-40B4-BE49-F238E27FC236}">
                <a16:creationId xmlns:a16="http://schemas.microsoft.com/office/drawing/2014/main" id="{AE1AF813-2D2F-4B78-9216-388AF161ED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149" name="Rectangle 72">
            <a:extLst>
              <a:ext uri="{FF2B5EF4-FFF2-40B4-BE49-F238E27FC236}">
                <a16:creationId xmlns:a16="http://schemas.microsoft.com/office/drawing/2014/main" id="{C47181D2-95D5-4439-9BDF-14D4FDC7BD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25ED69BC-66D4-439D-9739-69DA08317B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9D7312F7-2B85-4A98-BE37-BB99514D35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chemeClr val="bg1"/>
          </a:solidFill>
          <a:ln w="22225">
            <a:solidFill>
              <a:srgbClr val="5893D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146" name="Picture 2" descr="Image result for 2016 toyota 4runner sr5 mountain">
            <a:extLst>
              <a:ext uri="{FF2B5EF4-FFF2-40B4-BE49-F238E27FC236}">
                <a16:creationId xmlns:a16="http://schemas.microsoft.com/office/drawing/2014/main" id="{16AED81A-E2A4-4F5D-82FF-B5401D6FD9B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60" r="1" b="4806"/>
          <a:stretch/>
        </p:blipFill>
        <p:spPr bwMode="auto">
          <a:xfrm>
            <a:off x="643467" y="643467"/>
            <a:ext cx="10905066" cy="5571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1423876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9559CC35-7CAE-4912-8B4F-72F47574D1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38092" y="1"/>
            <a:ext cx="6341920" cy="62932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2" name="Google Shape;142;p19"/>
          <p:cNvSpPr txBox="1"/>
          <p:nvPr/>
        </p:nvSpPr>
        <p:spPr>
          <a:xfrm>
            <a:off x="475029" y="355600"/>
            <a:ext cx="4876460" cy="30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Exo 2"/>
                <a:cs typeface="Segoe UI" panose="020B0502040204020203" pitchFamily="34" charset="0"/>
                <a:sym typeface="Exo 2"/>
              </a:rPr>
              <a:t>Predict Vehicle Price from Odometer Miles</a:t>
            </a:r>
            <a:endParaRPr sz="44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Exo 2"/>
              <a:cs typeface="Segoe UI" panose="020B0502040204020203" pitchFamily="34" charset="0"/>
              <a:sym typeface="Exo 2"/>
            </a:endParaRPr>
          </a:p>
        </p:txBody>
      </p:sp>
      <p:sp>
        <p:nvSpPr>
          <p:cNvPr id="143" name="Google Shape;143;p19"/>
          <p:cNvSpPr txBox="1"/>
          <p:nvPr/>
        </p:nvSpPr>
        <p:spPr>
          <a:xfrm>
            <a:off x="4910667" y="355600"/>
            <a:ext cx="1848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F543B04-F6F4-4F11-B16A-3F72E0F66C7A}"/>
              </a:ext>
            </a:extLst>
          </p:cNvPr>
          <p:cNvSpPr txBox="1"/>
          <p:nvPr/>
        </p:nvSpPr>
        <p:spPr>
          <a:xfrm>
            <a:off x="372564" y="6278975"/>
            <a:ext cx="472290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latin typeface="Avenir"/>
              </a:rPr>
              <a:t>Source: AutoTrader.com</a:t>
            </a:r>
          </a:p>
        </p:txBody>
      </p:sp>
      <p:sp>
        <p:nvSpPr>
          <p:cNvPr id="8" name="Google Shape;136;p18">
            <a:extLst>
              <a:ext uri="{FF2B5EF4-FFF2-40B4-BE49-F238E27FC236}">
                <a16:creationId xmlns:a16="http://schemas.microsoft.com/office/drawing/2014/main" id="{991B9193-A698-4675-9D03-C4EEEE29FB54}"/>
              </a:ext>
            </a:extLst>
          </p:cNvPr>
          <p:cNvSpPr txBox="1"/>
          <p:nvPr/>
        </p:nvSpPr>
        <p:spPr>
          <a:xfrm>
            <a:off x="196788" y="2942075"/>
            <a:ext cx="5154701" cy="333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552450" lvl="0" indent="-5143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  <a:buAutoNum type="arabicPeriod"/>
            </a:pP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Avenir"/>
                <a:cs typeface="Segoe UI" panose="020B0502040204020203" pitchFamily="34" charset="0"/>
                <a:sym typeface="Avenir"/>
              </a:rPr>
              <a:t>Determine independent (x) and dependent (y) variables</a:t>
            </a:r>
          </a:p>
          <a:p>
            <a:pPr marL="38100" lvl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33445"/>
              </a:buClr>
              <a:buSzPct val="100000"/>
            </a:pPr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Avenir"/>
              <a:cs typeface="Segoe UI" panose="020B0502040204020203" pitchFamily="34" charset="0"/>
              <a:sym typeface="Avenir"/>
            </a:endParaRPr>
          </a:p>
          <a:p>
            <a:pPr marL="495300" lvl="0" indent="-4572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33445"/>
              </a:buClr>
              <a:buSzPct val="100000"/>
              <a:buAutoNum type="arabicPeriod"/>
            </a:pPr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Avenir"/>
              <a:cs typeface="Segoe UI" panose="020B0502040204020203" pitchFamily="34" charset="0"/>
              <a:sym typeface="Avenir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19"/>
          <p:cNvSpPr txBox="1"/>
          <p:nvPr/>
        </p:nvSpPr>
        <p:spPr>
          <a:xfrm>
            <a:off x="475029" y="355600"/>
            <a:ext cx="4876460" cy="30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Exo 2"/>
                <a:cs typeface="Segoe UI" panose="020B0502040204020203" pitchFamily="34" charset="0"/>
                <a:sym typeface="Exo 2"/>
              </a:rPr>
              <a:t>Predict Vehicle Price from Odometer Miles</a:t>
            </a:r>
            <a:endParaRPr sz="44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Exo 2"/>
              <a:cs typeface="Segoe UI" panose="020B0502040204020203" pitchFamily="34" charset="0"/>
              <a:sym typeface="Exo 2"/>
            </a:endParaRPr>
          </a:p>
        </p:txBody>
      </p:sp>
      <p:sp>
        <p:nvSpPr>
          <p:cNvPr id="143" name="Google Shape;143;p19"/>
          <p:cNvSpPr txBox="1"/>
          <p:nvPr/>
        </p:nvSpPr>
        <p:spPr>
          <a:xfrm>
            <a:off x="4910667" y="355600"/>
            <a:ext cx="1848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F543B04-F6F4-4F11-B16A-3F72E0F66C7A}"/>
              </a:ext>
            </a:extLst>
          </p:cNvPr>
          <p:cNvSpPr txBox="1"/>
          <p:nvPr/>
        </p:nvSpPr>
        <p:spPr>
          <a:xfrm>
            <a:off x="372564" y="6278975"/>
            <a:ext cx="472290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latin typeface="Avenir"/>
              </a:rPr>
              <a:t>Source: AutoTrader.com</a:t>
            </a:r>
          </a:p>
        </p:txBody>
      </p:sp>
      <p:sp>
        <p:nvSpPr>
          <p:cNvPr id="8" name="Google Shape;136;p18">
            <a:extLst>
              <a:ext uri="{FF2B5EF4-FFF2-40B4-BE49-F238E27FC236}">
                <a16:creationId xmlns:a16="http://schemas.microsoft.com/office/drawing/2014/main" id="{991B9193-A698-4675-9D03-C4EEEE29FB54}"/>
              </a:ext>
            </a:extLst>
          </p:cNvPr>
          <p:cNvSpPr txBox="1"/>
          <p:nvPr/>
        </p:nvSpPr>
        <p:spPr>
          <a:xfrm>
            <a:off x="196788" y="2942075"/>
            <a:ext cx="5154701" cy="333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552450" lvl="0" indent="-5143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  <a:buAutoNum type="arabicPeriod"/>
            </a:pP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Avenir"/>
                <a:cs typeface="Segoe UI" panose="020B0502040204020203" pitchFamily="34" charset="0"/>
                <a:sym typeface="Avenir"/>
              </a:rPr>
              <a:t>Determine independent (x) and dependent (y) variables</a:t>
            </a:r>
          </a:p>
          <a:p>
            <a:pPr marL="552450" lvl="0" indent="-5143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  <a:buAutoNum type="arabicPeriod"/>
            </a:pP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Avenir"/>
                <a:cs typeface="Segoe UI" panose="020B0502040204020203" pitchFamily="34" charset="0"/>
                <a:sym typeface="Avenir"/>
              </a:rPr>
              <a:t>Observe/describe form, direction, strength, unusual features</a:t>
            </a:r>
          </a:p>
          <a:p>
            <a:pPr marL="552450" lvl="0" indent="-5143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  <a:buAutoNum type="arabicPeriod"/>
            </a:pPr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Avenir"/>
              <a:cs typeface="Segoe UI" panose="020B0502040204020203" pitchFamily="34" charset="0"/>
              <a:sym typeface="Avenir"/>
            </a:endParaRPr>
          </a:p>
          <a:p>
            <a:pPr marL="552450" lvl="0" indent="-5143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33445"/>
              </a:buClr>
              <a:buSzPct val="100000"/>
              <a:buAutoNum type="arabicPeriod"/>
            </a:pPr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Avenir"/>
              <a:cs typeface="Segoe UI" panose="020B0502040204020203" pitchFamily="34" charset="0"/>
              <a:sym typeface="Avenir"/>
            </a:endParaRPr>
          </a:p>
          <a:p>
            <a:pPr marL="552450" lvl="0" indent="-5143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33445"/>
              </a:buClr>
              <a:buSzPct val="100000"/>
              <a:buAutoNum type="arabicPeriod"/>
            </a:pPr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Avenir"/>
              <a:cs typeface="Segoe UI" panose="020B0502040204020203" pitchFamily="34" charset="0"/>
              <a:sym typeface="Avenir"/>
            </a:endParaRPr>
          </a:p>
          <a:p>
            <a:pPr marL="495300" lvl="0" indent="-4572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33445"/>
              </a:buClr>
              <a:buSzPct val="100000"/>
              <a:buAutoNum type="arabicPeriod"/>
            </a:pPr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Avenir"/>
              <a:cs typeface="Segoe UI" panose="020B0502040204020203" pitchFamily="34" charset="0"/>
              <a:sym typeface="Avenir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7" name="Picture 6" descr="A screenshot of a cell phone&#10;&#10;Description automatically generated">
            <a:extLst>
              <a:ext uri="{FF2B5EF4-FFF2-40B4-BE49-F238E27FC236}">
                <a16:creationId xmlns:a16="http://schemas.microsoft.com/office/drawing/2014/main" id="{6EB75194-4680-48D5-B730-6F44540129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94363" y="-43898"/>
            <a:ext cx="6285650" cy="63739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98290081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1D1D1210-3BD3-4C6E-AD1B-07BFB5ABDD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E4947F56-9DBB-4FF9-ABF2-5B7B3C7B5F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B6E21A4B-9996-44C9-AE8B-9B156A6CDF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36" name="Rectangle 35">
            <a:extLst>
              <a:ext uri="{FF2B5EF4-FFF2-40B4-BE49-F238E27FC236}">
                <a16:creationId xmlns:a16="http://schemas.microsoft.com/office/drawing/2014/main" id="{CAA95A4F-6851-483E-8C86-31AA85F753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1" cy="633431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Google Shape;85;p13">
            <a:extLst>
              <a:ext uri="{FF2B5EF4-FFF2-40B4-BE49-F238E27FC236}">
                <a16:creationId xmlns:a16="http://schemas.microsoft.com/office/drawing/2014/main" id="{2C50DEAB-CA62-48B1-97BD-12C1A067519D}"/>
              </a:ext>
            </a:extLst>
          </p:cNvPr>
          <p:cNvSpPr txBox="1"/>
          <p:nvPr/>
        </p:nvSpPr>
        <p:spPr>
          <a:xfrm>
            <a:off x="8141110" y="639097"/>
            <a:ext cx="3401961" cy="3686015"/>
          </a:xfrm>
          <a:prstGeom prst="rect">
            <a:avLst/>
          </a:prstGeom>
        </p:spPr>
        <p:txBody>
          <a:bodyPr spcFirstLastPara="1" vert="horz" lIns="91440" tIns="45720" rIns="91440" bIns="45720" rtlCol="0" anchor="b" anchorCtr="0">
            <a:normAutofit/>
          </a:bodyPr>
          <a:lstStyle/>
          <a:p>
            <a:pPr marL="0" marR="0" lvl="0" indent="0" defTabSz="914400">
              <a:lnSpc>
                <a:spcPct val="85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6600" spc="-5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  <a:sym typeface="Avenir"/>
              </a:rPr>
              <a:t>Assessing the Model</a:t>
            </a:r>
          </a:p>
        </p:txBody>
      </p:sp>
      <p:pic>
        <p:nvPicPr>
          <p:cNvPr id="8" name="Content Placeholder 7" descr="A close up of a map&#10;&#10;Description automatically generated">
            <a:extLst>
              <a:ext uri="{FF2B5EF4-FFF2-40B4-BE49-F238E27FC236}">
                <a16:creationId xmlns:a16="http://schemas.microsoft.com/office/drawing/2014/main" id="{87A8B238-6EE7-4D6D-8788-48F3FC1BB835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1484872" y="640081"/>
            <a:ext cx="5210470" cy="5054156"/>
          </a:xfrm>
          <a:prstGeom prst="rect">
            <a:avLst/>
          </a:prstGeom>
        </p:spPr>
      </p:pic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8E67B80F-DC96-4AB3-BCAC-07B698F6F6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209305" y="4343400"/>
            <a:ext cx="3200400" cy="0"/>
          </a:xfrm>
          <a:prstGeom prst="line">
            <a:avLst/>
          </a:prstGeom>
          <a:ln w="6350">
            <a:solidFill>
              <a:schemeClr val="tx2">
                <a:alpha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Rectangle 39">
            <a:extLst>
              <a:ext uri="{FF2B5EF4-FFF2-40B4-BE49-F238E27FC236}">
                <a16:creationId xmlns:a16="http://schemas.microsoft.com/office/drawing/2014/main" id="{D102C23A-5B68-4151-A35E-69055BD516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F16C535E-8900-4C12-9B34-681C17AD54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623943882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B8E0C292-40CC-4069-AFA2-B2EA5A8EA5F7}"/>
              </a:ext>
            </a:extLst>
          </p:cNvPr>
          <p:cNvSpPr/>
          <p:nvPr/>
        </p:nvSpPr>
        <p:spPr>
          <a:xfrm>
            <a:off x="466164" y="1961320"/>
            <a:ext cx="1125967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en-US" sz="72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R-Squared</a:t>
            </a:r>
            <a:endParaRPr lang="en-US" sz="7200" baseline="300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6103926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24"/>
          <p:cNvSpPr txBox="1"/>
          <p:nvPr/>
        </p:nvSpPr>
        <p:spPr>
          <a:xfrm>
            <a:off x="4910667" y="355600"/>
            <a:ext cx="1848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A8C16E18-2FC2-464F-B717-EAB25E85DCFA}"/>
              </a:ext>
            </a:extLst>
          </p:cNvPr>
          <p:cNvSpPr/>
          <p:nvPr/>
        </p:nvSpPr>
        <p:spPr>
          <a:xfrm>
            <a:off x="3804290" y="355600"/>
            <a:ext cx="4572148" cy="5692543"/>
          </a:xfrm>
          <a:prstGeom prst="roundRect">
            <a:avLst/>
          </a:prstGeom>
          <a:blipFill dpi="0" rotWithShape="1">
            <a:blip r:embed="rId3">
              <a:alphaModFix amt="79000"/>
              <a:extLst>
                <a:ext uri="{837473B0-CC2E-450A-ABE3-18F120FF3D39}">
                  <a1611:picAttrSrcUrl xmlns:a1611="http://schemas.microsoft.com/office/drawing/2016/11/main" r:id="rId4"/>
                </a:ext>
              </a:extLst>
            </a:blip>
            <a:srcRect/>
            <a:stretch>
              <a:fillRect/>
            </a:stretch>
          </a:blipFill>
          <a:ln w="34925">
            <a:solidFill>
              <a:schemeClr val="tx1"/>
            </a:solidFill>
            <a:prstDash val="solid"/>
          </a:ln>
          <a:effectLst>
            <a:glow rad="228600">
              <a:schemeClr val="tx1">
                <a:lumMod val="75000"/>
                <a:lumOff val="2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1A0B5CA-5E5F-4ECC-9383-EDB193215EBD}"/>
              </a:ext>
            </a:extLst>
          </p:cNvPr>
          <p:cNvSpPr txBox="1"/>
          <p:nvPr/>
        </p:nvSpPr>
        <p:spPr>
          <a:xfrm>
            <a:off x="3941257" y="870463"/>
            <a:ext cx="4298214" cy="41088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6000" b="0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75000"/>
                  </a:srgbClr>
                </a:solidFill>
                <a:effectLst/>
                <a:uLnTx/>
                <a:uFillTx/>
                <a:latin typeface="Traveling _Typewriter" panose="02000506000000020004" pitchFamily="2" charset="0"/>
                <a:sym typeface="Arial"/>
              </a:rPr>
              <a:t>Menu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FFFFFF">
                  <a:lumMod val="75000"/>
                </a:srgbClr>
              </a:solidFill>
              <a:effectLst/>
              <a:uLnTx/>
              <a:uFillTx/>
              <a:latin typeface="Traveling _Typewriter" panose="02000506000000020004" pitchFamily="2" charset="0"/>
              <a:sym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800" b="0" i="0" u="none" strike="noStrike" kern="0" cap="none" spc="0" normalizeH="0" baseline="0" noProof="0" dirty="0">
              <a:ln>
                <a:noFill/>
              </a:ln>
              <a:solidFill>
                <a:srgbClr val="FFFFFF">
                  <a:lumMod val="75000"/>
                </a:srgbClr>
              </a:solidFill>
              <a:effectLst/>
              <a:uLnTx/>
              <a:uFillTx/>
              <a:latin typeface="Traveling _Typewriter" panose="02000506000000020004" pitchFamily="2" charset="0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75000"/>
                  </a:srgbClr>
                </a:solidFill>
                <a:effectLst/>
                <a:uLnTx/>
                <a:uFillTx/>
                <a:latin typeface="Traveling _Typewriter" panose="02000506000000020004" pitchFamily="2" charset="0"/>
                <a:sym typeface="Arial"/>
              </a:rPr>
              <a:t>PIZZA      </a:t>
            </a:r>
            <a:r>
              <a:rPr kumimoji="0" lang="en-US" sz="4800" b="0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75000"/>
                  </a:srgbClr>
                </a:solidFill>
                <a:effectLst/>
                <a:uLnTx/>
                <a:uFillTx/>
                <a:latin typeface="Traveling _Typewriter" panose="02000506000000020004" pitchFamily="2" charset="0"/>
                <a:sym typeface="Arial"/>
              </a:rPr>
              <a:t>$15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3600" b="0" i="0" u="none" strike="noStrike" kern="0" cap="none" spc="0" normalizeH="0" baseline="0" noProof="0" dirty="0">
              <a:ln>
                <a:noFill/>
              </a:ln>
              <a:solidFill>
                <a:srgbClr val="FFFFFF">
                  <a:lumMod val="75000"/>
                </a:srgbClr>
              </a:solidFill>
              <a:effectLst/>
              <a:uLnTx/>
              <a:uFillTx/>
              <a:latin typeface="Traveling _Typewriter" panose="02000506000000020004" pitchFamily="2" charset="0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00" b="0" i="0" u="none" strike="noStrike" kern="0" cap="none" spc="0" normalizeH="0" baseline="0" noProof="0" dirty="0">
              <a:ln>
                <a:noFill/>
              </a:ln>
              <a:solidFill>
                <a:srgbClr val="FFFFFF">
                  <a:lumMod val="75000"/>
                </a:srgbClr>
              </a:solidFill>
              <a:effectLst/>
              <a:uLnTx/>
              <a:uFillTx/>
              <a:latin typeface="Traveling _Typewriter" panose="02000506000000020004" pitchFamily="2" charset="0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75000"/>
                  </a:srgbClr>
                </a:solidFill>
                <a:effectLst/>
                <a:uLnTx/>
                <a:uFillTx/>
                <a:latin typeface="Traveling _Typewriter" panose="02000506000000020004" pitchFamily="2" charset="0"/>
                <a:sym typeface="Arial"/>
              </a:rPr>
              <a:t>TOPPINGS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3600" dirty="0">
                <a:solidFill>
                  <a:srgbClr val="FFFFFF">
                    <a:lumMod val="75000"/>
                  </a:srgbClr>
                </a:solidFill>
                <a:latin typeface="Traveling _Typewriter" panose="02000506000000020004" pitchFamily="2" charset="0"/>
              </a:rPr>
              <a:t>Each       </a:t>
            </a:r>
            <a:r>
              <a:rPr kumimoji="0" lang="en-US" sz="4800" b="0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75000"/>
                  </a:srgbClr>
                </a:solidFill>
                <a:effectLst/>
                <a:uLnTx/>
                <a:uFillTx/>
                <a:latin typeface="Traveling _Typewriter" panose="02000506000000020004" pitchFamily="2" charset="0"/>
                <a:sym typeface="Arial"/>
              </a:rPr>
              <a:t>$1</a:t>
            </a:r>
            <a:endParaRPr kumimoji="0" lang="en-US" sz="3600" b="0" i="0" u="none" strike="noStrike" kern="0" cap="none" spc="0" normalizeH="0" baseline="0" noProof="0" dirty="0">
              <a:ln>
                <a:noFill/>
              </a:ln>
              <a:solidFill>
                <a:srgbClr val="FFFFFF">
                  <a:lumMod val="75000"/>
                </a:srgbClr>
              </a:solidFill>
              <a:effectLst/>
              <a:uLnTx/>
              <a:uFillTx/>
              <a:latin typeface="Traveling _Typewriter" panose="02000506000000020004" pitchFamily="2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11638145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Rectangle 195">
            <a:extLst>
              <a:ext uri="{FF2B5EF4-FFF2-40B4-BE49-F238E27FC236}">
                <a16:creationId xmlns:a16="http://schemas.microsoft.com/office/drawing/2014/main" id="{BCD2D517-BC35-4439-AC31-06DF764F25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E4C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98" name="Rectangle 197">
            <a:extLst>
              <a:ext uri="{FF2B5EF4-FFF2-40B4-BE49-F238E27FC236}">
                <a16:creationId xmlns:a16="http://schemas.microsoft.com/office/drawing/2014/main" id="{2DD3F846-0483-40F5-A881-0C1AD2A0CA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682FFD7-0969-4ADB-AA93-31BE08D515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6986" y="801793"/>
            <a:ext cx="4838028" cy="5273056"/>
          </a:xfrm>
          <a:prstGeom prst="rect">
            <a:avLst/>
          </a:prstGeom>
        </p:spPr>
      </p:pic>
      <p:sp>
        <p:nvSpPr>
          <p:cNvPr id="191" name="Google Shape;191;p24"/>
          <p:cNvSpPr txBox="1"/>
          <p:nvPr/>
        </p:nvSpPr>
        <p:spPr>
          <a:xfrm>
            <a:off x="4910667" y="355600"/>
            <a:ext cx="1848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19644800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24"/>
          <p:cNvSpPr txBox="1"/>
          <p:nvPr/>
        </p:nvSpPr>
        <p:spPr>
          <a:xfrm>
            <a:off x="475029" y="355600"/>
            <a:ext cx="5330026" cy="7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Exo 2"/>
                <a:cs typeface="Segoe UI" panose="020B0502040204020203" pitchFamily="34" charset="0"/>
                <a:sym typeface="Exo 2"/>
              </a:rPr>
              <a:t>Basic Linear Regression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4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Exo 2"/>
              <a:cs typeface="Segoe UI" panose="020B0502040204020203" pitchFamily="34" charset="0"/>
              <a:sym typeface="Exo 2"/>
            </a:endParaRPr>
          </a:p>
        </p:txBody>
      </p:sp>
      <p:sp>
        <p:nvSpPr>
          <p:cNvPr id="191" name="Google Shape;191;p24"/>
          <p:cNvSpPr txBox="1"/>
          <p:nvPr/>
        </p:nvSpPr>
        <p:spPr>
          <a:xfrm>
            <a:off x="4910667" y="355600"/>
            <a:ext cx="1848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3" name="Google Shape;193;p24"/>
          <p:cNvSpPr txBox="1"/>
          <p:nvPr/>
        </p:nvSpPr>
        <p:spPr>
          <a:xfrm>
            <a:off x="427438" y="2310220"/>
            <a:ext cx="4253074" cy="27882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marR="0" lvl="0" indent="-4191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venir"/>
              <a:buChar char="●"/>
            </a:pP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Avenir"/>
                <a:cs typeface="Segoe UI" panose="020B0502040204020203" pitchFamily="34" charset="0"/>
                <a:sym typeface="Avenir"/>
              </a:rPr>
              <a:t>“Least-Squares” Regression Model </a:t>
            </a:r>
          </a:p>
          <a:p>
            <a:pPr marL="457200" marR="0" lvl="0" indent="-4191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33445"/>
              </a:buClr>
              <a:buSzPct val="100000"/>
              <a:buFont typeface="Avenir"/>
              <a:buChar char="●"/>
            </a:pPr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Avenir"/>
              <a:cs typeface="Segoe UI" panose="020B0502040204020203" pitchFamily="34" charset="0"/>
              <a:sym typeface="Avenir"/>
            </a:endParaRPr>
          </a:p>
          <a:p>
            <a:pPr marL="457200" marR="0" lvl="0" indent="-4191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33445"/>
              </a:buClr>
              <a:buSzPct val="100000"/>
              <a:buFont typeface="Avenir"/>
              <a:buChar char="●"/>
            </a:pPr>
            <a:endParaRPr sz="28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Avenir"/>
              <a:cs typeface="Segoe UI" panose="020B0502040204020203" pitchFamily="34" charset="0"/>
              <a:sym typeface="Avenir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E80B653-06CA-416A-A5CB-F279C64DBC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3645" y="0"/>
            <a:ext cx="7036463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B49F4FBE-137F-4534-B649-E51A8A2EF233}"/>
              </a:ext>
            </a:extLst>
          </p:cNvPr>
          <p:cNvCxnSpPr>
            <a:cxnSpLocks/>
          </p:cNvCxnSpPr>
          <p:nvPr/>
        </p:nvCxnSpPr>
        <p:spPr>
          <a:xfrm>
            <a:off x="8408306" y="2147309"/>
            <a:ext cx="466752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F29B6CD8-083E-4B29-B12B-937589FBBC23}"/>
              </a:ext>
            </a:extLst>
          </p:cNvPr>
          <p:cNvSpPr txBox="1"/>
          <p:nvPr/>
        </p:nvSpPr>
        <p:spPr>
          <a:xfrm>
            <a:off x="8875058" y="3873033"/>
            <a:ext cx="28895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>
                <a:solidFill>
                  <a:schemeClr val="tx1"/>
                </a:solidFill>
                <a:latin typeface="Avenir LT Std 45 Book" panose="020B0502020203020204" pitchFamily="34" charset="0"/>
              </a:rPr>
              <a:t>y</a:t>
            </a:r>
            <a:r>
              <a:rPr lang="en-US" sz="2400" dirty="0">
                <a:solidFill>
                  <a:schemeClr val="tx1"/>
                </a:solidFill>
                <a:latin typeface="Avenir LT Std 45 Book" panose="020B0502020203020204" pitchFamily="34" charset="0"/>
              </a:rPr>
              <a:t> = m</a:t>
            </a:r>
            <a:r>
              <a:rPr lang="en-US" sz="2400" i="1" dirty="0">
                <a:solidFill>
                  <a:schemeClr val="tx1"/>
                </a:solidFill>
                <a:latin typeface="Avenir LT Std 45 Book" panose="020B0502020203020204" pitchFamily="34" charset="0"/>
              </a:rPr>
              <a:t>x</a:t>
            </a:r>
            <a:r>
              <a:rPr lang="en-US" sz="2400" dirty="0">
                <a:solidFill>
                  <a:schemeClr val="tx1"/>
                </a:solidFill>
                <a:latin typeface="Avenir LT Std 45 Book" panose="020B0502020203020204" pitchFamily="34" charset="0"/>
              </a:rPr>
              <a:t> + b</a:t>
            </a:r>
          </a:p>
        </p:txBody>
      </p:sp>
    </p:spTree>
    <p:extLst>
      <p:ext uri="{BB962C8B-B14F-4D97-AF65-F5344CB8AC3E}">
        <p14:creationId xmlns:p14="http://schemas.microsoft.com/office/powerpoint/2010/main" val="831431631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24"/>
          <p:cNvSpPr txBox="1"/>
          <p:nvPr/>
        </p:nvSpPr>
        <p:spPr>
          <a:xfrm>
            <a:off x="475029" y="355600"/>
            <a:ext cx="5330026" cy="7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Exo 2"/>
                <a:cs typeface="Segoe UI" panose="020B0502040204020203" pitchFamily="34" charset="0"/>
                <a:sym typeface="Exo 2"/>
              </a:rPr>
              <a:t>Basic Linear Regression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4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Exo 2"/>
              <a:cs typeface="Segoe UI" panose="020B0502040204020203" pitchFamily="34" charset="0"/>
              <a:sym typeface="Exo 2"/>
            </a:endParaRPr>
          </a:p>
        </p:txBody>
      </p:sp>
      <p:sp>
        <p:nvSpPr>
          <p:cNvPr id="191" name="Google Shape;191;p24"/>
          <p:cNvSpPr txBox="1"/>
          <p:nvPr/>
        </p:nvSpPr>
        <p:spPr>
          <a:xfrm>
            <a:off x="4910667" y="355600"/>
            <a:ext cx="1848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E80B653-06CA-416A-A5CB-F279C64DBC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3645" y="0"/>
            <a:ext cx="7036463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F29B6CD8-083E-4B29-B12B-937589FBBC23}"/>
              </a:ext>
            </a:extLst>
          </p:cNvPr>
          <p:cNvSpPr txBox="1"/>
          <p:nvPr/>
        </p:nvSpPr>
        <p:spPr>
          <a:xfrm>
            <a:off x="8875058" y="3873033"/>
            <a:ext cx="28895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>
                <a:solidFill>
                  <a:schemeClr val="tx1"/>
                </a:solidFill>
                <a:latin typeface="Avenir LT Std 45 Book" panose="020B0502020203020204" pitchFamily="34" charset="0"/>
              </a:rPr>
              <a:t>y</a:t>
            </a:r>
            <a:r>
              <a:rPr lang="en-US" sz="2400" dirty="0">
                <a:solidFill>
                  <a:schemeClr val="tx1"/>
                </a:solidFill>
                <a:latin typeface="Avenir LT Std 45 Book" panose="020B0502020203020204" pitchFamily="34" charset="0"/>
              </a:rPr>
              <a:t> = m</a:t>
            </a:r>
            <a:r>
              <a:rPr lang="en-US" sz="2400" i="1" dirty="0">
                <a:solidFill>
                  <a:schemeClr val="tx1"/>
                </a:solidFill>
                <a:latin typeface="Avenir LT Std 45 Book" panose="020B0502020203020204" pitchFamily="34" charset="0"/>
              </a:rPr>
              <a:t>x</a:t>
            </a:r>
            <a:r>
              <a:rPr lang="en-US" sz="2400" dirty="0">
                <a:solidFill>
                  <a:schemeClr val="tx1"/>
                </a:solidFill>
                <a:latin typeface="Avenir LT Std 45 Book" panose="020B0502020203020204" pitchFamily="34" charset="0"/>
              </a:rPr>
              <a:t> + b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38C7AA2-04EF-44D5-83E6-DCD02D93F79E}"/>
              </a:ext>
            </a:extLst>
          </p:cNvPr>
          <p:cNvSpPr txBox="1"/>
          <p:nvPr/>
        </p:nvSpPr>
        <p:spPr>
          <a:xfrm>
            <a:off x="457997" y="2929748"/>
            <a:ext cx="445267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Slope:</a:t>
            </a:r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“For every additional topping ordered, the pizza price increases by $1.”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CDB2452-E30B-4918-8EDB-E42578C2EC0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5054531">
            <a:off x="9511619" y="1420964"/>
            <a:ext cx="523627" cy="523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949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24"/>
          <p:cNvSpPr txBox="1"/>
          <p:nvPr/>
        </p:nvSpPr>
        <p:spPr>
          <a:xfrm>
            <a:off x="475029" y="355600"/>
            <a:ext cx="5330026" cy="7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Exo 2"/>
                <a:cs typeface="Segoe UI" panose="020B0502040204020203" pitchFamily="34" charset="0"/>
                <a:sym typeface="Exo 2"/>
              </a:rPr>
              <a:t>Basic Linear Regression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4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Exo 2"/>
              <a:cs typeface="Segoe UI" panose="020B0502040204020203" pitchFamily="34" charset="0"/>
              <a:sym typeface="Exo 2"/>
            </a:endParaRPr>
          </a:p>
        </p:txBody>
      </p:sp>
      <p:sp>
        <p:nvSpPr>
          <p:cNvPr id="191" name="Google Shape;191;p24"/>
          <p:cNvSpPr txBox="1"/>
          <p:nvPr/>
        </p:nvSpPr>
        <p:spPr>
          <a:xfrm>
            <a:off x="4910667" y="355600"/>
            <a:ext cx="1848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3" name="Google Shape;193;p24"/>
          <p:cNvSpPr txBox="1"/>
          <p:nvPr/>
        </p:nvSpPr>
        <p:spPr>
          <a:xfrm>
            <a:off x="427438" y="2310220"/>
            <a:ext cx="4253074" cy="33978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marR="0" lvl="0" indent="-4191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venir"/>
              <a:buChar char="●"/>
            </a:pP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Avenir"/>
                <a:cs typeface="Segoe UI" panose="020B0502040204020203" pitchFamily="34" charset="0"/>
                <a:sym typeface="Avenir"/>
              </a:rPr>
              <a:t>“Least-Squares” Regression Model</a:t>
            </a:r>
          </a:p>
          <a:p>
            <a:pPr marL="457200" marR="0" lvl="0" indent="-4191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venir"/>
              <a:buChar char="●"/>
            </a:pP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Avenir"/>
                <a:cs typeface="Segoe UI" panose="020B0502040204020203" pitchFamily="34" charset="0"/>
                <a:sym typeface="Avenir"/>
              </a:rPr>
              <a:t>p-value </a:t>
            </a:r>
          </a:p>
          <a:p>
            <a:pPr marL="457200" marR="0" lvl="0" indent="-4191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33445"/>
              </a:buClr>
              <a:buSzPct val="100000"/>
              <a:buFont typeface="Avenir"/>
              <a:buChar char="●"/>
            </a:pPr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Avenir"/>
              <a:cs typeface="Segoe UI" panose="020B0502040204020203" pitchFamily="34" charset="0"/>
              <a:sym typeface="Avenir"/>
            </a:endParaRPr>
          </a:p>
          <a:p>
            <a:pPr marL="457200" marR="0" lvl="0" indent="-4191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33445"/>
              </a:buClr>
              <a:buSzPct val="100000"/>
              <a:buFont typeface="Avenir"/>
              <a:buChar char="●"/>
            </a:pPr>
            <a:endParaRPr sz="28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Avenir"/>
              <a:cs typeface="Segoe UI" panose="020B0502040204020203" pitchFamily="34" charset="0"/>
              <a:sym typeface="Avenir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E80B653-06CA-416A-A5CB-F279C64DBC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3645" y="0"/>
            <a:ext cx="7036463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B49F4FBE-137F-4534-B649-E51A8A2EF233}"/>
              </a:ext>
            </a:extLst>
          </p:cNvPr>
          <p:cNvCxnSpPr>
            <a:cxnSpLocks/>
          </p:cNvCxnSpPr>
          <p:nvPr/>
        </p:nvCxnSpPr>
        <p:spPr>
          <a:xfrm>
            <a:off x="8408306" y="2618364"/>
            <a:ext cx="466752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CD5B30A3-B49E-4054-A212-A93F4FA33FFA}"/>
              </a:ext>
            </a:extLst>
          </p:cNvPr>
          <p:cNvSpPr txBox="1"/>
          <p:nvPr/>
        </p:nvSpPr>
        <p:spPr>
          <a:xfrm>
            <a:off x="6536124" y="3429000"/>
            <a:ext cx="521386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tx1"/>
                </a:solidFill>
                <a:latin typeface="Avenir LT Std 45 Book" panose="020B0502020203020204" pitchFamily="34" charset="0"/>
              </a:rPr>
              <a:t>“The probability this sample would produce a relationship at least this strong if there was actually no relationship at all.”</a:t>
            </a:r>
          </a:p>
          <a:p>
            <a:pPr algn="ctr"/>
            <a:endParaRPr lang="en-US" sz="2400" dirty="0">
              <a:solidFill>
                <a:schemeClr val="tx1"/>
              </a:solidFill>
              <a:latin typeface="Avenir LT Std 45 Book" panose="020B0502020203020204" pitchFamily="34" charset="0"/>
            </a:endParaRPr>
          </a:p>
          <a:p>
            <a:pPr algn="ctr"/>
            <a:r>
              <a:rPr lang="en-US" sz="2400" dirty="0">
                <a:latin typeface="Avenir LT Std 45 Book" panose="020B0502020203020204" pitchFamily="34" charset="0"/>
              </a:rPr>
              <a:t>AKA the significance of your model</a:t>
            </a:r>
            <a:endParaRPr lang="en-US" sz="2400" dirty="0">
              <a:solidFill>
                <a:schemeClr val="tx1"/>
              </a:solidFill>
              <a:latin typeface="Avenir LT Std 45 Book" panose="020B05020202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60458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B810882B-2456-43CA-A3CA-869F7CB898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2A5B6E50-F7B7-4F50-B28C-395F64BDB8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F56B0659-6D99-4432-A38B-643B963EA1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23" name="Rectangle 22">
            <a:extLst>
              <a:ext uri="{FF2B5EF4-FFF2-40B4-BE49-F238E27FC236}">
                <a16:creationId xmlns:a16="http://schemas.microsoft.com/office/drawing/2014/main" id="{21D52904-EBC2-440F-BBC8-32583C547F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0459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E4C50A44-5618-4F7E-8245-E47D037459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07" y="4953000"/>
            <a:ext cx="12188952" cy="19050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34F04A1-9111-4F21-B987-E3070FD243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5197" y="5120640"/>
            <a:ext cx="10058400" cy="82296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400" b="1" dirty="0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Abel Tasman</a:t>
            </a:r>
          </a:p>
        </p:txBody>
      </p:sp>
      <p:pic>
        <p:nvPicPr>
          <p:cNvPr id="11" name="Picture 10" descr="A close up of a map&#10;&#10;Description automatically generated">
            <a:extLst>
              <a:ext uri="{FF2B5EF4-FFF2-40B4-BE49-F238E27FC236}">
                <a16:creationId xmlns:a16="http://schemas.microsoft.com/office/drawing/2014/main" id="{A322D704-5B01-47FF-BE34-F655B956968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t="17659" r="4" b="16216"/>
          <a:stretch/>
        </p:blipFill>
        <p:spPr>
          <a:xfrm>
            <a:off x="20" y="10"/>
            <a:ext cx="7977495" cy="4744794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6964827F-6383-49FA-A2D8-800A3674CD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07" y="4906176"/>
            <a:ext cx="12188952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67886F7-3902-40F9-9EA1-CE874AE9A638}"/>
              </a:ext>
            </a:extLst>
          </p:cNvPr>
          <p:cNvSpPr txBox="1"/>
          <p:nvPr/>
        </p:nvSpPr>
        <p:spPr>
          <a:xfrm>
            <a:off x="9884958" y="6870700"/>
            <a:ext cx="2307042" cy="200055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sz="700">
                <a:solidFill>
                  <a:srgbClr val="FFFFFF"/>
                </a:solidFill>
                <a:hlinkClick r:id="rId4" tooltip="https://en.wikipedia.org/wiki/Abel_Tasman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This Photo</a:t>
            </a:r>
            <a:r>
              <a:rPr lang="en-US" sz="700">
                <a:solidFill>
                  <a:srgbClr val="FFFFFF"/>
                </a:solidFill>
              </a:rPr>
              <a:t> by Unknown Author is licensed under </a:t>
            </a:r>
            <a:r>
              <a:rPr lang="en-US" sz="700">
                <a:solidFill>
                  <a:srgbClr val="FFFFFF"/>
                </a:solidFill>
                <a:hlinkClick r:id="rId5" tooltip="https://creativecommons.org/licenses/by-sa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BY-SA</a:t>
            </a:r>
            <a:endParaRPr lang="en-US" sz="700">
              <a:solidFill>
                <a:srgbClr val="FFFFFF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4861671-6BFC-4141-9085-7376A2C8250D}"/>
              </a:ext>
            </a:extLst>
          </p:cNvPr>
          <p:cNvSpPr txBox="1"/>
          <p:nvPr/>
        </p:nvSpPr>
        <p:spPr>
          <a:xfrm>
            <a:off x="7776115" y="6370059"/>
            <a:ext cx="23995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sz="1100" dirty="0"/>
              <a:t>Source: Ben Jones</a:t>
            </a:r>
            <a:endParaRPr lang="en-US" sz="110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B7C856F-7E78-4FF4-8F7F-7B54C669F8DC}"/>
              </a:ext>
            </a:extLst>
          </p:cNvPr>
          <p:cNvSpPr txBox="1"/>
          <p:nvPr/>
        </p:nvSpPr>
        <p:spPr>
          <a:xfrm>
            <a:off x="5537424" y="4544749"/>
            <a:ext cx="2440091" cy="200055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sz="700">
                <a:solidFill>
                  <a:srgbClr val="FFFFFF"/>
                </a:solidFill>
                <a:hlinkClick r:id="rId3" tooltip="https://adventurestartsnow.wordpress.com/2014/02/27/135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This Photo</a:t>
            </a:r>
            <a:r>
              <a:rPr lang="en-US" sz="700">
                <a:solidFill>
                  <a:srgbClr val="FFFFFF"/>
                </a:solidFill>
              </a:rPr>
              <a:t> by Unknown Author is licensed under </a:t>
            </a:r>
            <a:r>
              <a:rPr lang="en-US" sz="700">
                <a:solidFill>
                  <a:srgbClr val="FFFFFF"/>
                </a:solidFill>
                <a:hlinkClick r:id="rId6" tooltip="https://creativecommons.org/licenses/by-nc-sa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BY-SA-NC</a:t>
            </a:r>
            <a:endParaRPr lang="en-US" sz="700">
              <a:solidFill>
                <a:srgbClr val="FFFFFF"/>
              </a:solidFill>
            </a:endParaRPr>
          </a:p>
        </p:txBody>
      </p:sp>
      <p:pic>
        <p:nvPicPr>
          <p:cNvPr id="15" name="Picture 14" descr="A close up of a person&#10;&#10;Description automatically generated">
            <a:extLst>
              <a:ext uri="{FF2B5EF4-FFF2-40B4-BE49-F238E27FC236}">
                <a16:creationId xmlns:a16="http://schemas.microsoft.com/office/drawing/2014/main" id="{BCE54E3A-7FDA-4BE9-B0BE-1DA8F834BF5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8077113" y="26038"/>
            <a:ext cx="4111727" cy="4799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8814647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24"/>
          <p:cNvSpPr txBox="1"/>
          <p:nvPr/>
        </p:nvSpPr>
        <p:spPr>
          <a:xfrm>
            <a:off x="475029" y="355600"/>
            <a:ext cx="5330026" cy="7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Exo 2"/>
                <a:cs typeface="Segoe UI" panose="020B0502040204020203" pitchFamily="34" charset="0"/>
                <a:sym typeface="Exo 2"/>
              </a:rPr>
              <a:t>Basic Linear Regression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4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Exo 2"/>
              <a:cs typeface="Segoe UI" panose="020B0502040204020203" pitchFamily="34" charset="0"/>
              <a:sym typeface="Exo 2"/>
            </a:endParaRPr>
          </a:p>
        </p:txBody>
      </p:sp>
      <p:sp>
        <p:nvSpPr>
          <p:cNvPr id="191" name="Google Shape;191;p24"/>
          <p:cNvSpPr txBox="1"/>
          <p:nvPr/>
        </p:nvSpPr>
        <p:spPr>
          <a:xfrm>
            <a:off x="4910667" y="355600"/>
            <a:ext cx="1848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3" name="Google Shape;193;p24"/>
          <p:cNvSpPr txBox="1"/>
          <p:nvPr/>
        </p:nvSpPr>
        <p:spPr>
          <a:xfrm>
            <a:off x="427438" y="2310220"/>
            <a:ext cx="4253074" cy="40628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marR="0" lvl="0" indent="-4191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venir"/>
              <a:buChar char="●"/>
            </a:pP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Avenir"/>
                <a:cs typeface="Segoe UI" panose="020B0502040204020203" pitchFamily="34" charset="0"/>
                <a:sym typeface="Avenir"/>
              </a:rPr>
              <a:t>“Least-Squares” Regression Model</a:t>
            </a:r>
          </a:p>
          <a:p>
            <a:pPr marL="457200" marR="0" lvl="0" indent="-4191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venir"/>
              <a:buChar char="●"/>
            </a:pP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Avenir"/>
                <a:cs typeface="Segoe UI" panose="020B0502040204020203" pitchFamily="34" charset="0"/>
                <a:sym typeface="Avenir"/>
              </a:rPr>
              <a:t>p-value </a:t>
            </a:r>
          </a:p>
          <a:p>
            <a:pPr marL="457200" marR="0" lvl="0" indent="-4191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venir"/>
              <a:buChar char="●"/>
            </a:pP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Avenir"/>
                <a:cs typeface="Segoe UI" panose="020B0502040204020203" pitchFamily="34" charset="0"/>
                <a:sym typeface="Avenir"/>
              </a:rPr>
              <a:t>Coefficient of Determination</a:t>
            </a:r>
          </a:p>
          <a:p>
            <a:pPr marL="457200" marR="0" lvl="0" indent="-4191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33445"/>
              </a:buClr>
              <a:buSzPct val="100000"/>
              <a:buFont typeface="Avenir"/>
              <a:buChar char="●"/>
            </a:pPr>
            <a:endParaRPr sz="28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Avenir"/>
              <a:cs typeface="Segoe UI" panose="020B0502040204020203" pitchFamily="34" charset="0"/>
              <a:sym typeface="Avenir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E80B653-06CA-416A-A5CB-F279C64DBC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3645" y="0"/>
            <a:ext cx="7036463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B49F4FBE-137F-4534-B649-E51A8A2EF233}"/>
              </a:ext>
            </a:extLst>
          </p:cNvPr>
          <p:cNvCxnSpPr>
            <a:cxnSpLocks/>
          </p:cNvCxnSpPr>
          <p:nvPr/>
        </p:nvCxnSpPr>
        <p:spPr>
          <a:xfrm>
            <a:off x="8463724" y="2410545"/>
            <a:ext cx="466752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76343782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24"/>
          <p:cNvSpPr txBox="1"/>
          <p:nvPr/>
        </p:nvSpPr>
        <p:spPr>
          <a:xfrm>
            <a:off x="475029" y="355600"/>
            <a:ext cx="5330026" cy="7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Exo 2"/>
                <a:cs typeface="Segoe UI" panose="020B0502040204020203" pitchFamily="34" charset="0"/>
                <a:sym typeface="Exo 2"/>
              </a:rPr>
              <a:t>R-Squared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4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Exo 2"/>
              <a:cs typeface="Segoe UI" panose="020B0502040204020203" pitchFamily="34" charset="0"/>
              <a:sym typeface="Exo 2"/>
            </a:endParaRPr>
          </a:p>
        </p:txBody>
      </p:sp>
      <p:sp>
        <p:nvSpPr>
          <p:cNvPr id="191" name="Google Shape;191;p24"/>
          <p:cNvSpPr txBox="1"/>
          <p:nvPr/>
        </p:nvSpPr>
        <p:spPr>
          <a:xfrm>
            <a:off x="4910667" y="355600"/>
            <a:ext cx="1848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3" name="Google Shape;193;p24"/>
          <p:cNvSpPr txBox="1"/>
          <p:nvPr/>
        </p:nvSpPr>
        <p:spPr>
          <a:xfrm>
            <a:off x="427438" y="2310220"/>
            <a:ext cx="4253074" cy="40628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marR="0" lvl="0" indent="-4191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venir"/>
              <a:buChar char="●"/>
            </a:pP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Avenir"/>
                <a:cs typeface="Segoe UI" panose="020B0502040204020203" pitchFamily="34" charset="0"/>
                <a:sym typeface="Avenir"/>
              </a:rPr>
              <a:t>Sniff test of trend line predictability  </a:t>
            </a:r>
          </a:p>
          <a:p>
            <a:pPr marL="457200" marR="0" lvl="0" indent="-4191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venir"/>
              <a:buChar char="●"/>
            </a:pP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Avenir"/>
                <a:cs typeface="Segoe UI" panose="020B0502040204020203" pitchFamily="34" charset="0"/>
                <a:sym typeface="Avenir"/>
              </a:rPr>
              <a:t>Percent of variation in y explained by the model</a:t>
            </a:r>
          </a:p>
          <a:p>
            <a:pPr marL="457200" marR="0" lvl="0" indent="-4191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33445"/>
              </a:buClr>
              <a:buSzPct val="100000"/>
              <a:buFont typeface="Avenir"/>
              <a:buChar char="●"/>
            </a:pPr>
            <a:endParaRPr sz="28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Avenir"/>
              <a:cs typeface="Segoe UI" panose="020B0502040204020203" pitchFamily="34" charset="0"/>
              <a:sym typeface="Avenir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E80B653-06CA-416A-A5CB-F279C64DBC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3645" y="0"/>
            <a:ext cx="7036463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B49F4FBE-137F-4534-B649-E51A8A2EF233}"/>
              </a:ext>
            </a:extLst>
          </p:cNvPr>
          <p:cNvCxnSpPr>
            <a:cxnSpLocks/>
          </p:cNvCxnSpPr>
          <p:nvPr/>
        </p:nvCxnSpPr>
        <p:spPr>
          <a:xfrm>
            <a:off x="8463724" y="2410545"/>
            <a:ext cx="466752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9B789CCE-A034-4BF6-B57C-5F8A7D80D198}"/>
              </a:ext>
            </a:extLst>
          </p:cNvPr>
          <p:cNvSpPr txBox="1"/>
          <p:nvPr/>
        </p:nvSpPr>
        <p:spPr>
          <a:xfrm>
            <a:off x="7247965" y="3697941"/>
            <a:ext cx="372732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venir LT Std 45 Book" panose="020B0502020203020204" pitchFamily="34" charset="0"/>
              </a:rPr>
              <a:t>“100% of the variation in pizza prices can be explained by the number of toppings ordered.”</a:t>
            </a:r>
          </a:p>
        </p:txBody>
      </p:sp>
    </p:spTree>
    <p:extLst>
      <p:ext uri="{BB962C8B-B14F-4D97-AF65-F5344CB8AC3E}">
        <p14:creationId xmlns:p14="http://schemas.microsoft.com/office/powerpoint/2010/main" val="2870217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24"/>
          <p:cNvSpPr txBox="1"/>
          <p:nvPr/>
        </p:nvSpPr>
        <p:spPr>
          <a:xfrm>
            <a:off x="4910667" y="355600"/>
            <a:ext cx="1848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A8C16E18-2FC2-464F-B717-EAB25E85DCFA}"/>
              </a:ext>
            </a:extLst>
          </p:cNvPr>
          <p:cNvSpPr/>
          <p:nvPr/>
        </p:nvSpPr>
        <p:spPr>
          <a:xfrm>
            <a:off x="3804290" y="355600"/>
            <a:ext cx="4572148" cy="5692543"/>
          </a:xfrm>
          <a:prstGeom prst="roundRect">
            <a:avLst/>
          </a:prstGeom>
          <a:blipFill dpi="0" rotWithShape="1">
            <a:blip r:embed="rId3">
              <a:alphaModFix amt="79000"/>
              <a:extLst>
                <a:ext uri="{837473B0-CC2E-450A-ABE3-18F120FF3D39}">
                  <a1611:picAttrSrcUrl xmlns:a1611="http://schemas.microsoft.com/office/drawing/2016/11/main" r:id="rId4"/>
                </a:ext>
              </a:extLst>
            </a:blip>
            <a:srcRect/>
            <a:stretch>
              <a:fillRect/>
            </a:stretch>
          </a:blipFill>
          <a:ln w="34925">
            <a:solidFill>
              <a:schemeClr val="tx1"/>
            </a:solidFill>
            <a:prstDash val="solid"/>
          </a:ln>
          <a:effectLst>
            <a:glow rad="228600">
              <a:schemeClr val="tx1">
                <a:lumMod val="75000"/>
                <a:lumOff val="2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D72A17B-49DB-4D04-8944-A8C63D360A29}"/>
              </a:ext>
            </a:extLst>
          </p:cNvPr>
          <p:cNvSpPr txBox="1"/>
          <p:nvPr/>
        </p:nvSpPr>
        <p:spPr>
          <a:xfrm>
            <a:off x="3941257" y="809857"/>
            <a:ext cx="4298214" cy="44781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6000" b="0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75000"/>
                  </a:srgbClr>
                </a:solidFill>
                <a:effectLst/>
                <a:uLnTx/>
                <a:uFillTx/>
                <a:latin typeface="Traveling _Typewriter" panose="02000506000000020004" pitchFamily="2" charset="0"/>
                <a:sym typeface="Arial"/>
              </a:rPr>
              <a:t>Menu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800" b="0" i="0" u="none" strike="noStrike" kern="0" cap="none" spc="0" normalizeH="0" baseline="0" noProof="0" dirty="0">
              <a:ln>
                <a:noFill/>
              </a:ln>
              <a:solidFill>
                <a:srgbClr val="FFFFFF">
                  <a:lumMod val="75000"/>
                </a:srgbClr>
              </a:solidFill>
              <a:effectLst/>
              <a:uLnTx/>
              <a:uFillTx/>
              <a:latin typeface="Traveling _Typewriter" panose="02000506000000020004" pitchFamily="2" charset="0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75000"/>
                  </a:srgbClr>
                </a:solidFill>
                <a:effectLst/>
                <a:uLnTx/>
                <a:uFillTx/>
                <a:latin typeface="Traveling _Typewriter" panose="02000506000000020004" pitchFamily="2" charset="0"/>
                <a:sym typeface="Arial"/>
              </a:rPr>
              <a:t>PIZZA    </a:t>
            </a:r>
            <a:r>
              <a:rPr kumimoji="0" lang="en-US" sz="4800" b="0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75000"/>
                  </a:srgbClr>
                </a:solidFill>
                <a:effectLst/>
                <a:uLnTx/>
                <a:uFillTx/>
                <a:latin typeface="Traveling _Typewriter" panose="02000506000000020004" pitchFamily="2" charset="0"/>
                <a:sym typeface="Arial"/>
              </a:rPr>
              <a:t>$15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3600" b="0" i="0" u="none" strike="noStrike" kern="0" cap="none" spc="0" normalizeH="0" baseline="0" noProof="0" dirty="0">
              <a:ln>
                <a:noFill/>
              </a:ln>
              <a:solidFill>
                <a:srgbClr val="FFFFFF">
                  <a:lumMod val="75000"/>
                </a:srgbClr>
              </a:solidFill>
              <a:effectLst/>
              <a:uLnTx/>
              <a:uFillTx/>
              <a:latin typeface="Traveling _Typewriter" panose="02000506000000020004" pitchFamily="2" charset="0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00" b="0" i="0" u="none" strike="noStrike" kern="0" cap="none" spc="0" normalizeH="0" baseline="0" noProof="0" dirty="0">
              <a:ln>
                <a:noFill/>
              </a:ln>
              <a:solidFill>
                <a:srgbClr val="FFFFFF">
                  <a:lumMod val="75000"/>
                </a:srgbClr>
              </a:solidFill>
              <a:effectLst/>
              <a:uLnTx/>
              <a:uFillTx/>
              <a:latin typeface="Traveling _Typewriter" panose="02000506000000020004" pitchFamily="2" charset="0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75000"/>
                  </a:srgbClr>
                </a:solidFill>
                <a:effectLst/>
                <a:uLnTx/>
                <a:uFillTx/>
                <a:latin typeface="Traveling _Typewriter" panose="02000506000000020004" pitchFamily="2" charset="0"/>
                <a:sym typeface="Arial"/>
              </a:rPr>
              <a:t>TOPPINGS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3600" dirty="0">
                <a:solidFill>
                  <a:srgbClr val="FFFFFF">
                    <a:lumMod val="75000"/>
                  </a:srgbClr>
                </a:solidFill>
                <a:latin typeface="Traveling _Typewriter" panose="02000506000000020004" pitchFamily="2" charset="0"/>
              </a:rPr>
              <a:t>Regular   </a:t>
            </a:r>
            <a:r>
              <a:rPr kumimoji="0" lang="en-US" sz="4800" b="0" i="0" u="none" strike="noStrike" kern="0" cap="none" spc="0" normalizeH="0" baseline="0" noProof="0" dirty="0">
                <a:ln>
                  <a:noFill/>
                </a:ln>
                <a:solidFill>
                  <a:srgbClr val="FFFFFF">
                    <a:lumMod val="75000"/>
                  </a:srgbClr>
                </a:solidFill>
                <a:effectLst/>
                <a:uLnTx/>
                <a:uFillTx/>
                <a:latin typeface="Traveling _Typewriter" panose="02000506000000020004" pitchFamily="2" charset="0"/>
                <a:sym typeface="Arial"/>
              </a:rPr>
              <a:t>$1</a:t>
            </a:r>
            <a:endParaRPr kumimoji="0" lang="en-US" sz="3600" b="0" i="0" u="none" strike="noStrike" kern="0" cap="none" spc="0" normalizeH="0" baseline="0" noProof="0" dirty="0">
              <a:ln>
                <a:noFill/>
              </a:ln>
              <a:solidFill>
                <a:srgbClr val="FFFFFF">
                  <a:lumMod val="75000"/>
                </a:srgbClr>
              </a:solidFill>
              <a:effectLst/>
              <a:uLnTx/>
              <a:uFillTx/>
              <a:latin typeface="Traveling _Typewriter" panose="02000506000000020004" pitchFamily="2" charset="0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3600" dirty="0">
                <a:solidFill>
                  <a:srgbClr val="FFFFFF">
                    <a:lumMod val="75000"/>
                  </a:srgbClr>
                </a:solidFill>
                <a:latin typeface="Traveling _Typewriter" panose="02000506000000020004" pitchFamily="2" charset="0"/>
              </a:rPr>
              <a:t>Premium   </a:t>
            </a:r>
            <a:r>
              <a:rPr lang="en-US" sz="4800" dirty="0">
                <a:solidFill>
                  <a:srgbClr val="FFFFFF">
                    <a:lumMod val="75000"/>
                  </a:srgbClr>
                </a:solidFill>
                <a:latin typeface="Traveling _Typewriter" panose="02000506000000020004" pitchFamily="2" charset="0"/>
              </a:rPr>
              <a:t>$1.50</a:t>
            </a:r>
            <a:endParaRPr kumimoji="0" lang="en-US" sz="4800" b="0" i="0" u="none" strike="noStrike" kern="0" cap="none" spc="0" normalizeH="0" baseline="0" noProof="0" dirty="0">
              <a:ln>
                <a:noFill/>
              </a:ln>
              <a:solidFill>
                <a:srgbClr val="FFFFFF">
                  <a:lumMod val="75000"/>
                </a:srgbClr>
              </a:solidFill>
              <a:effectLst/>
              <a:uLnTx/>
              <a:uFillTx/>
              <a:latin typeface="Traveling _Typewriter" panose="02000506000000020004" pitchFamily="2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05333396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803AD9C0-4C8C-47B3-BB92-94EF3A134D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3273" y="-18567"/>
            <a:ext cx="6788727" cy="68765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90" name="Google Shape;190;p24"/>
          <p:cNvSpPr txBox="1"/>
          <p:nvPr/>
        </p:nvSpPr>
        <p:spPr>
          <a:xfrm>
            <a:off x="475029" y="355600"/>
            <a:ext cx="5330026" cy="7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Exo 2"/>
                <a:cs typeface="Segoe UI" panose="020B0502040204020203" pitchFamily="34" charset="0"/>
                <a:sym typeface="Exo 2"/>
              </a:rPr>
              <a:t>R-Squared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4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Exo 2"/>
              <a:cs typeface="Segoe UI" panose="020B0502040204020203" pitchFamily="34" charset="0"/>
              <a:sym typeface="Exo 2"/>
            </a:endParaRPr>
          </a:p>
        </p:txBody>
      </p:sp>
      <p:sp>
        <p:nvSpPr>
          <p:cNvPr id="191" name="Google Shape;191;p24"/>
          <p:cNvSpPr txBox="1"/>
          <p:nvPr/>
        </p:nvSpPr>
        <p:spPr>
          <a:xfrm>
            <a:off x="4910667" y="355600"/>
            <a:ext cx="1848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0DDC8CE-127B-4A31-AF06-FF4070780051}"/>
              </a:ext>
            </a:extLst>
          </p:cNvPr>
          <p:cNvSpPr txBox="1"/>
          <p:nvPr/>
        </p:nvSpPr>
        <p:spPr>
          <a:xfrm>
            <a:off x="87434" y="2144918"/>
            <a:ext cx="516193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“89.29% of the variation in pizza prices can be explained by the number of toppings ordered.”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DE336A1-FA8D-42D1-88A0-90CF2CB20E6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963649">
            <a:off x="11094572" y="79540"/>
            <a:ext cx="812699" cy="812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1738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803AD9C0-4C8C-47B3-BB92-94EF3A134D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3273" y="-18567"/>
            <a:ext cx="6788727" cy="68765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90" name="Google Shape;190;p24"/>
          <p:cNvSpPr txBox="1"/>
          <p:nvPr/>
        </p:nvSpPr>
        <p:spPr>
          <a:xfrm>
            <a:off x="475029" y="355600"/>
            <a:ext cx="5330026" cy="7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Exo 2"/>
                <a:cs typeface="Segoe UI" panose="020B0502040204020203" pitchFamily="34" charset="0"/>
                <a:sym typeface="Exo 2"/>
              </a:rPr>
              <a:t>R-Squared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4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Exo 2"/>
              <a:cs typeface="Segoe UI" panose="020B0502040204020203" pitchFamily="34" charset="0"/>
              <a:sym typeface="Exo 2"/>
            </a:endParaRPr>
          </a:p>
        </p:txBody>
      </p:sp>
      <p:sp>
        <p:nvSpPr>
          <p:cNvPr id="191" name="Google Shape;191;p24"/>
          <p:cNvSpPr txBox="1"/>
          <p:nvPr/>
        </p:nvSpPr>
        <p:spPr>
          <a:xfrm>
            <a:off x="4910667" y="355600"/>
            <a:ext cx="1848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3" name="Google Shape;193;p24"/>
          <p:cNvSpPr txBox="1"/>
          <p:nvPr/>
        </p:nvSpPr>
        <p:spPr>
          <a:xfrm>
            <a:off x="427438" y="2310220"/>
            <a:ext cx="4253074" cy="40628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marR="0" lvl="0" indent="-4191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33445"/>
              </a:buClr>
              <a:buSzPct val="100000"/>
              <a:buFont typeface="Avenir"/>
              <a:buChar char="●"/>
            </a:pPr>
            <a:endParaRPr sz="2800" dirty="0">
              <a:solidFill>
                <a:schemeClr val="tx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B8AC33A-E244-4F57-843F-4185EE6567B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963649">
            <a:off x="11094572" y="79540"/>
            <a:ext cx="812699" cy="812699"/>
          </a:xfrm>
          <a:prstGeom prst="rect">
            <a:avLst/>
          </a:prstGeom>
        </p:spPr>
      </p:pic>
      <p:sp>
        <p:nvSpPr>
          <p:cNvPr id="11" name="Google Shape;223;p27">
            <a:extLst>
              <a:ext uri="{FF2B5EF4-FFF2-40B4-BE49-F238E27FC236}">
                <a16:creationId xmlns:a16="http://schemas.microsoft.com/office/drawing/2014/main" id="{770FC943-252B-442E-8A41-87D30F46619D}"/>
              </a:ext>
            </a:extLst>
          </p:cNvPr>
          <p:cNvSpPr txBox="1"/>
          <p:nvPr/>
        </p:nvSpPr>
        <p:spPr>
          <a:xfrm>
            <a:off x="427438" y="2999371"/>
            <a:ext cx="4722899" cy="27502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marR="0" lvl="0" indent="-4191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venir"/>
              <a:buChar char="●"/>
            </a:pP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Avenir"/>
                <a:cs typeface="Segoe UI" panose="020B0502040204020203" pitchFamily="34" charset="0"/>
                <a:sym typeface="Avenir"/>
              </a:rPr>
              <a:t>R-squared </a:t>
            </a:r>
            <a:r>
              <a:rPr lang="en-US" sz="28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Avenir"/>
                <a:cs typeface="Segoe UI" panose="020B0502040204020203" pitchFamily="34" charset="0"/>
                <a:sym typeface="Avenir"/>
              </a:rPr>
              <a:t>doesn’t mean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Avenir"/>
                <a:cs typeface="Segoe UI" panose="020B0502040204020203" pitchFamily="34" charset="0"/>
                <a:sym typeface="Avenir"/>
              </a:rPr>
              <a:t> the </a:t>
            </a:r>
            <a:r>
              <a:rPr lang="en-US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Avenir"/>
                <a:cs typeface="Segoe UI" panose="020B0502040204020203" pitchFamily="34" charset="0"/>
                <a:sym typeface="Avenir"/>
              </a:rPr>
              <a:t>the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Avenir"/>
                <a:cs typeface="Segoe UI" panose="020B0502040204020203" pitchFamily="34" charset="0"/>
                <a:sym typeface="Avenir"/>
              </a:rPr>
              <a:t> model is 89.2% accurate</a:t>
            </a:r>
          </a:p>
          <a:p>
            <a:pPr marL="457200" marR="0" lvl="0" indent="-4191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  <a:buFont typeface="Avenir"/>
              <a:buChar char="●"/>
            </a:pP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Avenir"/>
                <a:cs typeface="Segoe UI" panose="020B0502040204020203" pitchFamily="34" charset="0"/>
                <a:sym typeface="Avenir"/>
              </a:rPr>
              <a:t>R-squared </a:t>
            </a:r>
            <a:r>
              <a:rPr lang="en-US" sz="28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Avenir"/>
                <a:cs typeface="Segoe UI" panose="020B0502040204020203" pitchFamily="34" charset="0"/>
                <a:sym typeface="Avenir"/>
              </a:rPr>
              <a:t>isn’t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Avenir"/>
                <a:cs typeface="Segoe UI" panose="020B0502040204020203" pitchFamily="34" charset="0"/>
                <a:sym typeface="Avenir"/>
              </a:rPr>
              <a:t> the % of points the line passes through</a:t>
            </a:r>
          </a:p>
          <a:p>
            <a:pPr marL="457200" marR="0" lvl="0" indent="-4191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33445"/>
              </a:buClr>
              <a:buSzPts val="3000"/>
              <a:buFont typeface="Avenir"/>
              <a:buChar char="●"/>
            </a:pPr>
            <a:endParaRPr sz="30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Avenir"/>
              <a:cs typeface="Segoe UI" panose="020B0502040204020203" pitchFamily="34" charset="0"/>
              <a:sym typeface="Avenir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0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Avenir"/>
              <a:cs typeface="Segoe UI" panose="020B0502040204020203" pitchFamily="34" charset="0"/>
              <a:sym typeface="Avenir"/>
            </a:endParaRPr>
          </a:p>
        </p:txBody>
      </p:sp>
    </p:spTree>
    <p:extLst>
      <p:ext uri="{BB962C8B-B14F-4D97-AF65-F5344CB8AC3E}">
        <p14:creationId xmlns:p14="http://schemas.microsoft.com/office/powerpoint/2010/main" val="695276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803AD9C0-4C8C-47B3-BB92-94EF3A134D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3273" y="-18567"/>
            <a:ext cx="6788727" cy="68765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90" name="Google Shape;190;p24"/>
          <p:cNvSpPr txBox="1"/>
          <p:nvPr/>
        </p:nvSpPr>
        <p:spPr>
          <a:xfrm>
            <a:off x="475029" y="355600"/>
            <a:ext cx="5330026" cy="7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Exo 2"/>
                <a:cs typeface="Segoe UI" panose="020B0502040204020203" pitchFamily="34" charset="0"/>
                <a:sym typeface="Exo 2"/>
              </a:rPr>
              <a:t>R-Squared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8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ea typeface="Exo 2"/>
              <a:cs typeface="Segoe UI" panose="020B0502040204020203" pitchFamily="34" charset="0"/>
              <a:sym typeface="Exo 2"/>
            </a:endParaRPr>
          </a:p>
        </p:txBody>
      </p:sp>
      <p:sp>
        <p:nvSpPr>
          <p:cNvPr id="191" name="Google Shape;191;p24"/>
          <p:cNvSpPr txBox="1"/>
          <p:nvPr/>
        </p:nvSpPr>
        <p:spPr>
          <a:xfrm>
            <a:off x="4910667" y="355600"/>
            <a:ext cx="1848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0DDC8CE-127B-4A31-AF06-FF4070780051}"/>
              </a:ext>
            </a:extLst>
          </p:cNvPr>
          <p:cNvSpPr txBox="1"/>
          <p:nvPr/>
        </p:nvSpPr>
        <p:spPr>
          <a:xfrm>
            <a:off x="87434" y="2144918"/>
            <a:ext cx="516193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“10.71% of the variation in pizza prices can</a:t>
            </a:r>
            <a:r>
              <a:rPr lang="en-US" sz="28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be explained by other variables.”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87AD556-DE2B-48EF-90A0-2470437369C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963649">
            <a:off x="11094572" y="79540"/>
            <a:ext cx="812699" cy="812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7383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10">
            <a:extLst>
              <a:ext uri="{FF2B5EF4-FFF2-40B4-BE49-F238E27FC236}">
                <a16:creationId xmlns:a16="http://schemas.microsoft.com/office/drawing/2014/main" id="{1D1D1210-3BD3-4C6E-AD1B-07BFB5ABDD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6" name="Rectangle 12">
            <a:extLst>
              <a:ext uri="{FF2B5EF4-FFF2-40B4-BE49-F238E27FC236}">
                <a16:creationId xmlns:a16="http://schemas.microsoft.com/office/drawing/2014/main" id="{E4947F56-9DBB-4FF9-ABF2-5B7B3C7B5F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27" name="Straight Connector 14">
            <a:extLst>
              <a:ext uri="{FF2B5EF4-FFF2-40B4-BE49-F238E27FC236}">
                <a16:creationId xmlns:a16="http://schemas.microsoft.com/office/drawing/2014/main" id="{B6E21A4B-9996-44C9-AE8B-9B156A6CDF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28" name="Rectangle 16">
            <a:extLst>
              <a:ext uri="{FF2B5EF4-FFF2-40B4-BE49-F238E27FC236}">
                <a16:creationId xmlns:a16="http://schemas.microsoft.com/office/drawing/2014/main" id="{5C8E9CDB-D43B-406A-A383-9ACA480BA2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9606422C-C785-417C-ABF7-46E505AF6CFA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633999" y="916234"/>
            <a:ext cx="6275667" cy="5025532"/>
          </a:xfrm>
          <a:prstGeom prst="rect">
            <a:avLst/>
          </a:prstGeom>
        </p:spPr>
      </p:pic>
      <p:sp>
        <p:nvSpPr>
          <p:cNvPr id="29" name="Rectangle 18">
            <a:extLst>
              <a:ext uri="{FF2B5EF4-FFF2-40B4-BE49-F238E27FC236}">
                <a16:creationId xmlns:a16="http://schemas.microsoft.com/office/drawing/2014/main" id="{93C8016D-8063-469F-8F60-CDDA584AB1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7613486" y="0"/>
            <a:ext cx="4584734" cy="68580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" name="Google Shape;85;p13">
            <a:extLst>
              <a:ext uri="{FF2B5EF4-FFF2-40B4-BE49-F238E27FC236}">
                <a16:creationId xmlns:a16="http://schemas.microsoft.com/office/drawing/2014/main" id="{2C50DEAB-CA62-48B1-97BD-12C1A067519D}"/>
              </a:ext>
            </a:extLst>
          </p:cNvPr>
          <p:cNvSpPr txBox="1"/>
          <p:nvPr/>
        </p:nvSpPr>
        <p:spPr>
          <a:xfrm>
            <a:off x="8096885" y="640080"/>
            <a:ext cx="3659246" cy="2926080"/>
          </a:xfrm>
          <a:prstGeom prst="rect">
            <a:avLst/>
          </a:prstGeom>
        </p:spPr>
        <p:txBody>
          <a:bodyPr spcFirstLastPara="1" vert="horz" lIns="91440" tIns="45720" rIns="91440" bIns="45720" rtlCol="0" anchor="b" anchorCtr="0">
            <a:normAutofit fontScale="92500"/>
          </a:bodyPr>
          <a:lstStyle/>
          <a:p>
            <a:pPr marL="0" marR="0" lvl="0" indent="0" defTabSz="914400">
              <a:lnSpc>
                <a:spcPct val="85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100" spc="-50" dirty="0">
                <a:solidFill>
                  <a:srgbClr val="FFFFFF"/>
                </a:solidFill>
                <a:latin typeface="Segoe UI" panose="020B0502040204020203" pitchFamily="34" charset="0"/>
                <a:ea typeface="+mj-ea"/>
                <a:cs typeface="Segoe UI" panose="020B0502040204020203" pitchFamily="34" charset="0"/>
                <a:sym typeface="Avenir"/>
              </a:rPr>
              <a:t>Predicting pizza price, when taking into account number of toppings</a:t>
            </a:r>
          </a:p>
        </p:txBody>
      </p:sp>
      <p:sp>
        <p:nvSpPr>
          <p:cNvPr id="30" name="Rectangle 20">
            <a:extLst>
              <a:ext uri="{FF2B5EF4-FFF2-40B4-BE49-F238E27FC236}">
                <a16:creationId xmlns:a16="http://schemas.microsoft.com/office/drawing/2014/main" id="{ABFEE421-0374-4B8E-A6B8-6A1718AF42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56906" y="0"/>
            <a:ext cx="64008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029049313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1D1D1210-3BD3-4C6E-AD1B-07BFB5ABDD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4947F56-9DBB-4FF9-ABF2-5B7B3C7B5F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B6E21A4B-9996-44C9-AE8B-9B156A6CDF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5C8E9CDB-D43B-406A-A383-9ACA480BA2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670DB136-C6D2-47A4-A73F-74A1CB44FB6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89227" y="640080"/>
            <a:ext cx="5765210" cy="557784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93C8016D-8063-469F-8F60-CDDA584AB1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7613486" y="0"/>
            <a:ext cx="4584734" cy="68580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" name="Google Shape;85;p13">
            <a:extLst>
              <a:ext uri="{FF2B5EF4-FFF2-40B4-BE49-F238E27FC236}">
                <a16:creationId xmlns:a16="http://schemas.microsoft.com/office/drawing/2014/main" id="{2C50DEAB-CA62-48B1-97BD-12C1A067519D}"/>
              </a:ext>
            </a:extLst>
          </p:cNvPr>
          <p:cNvSpPr txBox="1"/>
          <p:nvPr/>
        </p:nvSpPr>
        <p:spPr>
          <a:xfrm>
            <a:off x="8096885" y="640080"/>
            <a:ext cx="3659246" cy="2926080"/>
          </a:xfrm>
          <a:prstGeom prst="rect">
            <a:avLst/>
          </a:prstGeom>
        </p:spPr>
        <p:txBody>
          <a:bodyPr spcFirstLastPara="1" vert="horz" lIns="91440" tIns="45720" rIns="91440" bIns="45720" rtlCol="0" anchor="b" anchorCtr="0">
            <a:normAutofit/>
          </a:bodyPr>
          <a:lstStyle/>
          <a:p>
            <a:pPr marL="0" marR="0" lvl="0" indent="0" defTabSz="914400">
              <a:lnSpc>
                <a:spcPct val="85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400" spc="-50" dirty="0">
                <a:solidFill>
                  <a:srgbClr val="FFFFFF"/>
                </a:solidFill>
                <a:latin typeface="Segoe UI" panose="020B0502040204020203" pitchFamily="34" charset="0"/>
                <a:ea typeface="+mj-ea"/>
                <a:cs typeface="Segoe UI" panose="020B0502040204020203" pitchFamily="34" charset="0"/>
                <a:sym typeface="Avenir"/>
              </a:rPr>
              <a:t>Predicting 4Runner Price from Miles Driven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ABFEE421-0374-4B8E-A6B8-6A1718AF42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56906" y="0"/>
            <a:ext cx="64008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151276109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1D1D1210-3BD3-4C6E-AD1B-07BFB5ABDD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4947F56-9DBB-4FF9-ABF2-5B7B3C7B5F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B6E21A4B-9996-44C9-AE8B-9B156A6CDF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5C8E9CDB-D43B-406A-A383-9ACA480BA2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670DB136-C6D2-47A4-A73F-74A1CB44FB6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89227" y="640080"/>
            <a:ext cx="5765210" cy="557784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93C8016D-8063-469F-8F60-CDDA584AB1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7613486" y="0"/>
            <a:ext cx="4584734" cy="68580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" name="Google Shape;85;p13">
            <a:extLst>
              <a:ext uri="{FF2B5EF4-FFF2-40B4-BE49-F238E27FC236}">
                <a16:creationId xmlns:a16="http://schemas.microsoft.com/office/drawing/2014/main" id="{2C50DEAB-CA62-48B1-97BD-12C1A067519D}"/>
              </a:ext>
            </a:extLst>
          </p:cNvPr>
          <p:cNvSpPr txBox="1"/>
          <p:nvPr/>
        </p:nvSpPr>
        <p:spPr>
          <a:xfrm>
            <a:off x="8096885" y="640080"/>
            <a:ext cx="3659246" cy="2926080"/>
          </a:xfrm>
          <a:prstGeom prst="rect">
            <a:avLst/>
          </a:prstGeom>
        </p:spPr>
        <p:txBody>
          <a:bodyPr spcFirstLastPara="1" vert="horz" lIns="91440" tIns="45720" rIns="91440" bIns="45720" rtlCol="0" anchor="b" anchorCtr="0">
            <a:normAutofit lnSpcReduction="10000"/>
          </a:bodyPr>
          <a:lstStyle/>
          <a:p>
            <a:pPr marL="0" marR="0" lvl="0" indent="0" defTabSz="914400">
              <a:lnSpc>
                <a:spcPct val="85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400" spc="-50" dirty="0">
                <a:solidFill>
                  <a:srgbClr val="FFFFFF"/>
                </a:solidFill>
                <a:latin typeface="Segoe UI" panose="020B0502040204020203" pitchFamily="34" charset="0"/>
                <a:ea typeface="+mj-ea"/>
                <a:cs typeface="Segoe UI" panose="020B0502040204020203" pitchFamily="34" charset="0"/>
                <a:sym typeface="Avenir"/>
              </a:rPr>
              <a:t>“80.1% of the variation in 4Runner prices can be explained by the number of miles on the odometer.”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ABFEE421-0374-4B8E-A6B8-6A1718AF42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56906" y="0"/>
            <a:ext cx="64008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649843548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1D1D1210-3BD3-4C6E-AD1B-07BFB5ABDD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4947F56-9DBB-4FF9-ABF2-5B7B3C7B5F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B6E21A4B-9996-44C9-AE8B-9B156A6CDF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5C8E9CDB-D43B-406A-A383-9ACA480BA2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670DB136-C6D2-47A4-A73F-74A1CB44FB6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89227" y="640080"/>
            <a:ext cx="5765210" cy="557784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93C8016D-8063-469F-8F60-CDDA584AB1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7613486" y="0"/>
            <a:ext cx="4584734" cy="68580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" name="Google Shape;85;p13">
            <a:extLst>
              <a:ext uri="{FF2B5EF4-FFF2-40B4-BE49-F238E27FC236}">
                <a16:creationId xmlns:a16="http://schemas.microsoft.com/office/drawing/2014/main" id="{2C50DEAB-CA62-48B1-97BD-12C1A067519D}"/>
              </a:ext>
            </a:extLst>
          </p:cNvPr>
          <p:cNvSpPr txBox="1"/>
          <p:nvPr/>
        </p:nvSpPr>
        <p:spPr>
          <a:xfrm>
            <a:off x="8096885" y="640080"/>
            <a:ext cx="3659246" cy="2926080"/>
          </a:xfrm>
          <a:prstGeom prst="rect">
            <a:avLst/>
          </a:prstGeom>
        </p:spPr>
        <p:txBody>
          <a:bodyPr spcFirstLastPara="1" vert="horz" lIns="91440" tIns="45720" rIns="91440" bIns="45720" rtlCol="0" anchor="b" anchorCtr="0">
            <a:normAutofit/>
          </a:bodyPr>
          <a:lstStyle/>
          <a:p>
            <a:pPr marL="0" marR="0" lvl="0" indent="0" defTabSz="914400">
              <a:lnSpc>
                <a:spcPct val="85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400" spc="-50" dirty="0">
                <a:solidFill>
                  <a:srgbClr val="FFFFFF"/>
                </a:solidFill>
                <a:latin typeface="Segoe UI" panose="020B0502040204020203" pitchFamily="34" charset="0"/>
                <a:ea typeface="+mj-ea"/>
                <a:cs typeface="Segoe UI" panose="020B0502040204020203" pitchFamily="34" charset="0"/>
                <a:sym typeface="Avenir"/>
              </a:rPr>
              <a:t>“19.9% of the variation in 4Runner prices can be explained by </a:t>
            </a:r>
            <a:r>
              <a:rPr lang="en-US" sz="3400" u="sng" spc="-50" dirty="0">
                <a:solidFill>
                  <a:srgbClr val="FFFFFF"/>
                </a:solidFill>
                <a:latin typeface="Segoe UI" panose="020B0502040204020203" pitchFamily="34" charset="0"/>
                <a:ea typeface="+mj-ea"/>
                <a:cs typeface="Segoe UI" panose="020B0502040204020203" pitchFamily="34" charset="0"/>
                <a:sym typeface="Avenir"/>
              </a:rPr>
              <a:t>other variables</a:t>
            </a:r>
            <a:r>
              <a:rPr lang="en-US" sz="3400" spc="-50" dirty="0">
                <a:solidFill>
                  <a:srgbClr val="FFFFFF"/>
                </a:solidFill>
                <a:latin typeface="Segoe UI" panose="020B0502040204020203" pitchFamily="34" charset="0"/>
                <a:ea typeface="+mj-ea"/>
                <a:cs typeface="Segoe UI" panose="020B0502040204020203" pitchFamily="34" charset="0"/>
                <a:sym typeface="Avenir"/>
              </a:rPr>
              <a:t>.”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ABFEE421-0374-4B8E-A6B8-6A1718AF42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56906" y="0"/>
            <a:ext cx="64008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7515237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B810882B-2456-43CA-A3CA-869F7CB898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2A5B6E50-F7B7-4F50-B28C-395F64BDB8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F56B0659-6D99-4432-A38B-643B963EA1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23" name="Rectangle 22">
            <a:extLst>
              <a:ext uri="{FF2B5EF4-FFF2-40B4-BE49-F238E27FC236}">
                <a16:creationId xmlns:a16="http://schemas.microsoft.com/office/drawing/2014/main" id="{21D52904-EBC2-440F-BBC8-32583C547F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0459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E4C50A44-5618-4F7E-8245-E47D0374594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07" y="4953000"/>
            <a:ext cx="12188952" cy="19050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34F04A1-9111-4F21-B987-E3070FD243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5197" y="5120640"/>
            <a:ext cx="10058400" cy="82296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400" b="1" dirty="0">
                <a:solidFill>
                  <a:srgbClr val="FFFFFF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James Cook</a:t>
            </a:r>
          </a:p>
        </p:txBody>
      </p:sp>
      <p:pic>
        <p:nvPicPr>
          <p:cNvPr id="11" name="Picture 10" descr="A close up of a map&#10;&#10;Description automatically generated">
            <a:extLst>
              <a:ext uri="{FF2B5EF4-FFF2-40B4-BE49-F238E27FC236}">
                <a16:creationId xmlns:a16="http://schemas.microsoft.com/office/drawing/2014/main" id="{A322D704-5B01-47FF-BE34-F655B956968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t="17659" r="4" b="16216"/>
          <a:stretch/>
        </p:blipFill>
        <p:spPr>
          <a:xfrm>
            <a:off x="20" y="10"/>
            <a:ext cx="7977495" cy="4744794"/>
          </a:xfrm>
          <a:prstGeom prst="rect">
            <a:avLst/>
          </a:prstGeom>
        </p:spPr>
      </p:pic>
      <p:pic>
        <p:nvPicPr>
          <p:cNvPr id="9" name="Picture 8" descr="A person looking at the camera&#10;&#10;Description automatically generated">
            <a:extLst>
              <a:ext uri="{FF2B5EF4-FFF2-40B4-BE49-F238E27FC236}">
                <a16:creationId xmlns:a16="http://schemas.microsoft.com/office/drawing/2014/main" id="{AC0C8879-0B04-41AC-BD19-FA4F16349B1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rcRect l="2144" r="-4" b="-4"/>
          <a:stretch/>
        </p:blipFill>
        <p:spPr>
          <a:xfrm>
            <a:off x="8138382" y="1965"/>
            <a:ext cx="4053618" cy="4747788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6964827F-6383-49FA-A2D8-800A3674CD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07" y="4906176"/>
            <a:ext cx="12188952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67886F7-3902-40F9-9EA1-CE874AE9A638}"/>
              </a:ext>
            </a:extLst>
          </p:cNvPr>
          <p:cNvSpPr txBox="1"/>
          <p:nvPr/>
        </p:nvSpPr>
        <p:spPr>
          <a:xfrm>
            <a:off x="9884958" y="6870700"/>
            <a:ext cx="2307042" cy="200055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sz="700">
                <a:solidFill>
                  <a:srgbClr val="FFFFFF"/>
                </a:solidFill>
                <a:hlinkClick r:id="rId6" tooltip="https://en.wikipedia.org/wiki/Abel_Tasman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This Photo</a:t>
            </a:r>
            <a:r>
              <a:rPr lang="en-US" sz="700">
                <a:solidFill>
                  <a:srgbClr val="FFFFFF"/>
                </a:solidFill>
              </a:rPr>
              <a:t> by Unknown Author is licensed under </a:t>
            </a:r>
            <a:r>
              <a:rPr lang="en-US" sz="700">
                <a:solidFill>
                  <a:srgbClr val="FFFFFF"/>
                </a:solidFill>
                <a:hlinkClick r:id="rId7" tooltip="https://creativecommons.org/licenses/by-sa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BY-SA</a:t>
            </a:r>
            <a:endParaRPr lang="en-US" sz="700">
              <a:solidFill>
                <a:srgbClr val="FFFFFF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4861671-6BFC-4141-9085-7376A2C8250D}"/>
              </a:ext>
            </a:extLst>
          </p:cNvPr>
          <p:cNvSpPr txBox="1"/>
          <p:nvPr/>
        </p:nvSpPr>
        <p:spPr>
          <a:xfrm>
            <a:off x="7776115" y="6370059"/>
            <a:ext cx="239951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sz="1100" dirty="0"/>
              <a:t>Source: Ben Jones</a:t>
            </a:r>
            <a:endParaRPr lang="en-US" sz="110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B7C856F-7E78-4FF4-8F7F-7B54C669F8DC}"/>
              </a:ext>
            </a:extLst>
          </p:cNvPr>
          <p:cNvSpPr txBox="1"/>
          <p:nvPr/>
        </p:nvSpPr>
        <p:spPr>
          <a:xfrm>
            <a:off x="5537424" y="4544749"/>
            <a:ext cx="2440091" cy="200055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en-US" sz="700">
                <a:solidFill>
                  <a:srgbClr val="FFFFFF"/>
                </a:solidFill>
                <a:hlinkClick r:id="rId3" tooltip="https://adventurestartsnow.wordpress.com/2014/02/27/135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This Photo</a:t>
            </a:r>
            <a:r>
              <a:rPr lang="en-US" sz="700">
                <a:solidFill>
                  <a:srgbClr val="FFFFFF"/>
                </a:solidFill>
              </a:rPr>
              <a:t> by Unknown Author is licensed under </a:t>
            </a:r>
            <a:r>
              <a:rPr lang="en-US" sz="700">
                <a:solidFill>
                  <a:srgbClr val="FFFFFF"/>
                </a:solidFill>
                <a:hlinkClick r:id="rId8" tooltip="https://creativecommons.org/licenses/by-nc-sa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BY-SA-NC</a:t>
            </a:r>
            <a:endParaRPr lang="en-US" sz="7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6763247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85;p13">
            <a:extLst>
              <a:ext uri="{FF2B5EF4-FFF2-40B4-BE49-F238E27FC236}">
                <a16:creationId xmlns:a16="http://schemas.microsoft.com/office/drawing/2014/main" id="{2C50DEAB-CA62-48B1-97BD-12C1A067519D}"/>
              </a:ext>
            </a:extLst>
          </p:cNvPr>
          <p:cNvSpPr txBox="1"/>
          <p:nvPr/>
        </p:nvSpPr>
        <p:spPr>
          <a:xfrm>
            <a:off x="404380" y="1399309"/>
            <a:ext cx="4710545" cy="2216727"/>
          </a:xfrm>
          <a:prstGeom prst="rect">
            <a:avLst/>
          </a:prstGeom>
        </p:spPr>
        <p:txBody>
          <a:bodyPr spcFirstLastPara="1" vert="horz" lIns="91440" tIns="45720" rIns="91440" bIns="45720" rtlCol="0" anchor="b" anchorCtr="0">
            <a:noAutofit/>
          </a:bodyPr>
          <a:lstStyle/>
          <a:p>
            <a:pPr marL="0" marR="0" lvl="0" indent="0" defTabSz="914400">
              <a:lnSpc>
                <a:spcPct val="8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600" spc="-12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+mj-ea"/>
                <a:cs typeface="Segoe UI" panose="020B0502040204020203" pitchFamily="34" charset="0"/>
                <a:sym typeface="Avenir"/>
              </a:rPr>
              <a:t>A different sample would produce a different R</a:t>
            </a:r>
            <a:r>
              <a:rPr lang="en-US" sz="3600" spc="-120" baseline="300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+mj-ea"/>
                <a:cs typeface="Segoe UI" panose="020B0502040204020203" pitchFamily="34" charset="0"/>
                <a:sym typeface="Avenir"/>
              </a:rPr>
              <a:t>2 </a:t>
            </a:r>
            <a:r>
              <a:rPr lang="en-US" sz="3600" spc="-12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ea typeface="+mj-ea"/>
                <a:cs typeface="Segoe UI" panose="020B0502040204020203" pitchFamily="34" charset="0"/>
                <a:sym typeface="Avenir"/>
              </a:rPr>
              <a:t>value.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670DB136-C6D2-47A4-A73F-74A1CB44FB6C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5114925" y="4763"/>
            <a:ext cx="7077075" cy="68532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A5134EB-9D57-4221-883D-C8B2D08167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708" y="318655"/>
            <a:ext cx="1521402" cy="1521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8827676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B8E0C292-40CC-4069-AFA2-B2EA5A8EA5F7}"/>
              </a:ext>
            </a:extLst>
          </p:cNvPr>
          <p:cNvSpPr/>
          <p:nvPr/>
        </p:nvSpPr>
        <p:spPr>
          <a:xfrm>
            <a:off x="466164" y="1116193"/>
            <a:ext cx="11259671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/>
            <a:r>
              <a:rPr lang="en-US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Traveling _Typewriter" panose="02000506000000020004" pitchFamily="2" charset="0"/>
              </a:rPr>
              <a:t>“Check yourself before you wreck yourself.”</a:t>
            </a:r>
          </a:p>
          <a:p>
            <a:pPr lvl="0" algn="ctr" fontAlgn="base"/>
            <a:r>
              <a:rPr lang="en-US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Traveling _Typewriter" panose="02000506000000020004" pitchFamily="2" charset="0"/>
              </a:rPr>
              <a:t> </a:t>
            </a:r>
          </a:p>
          <a:p>
            <a:pPr lvl="0" algn="ctr" fontAlgn="base"/>
            <a:r>
              <a:rPr lang="en-US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Traveling _Typewriter" panose="02000506000000020004" pitchFamily="2" charset="0"/>
              </a:rPr>
              <a:t>– Ice Cube (1992)</a:t>
            </a:r>
          </a:p>
        </p:txBody>
      </p:sp>
    </p:spTree>
    <p:extLst>
      <p:ext uri="{BB962C8B-B14F-4D97-AF65-F5344CB8AC3E}">
        <p14:creationId xmlns:p14="http://schemas.microsoft.com/office/powerpoint/2010/main" val="1820182648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B8E0C292-40CC-4069-AFA2-B2EA5A8EA5F7}"/>
              </a:ext>
            </a:extLst>
          </p:cNvPr>
          <p:cNvSpPr/>
          <p:nvPr/>
        </p:nvSpPr>
        <p:spPr>
          <a:xfrm>
            <a:off x="466164" y="1698084"/>
            <a:ext cx="11259671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/>
            <a:r>
              <a:rPr lang="en-US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Residual Plots</a:t>
            </a:r>
          </a:p>
        </p:txBody>
      </p:sp>
    </p:spTree>
    <p:extLst>
      <p:ext uri="{BB962C8B-B14F-4D97-AF65-F5344CB8AC3E}">
        <p14:creationId xmlns:p14="http://schemas.microsoft.com/office/powerpoint/2010/main" val="3331093316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B8E0C292-40CC-4069-AFA2-B2EA5A8EA5F7}"/>
              </a:ext>
            </a:extLst>
          </p:cNvPr>
          <p:cNvSpPr/>
          <p:nvPr/>
        </p:nvSpPr>
        <p:spPr>
          <a:xfrm>
            <a:off x="0" y="132520"/>
            <a:ext cx="50202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/>
            <a:r>
              <a:rPr lang="en-US" sz="54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Prediction Error</a:t>
            </a:r>
          </a:p>
        </p:txBody>
      </p:sp>
      <p:pic>
        <p:nvPicPr>
          <p:cNvPr id="5" name="Content Placeholder 3">
            <a:extLst>
              <a:ext uri="{FF2B5EF4-FFF2-40B4-BE49-F238E27FC236}">
                <a16:creationId xmlns:a16="http://schemas.microsoft.com/office/drawing/2014/main" id="{0343756E-090D-44A2-824D-6A9E7901290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1009"/>
          <a:stretch/>
        </p:blipFill>
        <p:spPr>
          <a:xfrm>
            <a:off x="5397931" y="132520"/>
            <a:ext cx="6794069" cy="6165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197380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B8E0C292-40CC-4069-AFA2-B2EA5A8EA5F7}"/>
              </a:ext>
            </a:extLst>
          </p:cNvPr>
          <p:cNvSpPr/>
          <p:nvPr/>
        </p:nvSpPr>
        <p:spPr>
          <a:xfrm>
            <a:off x="0" y="132520"/>
            <a:ext cx="50202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/>
            <a:r>
              <a:rPr lang="en-US" sz="5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Prediction Error</a:t>
            </a:r>
          </a:p>
        </p:txBody>
      </p:sp>
      <p:pic>
        <p:nvPicPr>
          <p:cNvPr id="5" name="Content Placeholder 3">
            <a:extLst>
              <a:ext uri="{FF2B5EF4-FFF2-40B4-BE49-F238E27FC236}">
                <a16:creationId xmlns:a16="http://schemas.microsoft.com/office/drawing/2014/main" id="{0343756E-090D-44A2-824D-6A9E7901290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1009"/>
          <a:stretch/>
        </p:blipFill>
        <p:spPr>
          <a:xfrm>
            <a:off x="5317588" y="0"/>
            <a:ext cx="6874412" cy="623857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721FC128-9E51-412F-8E21-B555FAFC1983}"/>
                  </a:ext>
                </a:extLst>
              </p:cNvPr>
              <p:cNvSpPr/>
              <p:nvPr/>
            </p:nvSpPr>
            <p:spPr>
              <a:xfrm>
                <a:off x="0" y="3000299"/>
                <a:ext cx="4635036" cy="218521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ctr" fontAlgn="base"/>
                <a:r>
                  <a:rPr lang="en-US" sz="28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venir LT Std 35 Light" panose="020B0402020203020204" pitchFamily="34" charset="0"/>
                  </a:rPr>
                  <a:t>Residual </a:t>
                </a:r>
              </a:p>
              <a:p>
                <a:pPr lvl="0" algn="ctr" fontAlgn="base"/>
                <a:r>
                  <a:rPr lang="en-US" sz="28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venir LT Std 35 Light" panose="020B0402020203020204" pitchFamily="34" charset="0"/>
                  </a:rPr>
                  <a:t>= observed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en-US" sz="28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venir LT Std 35 Light" panose="020B0402020203020204" pitchFamily="34" charset="0"/>
                  </a:rPr>
                  <a:t> – predicted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2800" i="1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800" b="0" i="1" smtClean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acc>
                  </m:oMath>
                </a14:m>
                <a:r>
                  <a:rPr lang="en-US" sz="28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venir LT Std 35 Light" panose="020B0402020203020204" pitchFamily="34" charset="0"/>
                  </a:rPr>
                  <a:t>             </a:t>
                </a:r>
              </a:p>
              <a:p>
                <a:pPr lvl="0" algn="ctr" fontAlgn="base"/>
                <a:endParaRPr 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venir LT Std 35 Light" panose="020B0402020203020204" pitchFamily="34" charset="0"/>
                </a:endParaRPr>
              </a:p>
              <a:p>
                <a:pPr lvl="0" algn="ctr" fontAlgn="base"/>
                <a:endParaRPr 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venir LT Std 35 Light" panose="020B0402020203020204" pitchFamily="34" charset="0"/>
                </a:endParaRPr>
              </a:p>
              <a:p>
                <a:pPr lvl="0" fontAlgn="base"/>
                <a:endParaRPr 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venir LT Std 35 Light" panose="020B0402020203020204" pitchFamily="34" charset="0"/>
                </a:endParaRPr>
              </a:p>
            </p:txBody>
          </p:sp>
        </mc:Choice>
        <mc:Fallback xmlns="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721FC128-9E51-412F-8E21-B555FAFC198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3000299"/>
                <a:ext cx="4635036" cy="2185214"/>
              </a:xfrm>
              <a:prstGeom prst="rect">
                <a:avLst/>
              </a:prstGeom>
              <a:blipFill>
                <a:blip r:embed="rId3"/>
                <a:stretch>
                  <a:fillRect l="-1053" t="-278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46600927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B8E0C292-40CC-4069-AFA2-B2EA5A8EA5F7}"/>
              </a:ext>
            </a:extLst>
          </p:cNvPr>
          <p:cNvSpPr/>
          <p:nvPr/>
        </p:nvSpPr>
        <p:spPr>
          <a:xfrm>
            <a:off x="0" y="132520"/>
            <a:ext cx="50202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/>
            <a:r>
              <a:rPr lang="en-US" sz="5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Prediction Error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21FC128-9E51-412F-8E21-B555FAFC1983}"/>
              </a:ext>
            </a:extLst>
          </p:cNvPr>
          <p:cNvSpPr/>
          <p:nvPr/>
        </p:nvSpPr>
        <p:spPr>
          <a:xfrm>
            <a:off x="235527" y="2653936"/>
            <a:ext cx="6109001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 fontAlgn="base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Interpolation vs Extrapolation</a:t>
            </a:r>
          </a:p>
          <a:p>
            <a:pPr marL="457200" lvl="0" indent="-457200" fontAlgn="base">
              <a:buFont typeface="Arial" panose="020B0604020202020204" pitchFamily="34" charset="0"/>
              <a:buChar char="•"/>
            </a:pPr>
            <a:endParaRPr lang="en-US" sz="32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57200" lvl="0" indent="-457200" fontAlgn="base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How much will it cost if you’re wrong?</a:t>
            </a:r>
          </a:p>
          <a:p>
            <a:pPr lvl="0" fontAlgn="base"/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0" fontAlgn="base"/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6464FAD-927E-4850-AF95-6960B60CFD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4312" y="0"/>
            <a:ext cx="5706794" cy="61675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59137781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B8E0C292-40CC-4069-AFA2-B2EA5A8EA5F7}"/>
              </a:ext>
            </a:extLst>
          </p:cNvPr>
          <p:cNvSpPr/>
          <p:nvPr/>
        </p:nvSpPr>
        <p:spPr>
          <a:xfrm>
            <a:off x="0" y="132520"/>
            <a:ext cx="50202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/>
            <a:r>
              <a:rPr lang="en-US" sz="5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Point #1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21FC128-9E51-412F-8E21-B555FAFC1983}"/>
              </a:ext>
            </a:extLst>
          </p:cNvPr>
          <p:cNvSpPr/>
          <p:nvPr/>
        </p:nvSpPr>
        <p:spPr>
          <a:xfrm>
            <a:off x="817419" y="1988918"/>
            <a:ext cx="5597236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/>
            <a:r>
              <a:rPr 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Trend lines are used to emphasize relationships (trends) or make predictions</a:t>
            </a:r>
          </a:p>
          <a:p>
            <a:pPr lvl="0" fontAlgn="base"/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0" fontAlgn="base"/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6A55D0B-25A0-4EEE-9795-6C1977B82D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6037" y="1188406"/>
            <a:ext cx="3605940" cy="3835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2473425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B8E0C292-40CC-4069-AFA2-B2EA5A8EA5F7}"/>
              </a:ext>
            </a:extLst>
          </p:cNvPr>
          <p:cNvSpPr/>
          <p:nvPr/>
        </p:nvSpPr>
        <p:spPr>
          <a:xfrm>
            <a:off x="0" y="132520"/>
            <a:ext cx="50202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/>
            <a:r>
              <a:rPr lang="en-US" sz="5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Point #2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21FC128-9E51-412F-8E21-B555FAFC1983}"/>
              </a:ext>
            </a:extLst>
          </p:cNvPr>
          <p:cNvSpPr/>
          <p:nvPr/>
        </p:nvSpPr>
        <p:spPr>
          <a:xfrm>
            <a:off x="729809" y="2028091"/>
            <a:ext cx="5366191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/>
            <a:r>
              <a:rPr 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R-squared is only part of the “sniff test” to determine model predictability </a:t>
            </a:r>
          </a:p>
          <a:p>
            <a:pPr lvl="0" fontAlgn="base"/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0" fontAlgn="base"/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D2C41E3-322C-4EE8-A3DB-30A3AE4003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9965" y="1165763"/>
            <a:ext cx="5573592" cy="44633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31542305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B8E0C292-40CC-4069-AFA2-B2EA5A8EA5F7}"/>
              </a:ext>
            </a:extLst>
          </p:cNvPr>
          <p:cNvSpPr/>
          <p:nvPr/>
        </p:nvSpPr>
        <p:spPr>
          <a:xfrm>
            <a:off x="0" y="132520"/>
            <a:ext cx="50202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/>
            <a:r>
              <a:rPr lang="en-US" sz="5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Point #3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21FC128-9E51-412F-8E21-B555FAFC1983}"/>
              </a:ext>
            </a:extLst>
          </p:cNvPr>
          <p:cNvSpPr/>
          <p:nvPr/>
        </p:nvSpPr>
        <p:spPr>
          <a:xfrm>
            <a:off x="235528" y="2224445"/>
            <a:ext cx="5597236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/>
            <a:r>
              <a:rPr lang="en-US" sz="44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Residuals are used to determine the quality and fit of a model. </a:t>
            </a:r>
          </a:p>
          <a:p>
            <a:pPr lvl="0" fontAlgn="base"/>
            <a:endParaRPr lang="en-US" sz="28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lvl="0" fontAlgn="base"/>
            <a:endParaRPr lang="en-US" sz="2400" dirty="0">
              <a:solidFill>
                <a:schemeClr val="tx1">
                  <a:lumMod val="75000"/>
                  <a:lumOff val="2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6464FAD-927E-4850-AF95-6960B60CFD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9238" y="0"/>
            <a:ext cx="5832762" cy="63037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488140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7">
            <a:extLst>
              <a:ext uri="{FF2B5EF4-FFF2-40B4-BE49-F238E27FC236}">
                <a16:creationId xmlns:a16="http://schemas.microsoft.com/office/drawing/2014/main" id="{41497DE5-0939-4D1D-9350-0C5E1B209C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9">
            <a:extLst>
              <a:ext uri="{FF2B5EF4-FFF2-40B4-BE49-F238E27FC236}">
                <a16:creationId xmlns:a16="http://schemas.microsoft.com/office/drawing/2014/main" id="{5CCC70ED-6C63-4537-B7EB-51990D6C0A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8724" y="457200"/>
            <a:ext cx="11274552" cy="5943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76E24C1-2968-40DC-A36E-F6B85F0F07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22732" y="521208"/>
            <a:ext cx="11146536" cy="581558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screenshot of a cell phone&#10;&#10;Description automatically generated">
            <a:extLst>
              <a:ext uri="{FF2B5EF4-FFF2-40B4-BE49-F238E27FC236}">
                <a16:creationId xmlns:a16="http://schemas.microsoft.com/office/drawing/2014/main" id="{A6CDC00C-4170-4E69-8DC3-ED056A716D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5351" y="905933"/>
            <a:ext cx="7073302" cy="5039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4955872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Retrospect">
      <a:dk1>
        <a:sysClr val="windowText" lastClr="000000"/>
      </a:dk1>
      <a:lt1>
        <a:sysClr val="window" lastClr="FFFFFF"/>
      </a:lt1>
      <a:dk2>
        <a:srgbClr val="514949"/>
      </a:dk2>
      <a:lt2>
        <a:srgbClr val="E1E1DB"/>
      </a:lt2>
      <a:accent1>
        <a:srgbClr val="9DBFBE"/>
      </a:accent1>
      <a:accent2>
        <a:srgbClr val="DB8631"/>
      </a:accent2>
      <a:accent3>
        <a:srgbClr val="E3CC5A"/>
      </a:accent3>
      <a:accent4>
        <a:srgbClr val="ACADA8"/>
      </a:accent4>
      <a:accent5>
        <a:srgbClr val="927C61"/>
      </a:accent5>
      <a:accent6>
        <a:srgbClr val="B3B435"/>
      </a:accent6>
      <a:hlink>
        <a:srgbClr val="0000FF"/>
      </a:hlink>
      <a:folHlink>
        <a:srgbClr val="800080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243AF7DC-D15B-41C0-AE81-23980D1B9FC4}"/>
    </a:ext>
  </a:extLst>
</a:theme>
</file>

<file path=ppt/theme/theme2.xml><?xml version="1.0" encoding="utf-8"?>
<a:theme xmlns:a="http://schemas.openxmlformats.org/drawingml/2006/main" name="Dividend">
  <a:themeElements>
    <a:clrScheme name="Dividend">
      <a:dk1>
        <a:sysClr val="windowText" lastClr="000000"/>
      </a:dk1>
      <a:lt1>
        <a:sysClr val="window" lastClr="FFFFFF"/>
      </a:lt1>
      <a:dk2>
        <a:srgbClr val="3D3D3D"/>
      </a:dk2>
      <a:lt2>
        <a:srgbClr val="EBEBEB"/>
      </a:lt2>
      <a:accent1>
        <a:srgbClr val="465359"/>
      </a:accent1>
      <a:accent2>
        <a:srgbClr val="ED8428"/>
      </a:accent2>
      <a:accent3>
        <a:srgbClr val="E6C46D"/>
      </a:accent3>
      <a:accent4>
        <a:srgbClr val="969FA7"/>
      </a:accent4>
      <a:accent5>
        <a:srgbClr val="A9C37C"/>
      </a:accent5>
      <a:accent6>
        <a:srgbClr val="5A8071"/>
      </a:accent6>
      <a:hlink>
        <a:srgbClr val="828282"/>
      </a:hlink>
      <a:folHlink>
        <a:srgbClr val="A5A5A5"/>
      </a:folHlink>
    </a:clrScheme>
    <a:fontScheme name="Dividend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ividend">
      <a:fillStyleLst>
        <a:solidFill>
          <a:schemeClr val="phClr"/>
        </a:solidFill>
        <a:gradFill rotWithShape="1">
          <a:gsLst>
            <a:gs pos="0">
              <a:schemeClr val="phClr">
                <a:tint val="68000"/>
                <a:alpha val="90000"/>
                <a:lumMod val="100000"/>
              </a:schemeClr>
            </a:gs>
            <a:gs pos="100000">
              <a:schemeClr val="phClr">
                <a:tint val="90000"/>
                <a:lumMod val="9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lumMod val="110000"/>
              </a:schemeClr>
            </a:gs>
            <a:gs pos="84000">
              <a:schemeClr val="phClr">
                <a:shade val="90000"/>
                <a:lumMod val="88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>
              <a:lumMod val="90000"/>
            </a:schemeClr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88900" dist="38100" dir="504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88000">
              <a:schemeClr val="phClr">
                <a:shade val="94000"/>
                <a:satMod val="110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vidend" id="{9697A71B-4AB7-4A1A-BD5B-BB2D22835B57}" vid="{5D8C9649-FBE1-4B5B-8258-8A170F9843A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547E9D641BC1E4381EAE0FA01EE0239" ma:contentTypeVersion="12" ma:contentTypeDescription="Create a new document." ma:contentTypeScope="" ma:versionID="7abba69a178f46dbd7ccc1c98e85f5e6">
  <xsd:schema xmlns:xsd="http://www.w3.org/2001/XMLSchema" xmlns:xs="http://www.w3.org/2001/XMLSchema" xmlns:p="http://schemas.microsoft.com/office/2006/metadata/properties" xmlns:ns2="120b3ef0-7e1b-4c97-9e81-911b960786d6" xmlns:ns3="f494da2c-079c-49b5-a81a-a8d7b3d25fd3" targetNamespace="http://schemas.microsoft.com/office/2006/metadata/properties" ma:root="true" ma:fieldsID="ed92bced29ac48b7db4723482f585fc8" ns2:_="" ns3:_="">
    <xsd:import namespace="120b3ef0-7e1b-4c97-9e81-911b960786d6"/>
    <xsd:import namespace="f494da2c-079c-49b5-a81a-a8d7b3d25fd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20b3ef0-7e1b-4c97-9e81-911b960786d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494da2c-079c-49b5-a81a-a8d7b3d25fd3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9B47181-417F-4CFD-9905-22AB83B92C5D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B1FB1288-DBA8-4467-AFAC-EA3F41198BB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20b3ef0-7e1b-4c97-9e81-911b960786d6"/>
    <ds:schemaRef ds:uri="f494da2c-079c-49b5-a81a-a8d7b3d25fd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4039BAE-48D6-4D95-97D7-6536866E3BB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1209</TotalTime>
  <Words>4308</Words>
  <Application>Microsoft Office PowerPoint</Application>
  <PresentationFormat>Widescreen</PresentationFormat>
  <Paragraphs>796</Paragraphs>
  <Slides>243</Slides>
  <Notes>16</Notes>
  <HiddenSlides>0</HiddenSlides>
  <MMClips>1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243</vt:i4>
      </vt:variant>
    </vt:vector>
  </HeadingPairs>
  <TitlesOfParts>
    <vt:vector size="245" baseType="lpstr">
      <vt:lpstr>Retrospect</vt:lpstr>
      <vt:lpstr>Dividend</vt:lpstr>
      <vt:lpstr>The importance of using understanding &amp; communicating statistics</vt:lpstr>
      <vt:lpstr>Starts with using understanding your data</vt:lpstr>
      <vt:lpstr>What’s Missing?</vt:lpstr>
      <vt:lpstr>What’s Missing?</vt:lpstr>
      <vt:lpstr>What’s Missing?</vt:lpstr>
      <vt:lpstr>PowerPoint Presentation</vt:lpstr>
      <vt:lpstr>PowerPoint Presentation</vt:lpstr>
      <vt:lpstr>Abel Tasman</vt:lpstr>
      <vt:lpstr>James Cook</vt:lpstr>
      <vt:lpstr>PowerPoint Presentation</vt:lpstr>
      <vt:lpstr>The 5 Why’s</vt:lpstr>
      <vt:lpstr>The 5 Whys</vt:lpstr>
      <vt:lpstr>PowerPoint Presentation</vt:lpstr>
      <vt:lpstr>PowerPoint Presentation</vt:lpstr>
      <vt:lpstr>Types of variables</vt:lpstr>
      <vt:lpstr>PowerPoint Presentation</vt:lpstr>
      <vt:lpstr>Variable types:  How to visualize each</vt:lpstr>
      <vt:lpstr>PowerPoint Presentation</vt:lpstr>
      <vt:lpstr>Exploring and visualizing data</vt:lpstr>
      <vt:lpstr>The human brain is amazing at recognizing patterns</vt:lpstr>
      <vt:lpstr>The human brain is amazing at grouping similar things</vt:lpstr>
      <vt:lpstr>The human brain is amazing at seeing differences between groups</vt:lpstr>
      <vt:lpstr>Your brain processes visuals 60,000 faster than text</vt:lpstr>
      <vt:lpstr>Your brain is not good at processing text or large strings of numbers</vt:lpstr>
      <vt:lpstr>So we convert the text and the numbers into images</vt:lpstr>
      <vt:lpstr>Are sales up or down and by how much?</vt:lpstr>
      <vt:lpstr>How would you visually depict the following info?  Draw it by hand on a piece of paper</vt:lpstr>
      <vt:lpstr>5 types of analyses</vt:lpstr>
      <vt:lpstr>PowerPoint Presentation</vt:lpstr>
      <vt:lpstr>The Shape of Quantitative Data</vt:lpstr>
      <vt:lpstr>Exploratory Data Analysis Activity</vt:lpstr>
      <vt:lpstr>Descriptive Statistics</vt:lpstr>
      <vt:lpstr>Measures of Center</vt:lpstr>
      <vt:lpstr>Measuring Typical with Mean</vt:lpstr>
      <vt:lpstr>Mean</vt:lpstr>
      <vt:lpstr>Mean</vt:lpstr>
      <vt:lpstr>Measuring Typical with Median</vt:lpstr>
      <vt:lpstr>Median</vt:lpstr>
      <vt:lpstr>Measuring Typical with Mode</vt:lpstr>
      <vt:lpstr>When the Mean = Median</vt:lpstr>
      <vt:lpstr>When the Mean = Median</vt:lpstr>
      <vt:lpstr>When the Mean = Median</vt:lpstr>
      <vt:lpstr>PowerPoint Presentation</vt:lpstr>
      <vt:lpstr>When the Mean ≠ Median</vt:lpstr>
      <vt:lpstr>When the Mean ≠ Median</vt:lpstr>
      <vt:lpstr>When the Mean ≠ Median</vt:lpstr>
      <vt:lpstr>When the Mean ≠ Median</vt:lpstr>
      <vt:lpstr>PowerPoint Presentation</vt:lpstr>
      <vt:lpstr>Measures of Spread</vt:lpstr>
      <vt:lpstr>Range</vt:lpstr>
      <vt:lpstr>Interquartile Range (IQR)</vt:lpstr>
      <vt:lpstr>Interquartile Range (IQR)</vt:lpstr>
      <vt:lpstr>PowerPoint Presentation</vt:lpstr>
      <vt:lpstr>Standard Deviation</vt:lpstr>
      <vt:lpstr>PowerPoint Presentation</vt:lpstr>
      <vt:lpstr>Correlation</vt:lpstr>
      <vt:lpstr>PowerPoint Presentation</vt:lpstr>
      <vt:lpstr>PowerPoint Presentation</vt:lpstr>
      <vt:lpstr>PowerPoint Presentation</vt:lpstr>
      <vt:lpstr>Correlation conditions</vt:lpstr>
      <vt:lpstr>Correlation Activity</vt:lpstr>
      <vt:lpstr>Correlation Activity</vt:lpstr>
      <vt:lpstr>Correlation Activity</vt:lpstr>
      <vt:lpstr>PowerPoint Presentation</vt:lpstr>
      <vt:lpstr>Linear Regression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Sampling Distributions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Statistical tests</vt:lpstr>
      <vt:lpstr>PowerPoint Presentation</vt:lpstr>
      <vt:lpstr>You win.</vt:lpstr>
      <vt:lpstr>He wins.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P-value</vt:lpstr>
      <vt:lpstr>PowerPoint Presentation</vt:lpstr>
      <vt:lpstr>A low p-value</vt:lpstr>
      <vt:lpstr>A low p-value</vt:lpstr>
      <vt:lpstr>A high p-value</vt:lpstr>
      <vt:lpstr>A high p-value</vt:lpstr>
      <vt:lpstr>PowerPoint Presentation</vt:lpstr>
      <vt:lpstr>Claim</vt:lpstr>
      <vt:lpstr>PowerPoint Presentation</vt:lpstr>
      <vt:lpstr>PowerPoint Presentation</vt:lpstr>
      <vt:lpstr>PowerPoint Presentation</vt:lpstr>
      <vt:lpstr>P-values give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Takeaway #1</vt:lpstr>
      <vt:lpstr>Takeaway #2</vt:lpstr>
      <vt:lpstr>Takeaway #3</vt:lpstr>
      <vt:lpstr>Takeaway #4</vt:lpstr>
      <vt:lpstr>Predictive Models - Summary</vt:lpstr>
      <vt:lpstr>BEST PRACTICES of data visualization</vt:lpstr>
      <vt:lpstr>PowerPoint Presentation</vt:lpstr>
      <vt:lpstr>Visualizing data effectively  leads to the one thing people care about</vt:lpstr>
      <vt:lpstr>Data visualization key elements</vt:lpstr>
      <vt:lpstr>What does this chart tell us?  What is this chart even attempting to tell us?  This is an example of both a poor title and a poor chart</vt:lpstr>
      <vt:lpstr>Here’s an example of a good title, but a poor chart</vt:lpstr>
      <vt:lpstr>What is this chart telling us?  How long does it take us to reach this conclusion?</vt:lpstr>
      <vt:lpstr>Is batman getting larger over time?</vt:lpstr>
      <vt:lpstr>Is batman getting larger over time?</vt:lpstr>
      <vt:lpstr>Another example of a good title, but poor chart</vt:lpstr>
      <vt:lpstr>Here’s a redesign of the last chart, keeping the title but improving the chart</vt:lpstr>
      <vt:lpstr>Text to Guide the user</vt:lpstr>
      <vt:lpstr>PowerPoint Presentation</vt:lpstr>
      <vt:lpstr>Maximize Data-to-ink ratio</vt:lpstr>
      <vt:lpstr>PowerPoint Presentation</vt:lpstr>
      <vt:lpstr>PowerPoint Presentation</vt:lpstr>
      <vt:lpstr>Measures of Position</vt:lpstr>
      <vt:lpstr>Percentiles</vt:lpstr>
      <vt:lpstr>PowerPoint Presentation</vt:lpstr>
      <vt:lpstr>Percentiles</vt:lpstr>
      <vt:lpstr>Percentiles</vt:lpstr>
      <vt:lpstr>Percentiles</vt:lpstr>
      <vt:lpstr>Percentiles</vt:lpstr>
      <vt:lpstr>Percentiles</vt:lpstr>
      <vt:lpstr>NOT Percentiles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Cumulative Relative Frequency</vt:lpstr>
      <vt:lpstr>Test Percentiles </vt:lpstr>
      <vt:lpstr>Test Percentiles</vt:lpstr>
      <vt:lpstr>Test Percentiles</vt:lpstr>
      <vt:lpstr>Z-Scores</vt:lpstr>
      <vt:lpstr>Z-Scores</vt:lpstr>
      <vt:lpstr>Z-Scores</vt:lpstr>
      <vt:lpstr>PowerPoint Presentation</vt:lpstr>
      <vt:lpstr>Z-Score Activity</vt:lpstr>
      <vt:lpstr>Z-Score Activity</vt:lpstr>
      <vt:lpstr>Confidence Intervals</vt:lpstr>
      <vt:lpstr>PowerPoint Presentation</vt:lpstr>
      <vt:lpstr>PowerPoint Presentation</vt:lpstr>
      <vt:lpstr>The Statistic</vt:lpstr>
      <vt:lpstr>PowerPoint Presentation</vt:lpstr>
      <vt:lpstr>PowerPoint Presentation</vt:lpstr>
      <vt:lpstr>PowerPoint Presentation</vt:lpstr>
      <vt:lpstr>PowerPoint Presentation</vt:lpstr>
      <vt:lpstr>The Margin of Error</vt:lpstr>
      <vt:lpstr>PowerPoint Presentation</vt:lpstr>
      <vt:lpstr>Interpreting the Confidence Interval</vt:lpstr>
      <vt:lpstr>Interpreting the Confidence Level</vt:lpstr>
      <vt:lpstr>Time Series</vt:lpstr>
      <vt:lpstr>Probability</vt:lpstr>
      <vt:lpstr>What is probability anyway?</vt:lpstr>
      <vt:lpstr>What is probability anyway?</vt:lpstr>
      <vt:lpstr>What is probability anyway?</vt:lpstr>
      <vt:lpstr>“Gambler’s Fallacy”</vt:lpstr>
      <vt:lpstr>Mutually Exclusive</vt:lpstr>
      <vt:lpstr>Independent Events</vt:lpstr>
      <vt:lpstr>General Multiplication Rule</vt:lpstr>
      <vt:lpstr>Conditional Probability </vt:lpstr>
      <vt:lpstr>Bayes’ Theorem</vt:lpstr>
      <vt:lpstr>What’s the probability a person does not take drugs given they test positive for a drug test?</vt:lpstr>
      <vt:lpstr>PowerPoint Presentation</vt:lpstr>
      <vt:lpstr>What’s the probability a person does not take drugs given they test positive for a drug test?</vt:lpstr>
      <vt:lpstr>What’s the probability a person does not take drugs given they test positive for a drug test?</vt:lpstr>
      <vt:lpstr>What’s the probability a person does not take drugs given they test positive for a drug test?</vt:lpstr>
      <vt:lpstr>What’s the probability a person does not take drugs given they test positive for a drug test?</vt:lpstr>
      <vt:lpstr>What’s the probability a person does not take drugs given they test positive for a drug test?</vt:lpstr>
      <vt:lpstr>Do the length of call center calls in Denver differ from Phoenix?</vt:lpstr>
      <vt:lpstr>Does the location of the restaurant affect the cost of the food?</vt:lpstr>
      <vt:lpstr>How much should we budget for shipping costs for the Q1 of next year?</vt:lpstr>
      <vt:lpstr>Does Chicago crime differ depending on the day of the week?</vt:lpstr>
      <vt:lpstr>PowerPoint Presentation</vt:lpstr>
      <vt:lpstr>One-Way ANOVA</vt:lpstr>
      <vt:lpstr>One-Way ANOVA</vt:lpstr>
      <vt:lpstr>Two-Way ANOVA</vt:lpstr>
      <vt:lpstr>One-Way ANOVA</vt:lpstr>
      <vt:lpstr>Chi Square Goodness of Fit</vt:lpstr>
      <vt:lpstr>One-Way ANOVA</vt:lpstr>
      <vt:lpstr>Chi Square Test for Independence</vt:lpstr>
      <vt:lpstr>One-Way ANOVA</vt:lpstr>
      <vt:lpstr>Chi-Square Activity</vt:lpstr>
      <vt:lpstr>Simpson’s Paradox </vt:lpstr>
      <vt:lpstr>Marketing Data Project</vt:lpstr>
      <vt:lpstr>Logistic Regression</vt:lpstr>
      <vt:lpstr>PowerPoint Presentation</vt:lpstr>
      <vt:lpstr>Comparing Quantitative Variables</vt:lpstr>
      <vt:lpstr>Comparing Categorical Variables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importance of using understanding &amp; communicating statistics</dc:title>
  <dc:creator>Anna Foard</dc:creator>
  <cp:lastModifiedBy>Anna Foard</cp:lastModifiedBy>
  <cp:revision>14</cp:revision>
  <dcterms:created xsi:type="dcterms:W3CDTF">2019-07-24T23:52:01Z</dcterms:created>
  <dcterms:modified xsi:type="dcterms:W3CDTF">2019-07-25T20:06:19Z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0x010100F547E9D641BC1E4381EAE0FA01EE0239</vt:lpwstr>
  </property>
</Properties>
</file>