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2"/>
  </p:notesMasterIdLst>
  <p:handoutMasterIdLst>
    <p:handoutMasterId r:id="rId33"/>
  </p:handoutMasterIdLst>
  <p:sldIdLst>
    <p:sldId id="301" r:id="rId2"/>
    <p:sldId id="300" r:id="rId3"/>
    <p:sldId id="308" r:id="rId4"/>
    <p:sldId id="303" r:id="rId5"/>
    <p:sldId id="312" r:id="rId6"/>
    <p:sldId id="313" r:id="rId7"/>
    <p:sldId id="314" r:id="rId8"/>
    <p:sldId id="315" r:id="rId9"/>
    <p:sldId id="316" r:id="rId10"/>
    <p:sldId id="309" r:id="rId11"/>
    <p:sldId id="298" r:id="rId12"/>
    <p:sldId id="304" r:id="rId13"/>
    <p:sldId id="317" r:id="rId14"/>
    <p:sldId id="318" r:id="rId15"/>
    <p:sldId id="319" r:id="rId16"/>
    <p:sldId id="320" r:id="rId17"/>
    <p:sldId id="305" r:id="rId18"/>
    <p:sldId id="321" r:id="rId19"/>
    <p:sldId id="327" r:id="rId20"/>
    <p:sldId id="322" r:id="rId21"/>
    <p:sldId id="310" r:id="rId22"/>
    <p:sldId id="302" r:id="rId23"/>
    <p:sldId id="306" r:id="rId24"/>
    <p:sldId id="307" r:id="rId25"/>
    <p:sldId id="323" r:id="rId26"/>
    <p:sldId id="324" r:id="rId27"/>
    <p:sldId id="325" r:id="rId28"/>
    <p:sldId id="326" r:id="rId29"/>
    <p:sldId id="311" r:id="rId30"/>
    <p:sldId id="266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67454F-74F3-403D-9313-75B3A35ADC2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205C3BF-99D8-4BCC-A6A6-358119B00C15}">
      <dgm:prSet phldrT="[Text]"/>
      <dgm:spPr/>
      <dgm:t>
        <a:bodyPr/>
        <a:lstStyle/>
        <a:p>
          <a:r>
            <a:rPr lang="en-US" dirty="0"/>
            <a:t>Define relationships between data sources.</a:t>
          </a:r>
        </a:p>
      </dgm:t>
    </dgm:pt>
    <dgm:pt modelId="{1819EB3A-AC3B-47B3-A99B-23F138D7B8A8}" type="parTrans" cxnId="{C482DD1E-B1C0-4CBD-978F-38687CA01311}">
      <dgm:prSet/>
      <dgm:spPr/>
      <dgm:t>
        <a:bodyPr/>
        <a:lstStyle/>
        <a:p>
          <a:endParaRPr lang="en-US"/>
        </a:p>
      </dgm:t>
    </dgm:pt>
    <dgm:pt modelId="{168DD03E-A7CE-49CB-B34D-DDAB74BACDDA}" type="sibTrans" cxnId="{C482DD1E-B1C0-4CBD-978F-38687CA01311}">
      <dgm:prSet/>
      <dgm:spPr/>
      <dgm:t>
        <a:bodyPr/>
        <a:lstStyle/>
        <a:p>
          <a:endParaRPr lang="en-US"/>
        </a:p>
      </dgm:t>
    </dgm:pt>
    <dgm:pt modelId="{A837B77B-3013-49A7-8E52-BCADF2AB6B65}">
      <dgm:prSet phldrT="[Text]"/>
      <dgm:spPr/>
      <dgm:t>
        <a:bodyPr/>
        <a:lstStyle/>
        <a:p>
          <a:r>
            <a:rPr lang="en-US" dirty="0"/>
            <a:t>Add a filter to the view.</a:t>
          </a:r>
        </a:p>
      </dgm:t>
    </dgm:pt>
    <dgm:pt modelId="{7E414A9D-BCC2-43AF-A228-78E1FC6C59BB}" type="parTrans" cxnId="{B39E988F-27AD-4D88-A52B-E51662B729BD}">
      <dgm:prSet/>
      <dgm:spPr/>
      <dgm:t>
        <a:bodyPr/>
        <a:lstStyle/>
        <a:p>
          <a:endParaRPr lang="en-US"/>
        </a:p>
      </dgm:t>
    </dgm:pt>
    <dgm:pt modelId="{684D58DB-618D-4201-97C5-1C901DB7CA6B}" type="sibTrans" cxnId="{B39E988F-27AD-4D88-A52B-E51662B729BD}">
      <dgm:prSet/>
      <dgm:spPr/>
      <dgm:t>
        <a:bodyPr/>
        <a:lstStyle/>
        <a:p>
          <a:endParaRPr lang="en-US"/>
        </a:p>
      </dgm:t>
    </dgm:pt>
    <dgm:pt modelId="{2945B6F7-0445-4CF8-8127-A33F9D0A6E54}">
      <dgm:prSet phldrT="[Text]"/>
      <dgm:spPr/>
      <dgm:t>
        <a:bodyPr/>
        <a:lstStyle/>
        <a:p>
          <a:r>
            <a:rPr lang="en-US" dirty="0"/>
            <a:t>Apply the filter to the relevant worksheets.</a:t>
          </a:r>
        </a:p>
      </dgm:t>
    </dgm:pt>
    <dgm:pt modelId="{BDD055CB-590B-4566-9078-F2DABF2E689E}" type="parTrans" cxnId="{1004EAB3-A09F-4AB6-B63A-03682F61AAF0}">
      <dgm:prSet/>
      <dgm:spPr/>
      <dgm:t>
        <a:bodyPr/>
        <a:lstStyle/>
        <a:p>
          <a:endParaRPr lang="en-US"/>
        </a:p>
      </dgm:t>
    </dgm:pt>
    <dgm:pt modelId="{9EF1DCA3-6C1A-4D30-9E01-BC553B54E427}" type="sibTrans" cxnId="{1004EAB3-A09F-4AB6-B63A-03682F61AAF0}">
      <dgm:prSet/>
      <dgm:spPr/>
      <dgm:t>
        <a:bodyPr/>
        <a:lstStyle/>
        <a:p>
          <a:endParaRPr lang="en-US"/>
        </a:p>
      </dgm:t>
    </dgm:pt>
    <dgm:pt modelId="{D9D2B4D3-8104-4128-99CB-1414A36C9F28}" type="pres">
      <dgm:prSet presAssocID="{3167454F-74F3-403D-9313-75B3A35ADC2D}" presName="CompostProcess" presStyleCnt="0">
        <dgm:presLayoutVars>
          <dgm:dir/>
          <dgm:resizeHandles val="exact"/>
        </dgm:presLayoutVars>
      </dgm:prSet>
      <dgm:spPr/>
    </dgm:pt>
    <dgm:pt modelId="{EE515B02-16D5-42F6-BAF1-D9E86A7C78DA}" type="pres">
      <dgm:prSet presAssocID="{3167454F-74F3-403D-9313-75B3A35ADC2D}" presName="arrow" presStyleLbl="bgShp" presStyleIdx="0" presStyleCnt="1"/>
      <dgm:spPr/>
    </dgm:pt>
    <dgm:pt modelId="{64C992B6-22E7-4CE5-AADB-D62AD58A503C}" type="pres">
      <dgm:prSet presAssocID="{3167454F-74F3-403D-9313-75B3A35ADC2D}" presName="linearProcess" presStyleCnt="0"/>
      <dgm:spPr/>
    </dgm:pt>
    <dgm:pt modelId="{10D2B82C-9BE1-4CA4-90BB-CD5BEAA1BE56}" type="pres">
      <dgm:prSet presAssocID="{2205C3BF-99D8-4BCC-A6A6-358119B00C15}" presName="textNode" presStyleLbl="node1" presStyleIdx="0" presStyleCnt="3">
        <dgm:presLayoutVars>
          <dgm:bulletEnabled val="1"/>
        </dgm:presLayoutVars>
      </dgm:prSet>
      <dgm:spPr/>
    </dgm:pt>
    <dgm:pt modelId="{59A8338E-5AF6-4AFC-9A17-5A1EB0AF621A}" type="pres">
      <dgm:prSet presAssocID="{168DD03E-A7CE-49CB-B34D-DDAB74BACDDA}" presName="sibTrans" presStyleCnt="0"/>
      <dgm:spPr/>
    </dgm:pt>
    <dgm:pt modelId="{97345A2F-20DF-475E-A870-4AFA84DE1F6A}" type="pres">
      <dgm:prSet presAssocID="{A837B77B-3013-49A7-8E52-BCADF2AB6B65}" presName="textNode" presStyleLbl="node1" presStyleIdx="1" presStyleCnt="3">
        <dgm:presLayoutVars>
          <dgm:bulletEnabled val="1"/>
        </dgm:presLayoutVars>
      </dgm:prSet>
      <dgm:spPr/>
    </dgm:pt>
    <dgm:pt modelId="{78D5B560-6515-4598-91BF-CD0CAD936C9C}" type="pres">
      <dgm:prSet presAssocID="{684D58DB-618D-4201-97C5-1C901DB7CA6B}" presName="sibTrans" presStyleCnt="0"/>
      <dgm:spPr/>
    </dgm:pt>
    <dgm:pt modelId="{8D375CA7-C683-4592-8AB8-22D4A1D2F228}" type="pres">
      <dgm:prSet presAssocID="{2945B6F7-0445-4CF8-8127-A33F9D0A6E54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51D87E18-6B18-46D0-AC82-52F70A1EA4B6}" type="presOf" srcId="{A837B77B-3013-49A7-8E52-BCADF2AB6B65}" destId="{97345A2F-20DF-475E-A870-4AFA84DE1F6A}" srcOrd="0" destOrd="0" presId="urn:microsoft.com/office/officeart/2005/8/layout/hProcess9"/>
    <dgm:cxn modelId="{C482DD1E-B1C0-4CBD-978F-38687CA01311}" srcId="{3167454F-74F3-403D-9313-75B3A35ADC2D}" destId="{2205C3BF-99D8-4BCC-A6A6-358119B00C15}" srcOrd="0" destOrd="0" parTransId="{1819EB3A-AC3B-47B3-A99B-23F138D7B8A8}" sibTransId="{168DD03E-A7CE-49CB-B34D-DDAB74BACDDA}"/>
    <dgm:cxn modelId="{CCE47934-01BC-42B8-8168-2263EDC5E438}" type="presOf" srcId="{2945B6F7-0445-4CF8-8127-A33F9D0A6E54}" destId="{8D375CA7-C683-4592-8AB8-22D4A1D2F228}" srcOrd="0" destOrd="0" presId="urn:microsoft.com/office/officeart/2005/8/layout/hProcess9"/>
    <dgm:cxn modelId="{17367C5E-D25D-4D13-8153-1D1C02A47106}" type="presOf" srcId="{2205C3BF-99D8-4BCC-A6A6-358119B00C15}" destId="{10D2B82C-9BE1-4CA4-90BB-CD5BEAA1BE56}" srcOrd="0" destOrd="0" presId="urn:microsoft.com/office/officeart/2005/8/layout/hProcess9"/>
    <dgm:cxn modelId="{B39E988F-27AD-4D88-A52B-E51662B729BD}" srcId="{3167454F-74F3-403D-9313-75B3A35ADC2D}" destId="{A837B77B-3013-49A7-8E52-BCADF2AB6B65}" srcOrd="1" destOrd="0" parTransId="{7E414A9D-BCC2-43AF-A228-78E1FC6C59BB}" sibTransId="{684D58DB-618D-4201-97C5-1C901DB7CA6B}"/>
    <dgm:cxn modelId="{1D65FAB0-C4DF-4ACB-A9CA-F1DAC23D0314}" type="presOf" srcId="{3167454F-74F3-403D-9313-75B3A35ADC2D}" destId="{D9D2B4D3-8104-4128-99CB-1414A36C9F28}" srcOrd="0" destOrd="0" presId="urn:microsoft.com/office/officeart/2005/8/layout/hProcess9"/>
    <dgm:cxn modelId="{1004EAB3-A09F-4AB6-B63A-03682F61AAF0}" srcId="{3167454F-74F3-403D-9313-75B3A35ADC2D}" destId="{2945B6F7-0445-4CF8-8127-A33F9D0A6E54}" srcOrd="2" destOrd="0" parTransId="{BDD055CB-590B-4566-9078-F2DABF2E689E}" sibTransId="{9EF1DCA3-6C1A-4D30-9E01-BC553B54E427}"/>
    <dgm:cxn modelId="{224A8925-8F2D-49AB-B736-5D2856F30990}" type="presParOf" srcId="{D9D2B4D3-8104-4128-99CB-1414A36C9F28}" destId="{EE515B02-16D5-42F6-BAF1-D9E86A7C78DA}" srcOrd="0" destOrd="0" presId="urn:microsoft.com/office/officeart/2005/8/layout/hProcess9"/>
    <dgm:cxn modelId="{83EFF89A-289A-49DF-B2C3-0B4C3974F69C}" type="presParOf" srcId="{D9D2B4D3-8104-4128-99CB-1414A36C9F28}" destId="{64C992B6-22E7-4CE5-AADB-D62AD58A503C}" srcOrd="1" destOrd="0" presId="urn:microsoft.com/office/officeart/2005/8/layout/hProcess9"/>
    <dgm:cxn modelId="{966C627D-4D08-441F-83C2-0518A70E8C3A}" type="presParOf" srcId="{64C992B6-22E7-4CE5-AADB-D62AD58A503C}" destId="{10D2B82C-9BE1-4CA4-90BB-CD5BEAA1BE56}" srcOrd="0" destOrd="0" presId="urn:microsoft.com/office/officeart/2005/8/layout/hProcess9"/>
    <dgm:cxn modelId="{68392DD2-9318-461A-B30C-937C664E9B6C}" type="presParOf" srcId="{64C992B6-22E7-4CE5-AADB-D62AD58A503C}" destId="{59A8338E-5AF6-4AFC-9A17-5A1EB0AF621A}" srcOrd="1" destOrd="0" presId="urn:microsoft.com/office/officeart/2005/8/layout/hProcess9"/>
    <dgm:cxn modelId="{AD0FF462-828B-4EE2-B9EB-F19DA07A467A}" type="presParOf" srcId="{64C992B6-22E7-4CE5-AADB-D62AD58A503C}" destId="{97345A2F-20DF-475E-A870-4AFA84DE1F6A}" srcOrd="2" destOrd="0" presId="urn:microsoft.com/office/officeart/2005/8/layout/hProcess9"/>
    <dgm:cxn modelId="{01D5432E-A951-4F79-ACBB-6048AB1BBB9E}" type="presParOf" srcId="{64C992B6-22E7-4CE5-AADB-D62AD58A503C}" destId="{78D5B560-6515-4598-91BF-CD0CAD936C9C}" srcOrd="3" destOrd="0" presId="urn:microsoft.com/office/officeart/2005/8/layout/hProcess9"/>
    <dgm:cxn modelId="{2B3C56B8-02F3-4C19-A5F6-46AECD7C8147}" type="presParOf" srcId="{64C992B6-22E7-4CE5-AADB-D62AD58A503C}" destId="{8D375CA7-C683-4592-8AB8-22D4A1D2F22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515B02-16D5-42F6-BAF1-D9E86A7C78DA}">
      <dsp:nvSpPr>
        <dsp:cNvPr id="0" name=""/>
        <dsp:cNvSpPr/>
      </dsp:nvSpPr>
      <dsp:spPr>
        <a:xfrm>
          <a:off x="609599" y="0"/>
          <a:ext cx="6908800" cy="541866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D2B82C-9BE1-4CA4-90BB-CD5BEAA1BE56}">
      <dsp:nvSpPr>
        <dsp:cNvPr id="0" name=""/>
        <dsp:cNvSpPr/>
      </dsp:nvSpPr>
      <dsp:spPr>
        <a:xfrm>
          <a:off x="8731" y="1625600"/>
          <a:ext cx="2616200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Define relationships between data sources.</a:t>
          </a:r>
        </a:p>
      </dsp:txBody>
      <dsp:txXfrm>
        <a:off x="114538" y="1731407"/>
        <a:ext cx="2404586" cy="1955852"/>
      </dsp:txXfrm>
    </dsp:sp>
    <dsp:sp modelId="{97345A2F-20DF-475E-A870-4AFA84DE1F6A}">
      <dsp:nvSpPr>
        <dsp:cNvPr id="0" name=""/>
        <dsp:cNvSpPr/>
      </dsp:nvSpPr>
      <dsp:spPr>
        <a:xfrm>
          <a:off x="2755899" y="1625600"/>
          <a:ext cx="2616200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Add a filter to the view.</a:t>
          </a:r>
        </a:p>
      </dsp:txBody>
      <dsp:txXfrm>
        <a:off x="2861706" y="1731407"/>
        <a:ext cx="2404586" cy="1955852"/>
      </dsp:txXfrm>
    </dsp:sp>
    <dsp:sp modelId="{8D375CA7-C683-4592-8AB8-22D4A1D2F228}">
      <dsp:nvSpPr>
        <dsp:cNvPr id="0" name=""/>
        <dsp:cNvSpPr/>
      </dsp:nvSpPr>
      <dsp:spPr>
        <a:xfrm>
          <a:off x="5503068" y="1625600"/>
          <a:ext cx="2616200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Apply the filter to the relevant worksheets.</a:t>
          </a:r>
        </a:p>
      </dsp:txBody>
      <dsp:txXfrm>
        <a:off x="5608875" y="1731407"/>
        <a:ext cx="2404586" cy="19558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Configure Basic Filters</a:t>
            </a:r>
          </a:p>
          <a:p>
            <a:r>
              <a:rPr lang="en-US" dirty="0"/>
              <a:t>Configure Advanced Filter Options</a:t>
            </a:r>
          </a:p>
          <a:p>
            <a:r>
              <a:rPr lang="en-US" dirty="0"/>
              <a:t>Create Interactive Filters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Filtering Data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DD059D-5353-E3B3-B244-9E2913544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Basic Filters</a:t>
            </a:r>
          </a:p>
        </p:txBody>
      </p:sp>
    </p:spTree>
    <p:extLst>
      <p:ext uri="{BB962C8B-B14F-4D97-AF65-F5344CB8AC3E}">
        <p14:creationId xmlns:p14="http://schemas.microsoft.com/office/powerpoint/2010/main" val="906147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Advanced Filter Options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1B8A08-4E94-4EB7-5B67-27515B42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 Filters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1E98BFF-3FD6-B34A-08BC-1157EED4BFFF}"/>
              </a:ext>
            </a:extLst>
          </p:cNvPr>
          <p:cNvGrpSpPr/>
          <p:nvPr/>
        </p:nvGrpSpPr>
        <p:grpSpPr>
          <a:xfrm>
            <a:off x="816698" y="1479019"/>
            <a:ext cx="10626655" cy="4966454"/>
            <a:chOff x="168998" y="1479019"/>
            <a:chExt cx="10626655" cy="496645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570ADFF-11DF-0778-EF20-967E3F51A5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44075"/>
            <a:stretch/>
          </p:blipFill>
          <p:spPr>
            <a:xfrm>
              <a:off x="2268499" y="1672098"/>
              <a:ext cx="4618076" cy="4046157"/>
            </a:xfrm>
            <a:prstGeom prst="rect">
              <a:avLst/>
            </a:prstGeom>
          </p:spPr>
        </p:pic>
        <p:sp>
          <p:nvSpPr>
            <p:cNvPr id="8" name="AutoShape 304">
              <a:extLst>
                <a:ext uri="{FF2B5EF4-FFF2-40B4-BE49-F238E27FC236}">
                  <a16:creationId xmlns:a16="http://schemas.microsoft.com/office/drawing/2014/main" id="{209356CB-7A44-DACB-8375-258FE0B28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8136" y="2780777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Line 300">
              <a:extLst>
                <a:ext uri="{FF2B5EF4-FFF2-40B4-BE49-F238E27FC236}">
                  <a16:creationId xmlns:a16="http://schemas.microsoft.com/office/drawing/2014/main" id="{82A18E2D-E119-C57F-7218-038760FB64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3502" y="2093936"/>
              <a:ext cx="70384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DF0FE674-108C-D0C2-BD6A-99E664BDCAEB}"/>
                </a:ext>
              </a:extLst>
            </p:cNvPr>
            <p:cNvSpPr/>
            <p:nvPr/>
          </p:nvSpPr>
          <p:spPr>
            <a:xfrm>
              <a:off x="168998" y="1702149"/>
              <a:ext cx="1896428" cy="7835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Right-click the data source and select Edit Data Source Filters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FCE3905-A236-A0DD-7BAF-12AE49FCC806}"/>
                </a:ext>
              </a:extLst>
            </p:cNvPr>
            <p:cNvSpPr/>
            <p:nvPr/>
          </p:nvSpPr>
          <p:spPr>
            <a:xfrm>
              <a:off x="3486150" y="3762375"/>
              <a:ext cx="762000" cy="276225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AutoShape 304">
              <a:extLst>
                <a:ext uri="{FF2B5EF4-FFF2-40B4-BE49-F238E27FC236}">
                  <a16:creationId xmlns:a16="http://schemas.microsoft.com/office/drawing/2014/main" id="{A5B6FEA1-5D7D-D2AC-B537-778968558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1526" y="3124200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F8600D-F2CC-5A2F-DBA4-AEF8EA1FD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102" y="2160156"/>
              <a:ext cx="3235351" cy="3558099"/>
            </a:xfrm>
            <a:prstGeom prst="rect">
              <a:avLst/>
            </a:prstGeom>
          </p:spPr>
        </p:pic>
        <p:sp>
          <p:nvSpPr>
            <p:cNvPr id="14" name="AutoShape 304">
              <a:extLst>
                <a:ext uri="{FF2B5EF4-FFF2-40B4-BE49-F238E27FC236}">
                  <a16:creationId xmlns:a16="http://schemas.microsoft.com/office/drawing/2014/main" id="{D58FA445-446F-C208-450C-006C7ABF9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354" y="3535208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174FAC9-8B9E-7B39-9372-AAC68107D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4860" y="1479019"/>
              <a:ext cx="3470793" cy="4966454"/>
            </a:xfrm>
            <a:prstGeom prst="rect">
              <a:avLst/>
            </a:prstGeom>
          </p:spPr>
        </p:pic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F135BDBC-A26B-42E8-6A37-4C473E5E2787}"/>
                </a:ext>
              </a:extLst>
            </p:cNvPr>
            <p:cNvSpPr/>
            <p:nvPr/>
          </p:nvSpPr>
          <p:spPr>
            <a:xfrm>
              <a:off x="8608843" y="3204952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Configure the data source filter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950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B03C95-D053-0141-7C2E-1A3B18B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4316C1-E913-6AE3-49FC-C1C414485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 Filters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EB9058-A36E-9D47-3596-875094A1E7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Extract filter</a:t>
            </a:r>
            <a:r>
              <a:rPr lang="en-US" dirty="0"/>
              <a:t>: A filter that is applied to an extract to remove unwanted or unneeded data from the extract.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483B6C-170E-76D6-1CF7-F9118A4FF9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Create when you create the extract.</a:t>
            </a:r>
          </a:p>
          <a:p>
            <a:r>
              <a:rPr lang="en-US" dirty="0"/>
              <a:t>If the data source you’re using to create the extract has filters, those are recommended as extract filters.</a:t>
            </a:r>
          </a:p>
          <a:p>
            <a:pPr lvl="1"/>
            <a:r>
              <a:rPr lang="en-US" dirty="0"/>
              <a:t>Opting not to use them as extract filters does not affect the data source or its filters.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4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7A9F42-0678-1B3B-DAA2-653EBB64B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D43CF7-5D56-65D5-410A-27CBB2B5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Filters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75257C-0F46-575A-0C5F-6797BF2D4A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3118875" cy="5149515"/>
          </a:xfrm>
        </p:spPr>
        <p:txBody>
          <a:bodyPr/>
          <a:lstStyle/>
          <a:p>
            <a:r>
              <a:rPr lang="en-US" dirty="0"/>
              <a:t>Using context filters can improve performance.</a:t>
            </a:r>
          </a:p>
          <a:p>
            <a:pPr lvl="1"/>
            <a:r>
              <a:rPr lang="en-US" dirty="0"/>
              <a:t>Reduces the number of records to be processed before other filtering operations execute. </a:t>
            </a:r>
          </a:p>
          <a:p>
            <a:r>
              <a:rPr lang="en-US" dirty="0"/>
              <a:t>Use context filters to create a numerical, or top N, filter.</a:t>
            </a:r>
          </a:p>
          <a:p>
            <a:r>
              <a:rPr lang="en-US" dirty="0"/>
              <a:t>Context filters are displayed at the top of the </a:t>
            </a:r>
            <a:r>
              <a:rPr lang="en-US" b="1" dirty="0"/>
              <a:t>Filters</a:t>
            </a:r>
            <a:r>
              <a:rPr lang="en-US" dirty="0"/>
              <a:t> shelf in gray, and they cannot be rearranged. </a:t>
            </a:r>
          </a:p>
          <a:p>
            <a:r>
              <a:rPr lang="en-US" dirty="0"/>
              <a:t>Typically, context filters should not change frequently.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66DAF1-9E66-A90C-4A9A-C69EAC333366}"/>
              </a:ext>
            </a:extLst>
          </p:cNvPr>
          <p:cNvGrpSpPr/>
          <p:nvPr/>
        </p:nvGrpSpPr>
        <p:grpSpPr>
          <a:xfrm>
            <a:off x="3455759" y="1931962"/>
            <a:ext cx="8317021" cy="3928795"/>
            <a:chOff x="988567" y="1911642"/>
            <a:chExt cx="8317021" cy="392879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9690586-D4A1-AEAF-9857-B08CE0197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6411" y="1911642"/>
              <a:ext cx="6419177" cy="3928795"/>
            </a:xfrm>
            <a:prstGeom prst="rect">
              <a:avLst/>
            </a:prstGeom>
          </p:spPr>
        </p:pic>
        <p:sp>
          <p:nvSpPr>
            <p:cNvPr id="6" name="Line 315">
              <a:extLst>
                <a:ext uri="{FF2B5EF4-FFF2-40B4-BE49-F238E27FC236}">
                  <a16:creationId xmlns:a16="http://schemas.microsoft.com/office/drawing/2014/main" id="{85B16E76-A5C9-FC58-5A7A-480B601138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4990" y="288718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853CBC48-F8AB-521E-6DFB-9C0862F0B4D3}"/>
                </a:ext>
              </a:extLst>
            </p:cNvPr>
            <p:cNvSpPr/>
            <p:nvPr/>
          </p:nvSpPr>
          <p:spPr>
            <a:xfrm>
              <a:off x="988567" y="2531015"/>
              <a:ext cx="1567295" cy="71234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Context filter excludes order dates in 2020.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3194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52869F-8BF5-0B68-C47D-7D3E6FBD9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DB0E3D-A66B-211B-2C9D-588935F9F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that Apply to Multiple Worksheets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C61B4-6483-5072-EB87-6AD0FCFD16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Applying filters to all worksheets that use a related primary data source.</a:t>
            </a:r>
          </a:p>
          <a:p>
            <a:r>
              <a:rPr lang="en-US" dirty="0"/>
              <a:t>Applying filters to all worksheets that use the current primary data source.</a:t>
            </a:r>
          </a:p>
          <a:p>
            <a:r>
              <a:rPr lang="en-US" dirty="0"/>
              <a:t>Applying filters to selected worksheets.</a:t>
            </a:r>
          </a:p>
          <a:p>
            <a:r>
              <a:rPr lang="en-US" dirty="0"/>
              <a:t>Applying filters to the current worksheet only.</a:t>
            </a:r>
          </a:p>
          <a:p>
            <a:pPr lvl="1"/>
            <a:r>
              <a:rPr lang="en-US" dirty="0"/>
              <a:t>This is the default option when you create a filter.</a:t>
            </a:r>
          </a:p>
        </p:txBody>
      </p:sp>
    </p:spTree>
    <p:extLst>
      <p:ext uri="{BB962C8B-B14F-4D97-AF65-F5344CB8AC3E}">
        <p14:creationId xmlns:p14="http://schemas.microsoft.com/office/powerpoint/2010/main" val="3399094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FDAA7-D389-2FA6-47B9-0D5647666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that Apply to Multiple Data 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A6641C-1A9E-12D8-228A-7506C6D9D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8F0C5D4-2117-A152-5156-5152A6AFA8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906698"/>
              </p:ext>
            </p:extLst>
          </p:nvPr>
        </p:nvGraphicFramePr>
        <p:xfrm>
          <a:off x="2032000" y="100102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5464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1B8A08-4E94-4EB7-5B67-27515B42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542FA7-726B-6F71-D791-65DC114039E2}"/>
              </a:ext>
            </a:extLst>
          </p:cNvPr>
          <p:cNvGrpSpPr/>
          <p:nvPr/>
        </p:nvGrpSpPr>
        <p:grpSpPr>
          <a:xfrm>
            <a:off x="2312572" y="1292957"/>
            <a:ext cx="7566856" cy="5152516"/>
            <a:chOff x="1799707" y="1292957"/>
            <a:chExt cx="7566856" cy="51525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4D16115-1505-B5E5-B60A-3B4E1930A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347" y="1292957"/>
              <a:ext cx="4619305" cy="5152516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866CCD52-E311-C7D0-B5FE-E8479F902F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2657" y="51079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C900069E-6A7E-AC43-1F29-FC66A7024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9928" y="198430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D28F550D-1224-E928-9BE7-914057A78F5F}"/>
                </a:ext>
              </a:extLst>
            </p:cNvPr>
            <p:cNvSpPr/>
            <p:nvPr/>
          </p:nvSpPr>
          <p:spPr>
            <a:xfrm>
              <a:off x="2673899" y="1843606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Name</a:t>
              </a: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EC64D1E7-ECC7-56CB-F3E1-0E1823B637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2658" y="270379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FEA9BCA7-4019-F8D2-6A4F-DB2B562C33DF}"/>
                </a:ext>
              </a:extLst>
            </p:cNvPr>
            <p:cNvSpPr/>
            <p:nvPr/>
          </p:nvSpPr>
          <p:spPr>
            <a:xfrm>
              <a:off x="1799707" y="2482645"/>
              <a:ext cx="1724025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Where is the data coming from?</a:t>
              </a: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EB89E322-3B77-653C-F5C0-ACE379393F5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7060911" y="280914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3B1B9F4B-A991-215A-DE64-1F8F4D792B6D}"/>
                </a:ext>
              </a:extLst>
            </p:cNvPr>
            <p:cNvSpPr/>
            <p:nvPr/>
          </p:nvSpPr>
          <p:spPr>
            <a:xfrm>
              <a:off x="7403937" y="2588156"/>
              <a:ext cx="1724025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What triggers the action to launch?</a:t>
              </a: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87AAFE3F-4BD3-0EF6-7D83-AEC43C247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460" y="2487151"/>
              <a:ext cx="174625" cy="64430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Line 313">
              <a:extLst>
                <a:ext uri="{FF2B5EF4-FFF2-40B4-BE49-F238E27FC236}">
                  <a16:creationId xmlns:a16="http://schemas.microsoft.com/office/drawing/2014/main" id="{BA627082-B648-CE67-AC30-DAEFB22391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7213311" y="385836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4DE13E79-FDD3-2E77-7AC7-BE947B4D9BDD}"/>
                </a:ext>
              </a:extLst>
            </p:cNvPr>
            <p:cNvSpPr/>
            <p:nvPr/>
          </p:nvSpPr>
          <p:spPr>
            <a:xfrm>
              <a:off x="7470135" y="3637378"/>
              <a:ext cx="1896428" cy="44230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What happens when you clear the selection?</a:t>
              </a:r>
            </a:p>
          </p:txBody>
        </p:sp>
        <p:sp>
          <p:nvSpPr>
            <p:cNvPr id="18" name="AutoShape 303">
              <a:extLst>
                <a:ext uri="{FF2B5EF4-FFF2-40B4-BE49-F238E27FC236}">
                  <a16:creationId xmlns:a16="http://schemas.microsoft.com/office/drawing/2014/main" id="{9D0E8E55-B8B7-6407-38D3-87138B32D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860" y="3536373"/>
              <a:ext cx="174625" cy="64430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AutoShape 303">
              <a:extLst>
                <a:ext uri="{FF2B5EF4-FFF2-40B4-BE49-F238E27FC236}">
                  <a16:creationId xmlns:a16="http://schemas.microsoft.com/office/drawing/2014/main" id="{2FCBCB48-7C1F-DB77-F751-E35068C1F67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61133" y="2232136"/>
              <a:ext cx="174625" cy="94332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AutoShape 303">
              <a:extLst>
                <a:ext uri="{FF2B5EF4-FFF2-40B4-BE49-F238E27FC236}">
                  <a16:creationId xmlns:a16="http://schemas.microsoft.com/office/drawing/2014/main" id="{51C1D8C2-1454-493F-F837-2E91EDBDDA7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66994" y="4629517"/>
              <a:ext cx="174625" cy="94332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F4454337-8DD7-B9C0-DE08-1357937D7F62}"/>
                </a:ext>
              </a:extLst>
            </p:cNvPr>
            <p:cNvSpPr/>
            <p:nvPr/>
          </p:nvSpPr>
          <p:spPr>
            <a:xfrm>
              <a:off x="2261620" y="4963861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Specify fields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4618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436D-F489-A2F6-A337-9CE5C1475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of Operations for Filters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0834C8-B6A9-B471-C961-F863C86E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AEFD6BA-339E-D657-1666-B67132A755B5}"/>
              </a:ext>
            </a:extLst>
          </p:cNvPr>
          <p:cNvSpPr/>
          <p:nvPr/>
        </p:nvSpPr>
        <p:spPr>
          <a:xfrm>
            <a:off x="4938227" y="1067255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Extract filters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362250-1FE3-F9E3-31B8-972BAE0D03BC}"/>
              </a:ext>
            </a:extLst>
          </p:cNvPr>
          <p:cNvSpPr/>
          <p:nvPr/>
        </p:nvSpPr>
        <p:spPr>
          <a:xfrm>
            <a:off x="5952678" y="1744050"/>
            <a:ext cx="286643" cy="238870"/>
          </a:xfrm>
          <a:custGeom>
            <a:avLst/>
            <a:gdLst>
              <a:gd name="connsiteX0" fmla="*/ 0 w 238869"/>
              <a:gd name="connsiteY0" fmla="*/ 57328 h 286642"/>
              <a:gd name="connsiteX1" fmla="*/ 119435 w 238869"/>
              <a:gd name="connsiteY1" fmla="*/ 57328 h 286642"/>
              <a:gd name="connsiteX2" fmla="*/ 119435 w 238869"/>
              <a:gd name="connsiteY2" fmla="*/ 0 h 286642"/>
              <a:gd name="connsiteX3" fmla="*/ 238869 w 238869"/>
              <a:gd name="connsiteY3" fmla="*/ 143321 h 286642"/>
              <a:gd name="connsiteX4" fmla="*/ 119435 w 238869"/>
              <a:gd name="connsiteY4" fmla="*/ 286642 h 286642"/>
              <a:gd name="connsiteX5" fmla="*/ 119435 w 238869"/>
              <a:gd name="connsiteY5" fmla="*/ 229314 h 286642"/>
              <a:gd name="connsiteX6" fmla="*/ 0 w 238869"/>
              <a:gd name="connsiteY6" fmla="*/ 229314 h 286642"/>
              <a:gd name="connsiteX7" fmla="*/ 0 w 238869"/>
              <a:gd name="connsiteY7" fmla="*/ 57328 h 28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69" h="286642">
                <a:moveTo>
                  <a:pt x="191095" y="1"/>
                </a:moveTo>
                <a:lnTo>
                  <a:pt x="191095" y="143322"/>
                </a:lnTo>
                <a:lnTo>
                  <a:pt x="238869" y="143322"/>
                </a:lnTo>
                <a:lnTo>
                  <a:pt x="119435" y="286641"/>
                </a:lnTo>
                <a:lnTo>
                  <a:pt x="0" y="143322"/>
                </a:lnTo>
                <a:lnTo>
                  <a:pt x="47774" y="143322"/>
                </a:lnTo>
                <a:lnTo>
                  <a:pt x="47774" y="1"/>
                </a:lnTo>
                <a:lnTo>
                  <a:pt x="191095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29" tIns="1" rIns="57328" bIns="71661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CFA5869-F35F-422E-301F-96BD2E7A9CCE}"/>
              </a:ext>
            </a:extLst>
          </p:cNvPr>
          <p:cNvSpPr/>
          <p:nvPr/>
        </p:nvSpPr>
        <p:spPr>
          <a:xfrm>
            <a:off x="4938227" y="2022732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Data source filters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91EFE5A-CA2A-8C4A-E30C-78FA59D97E2A}"/>
              </a:ext>
            </a:extLst>
          </p:cNvPr>
          <p:cNvSpPr/>
          <p:nvPr/>
        </p:nvSpPr>
        <p:spPr>
          <a:xfrm>
            <a:off x="5952678" y="2699527"/>
            <a:ext cx="286643" cy="238870"/>
          </a:xfrm>
          <a:custGeom>
            <a:avLst/>
            <a:gdLst>
              <a:gd name="connsiteX0" fmla="*/ 0 w 238869"/>
              <a:gd name="connsiteY0" fmla="*/ 57328 h 286642"/>
              <a:gd name="connsiteX1" fmla="*/ 119435 w 238869"/>
              <a:gd name="connsiteY1" fmla="*/ 57328 h 286642"/>
              <a:gd name="connsiteX2" fmla="*/ 119435 w 238869"/>
              <a:gd name="connsiteY2" fmla="*/ 0 h 286642"/>
              <a:gd name="connsiteX3" fmla="*/ 238869 w 238869"/>
              <a:gd name="connsiteY3" fmla="*/ 143321 h 286642"/>
              <a:gd name="connsiteX4" fmla="*/ 119435 w 238869"/>
              <a:gd name="connsiteY4" fmla="*/ 286642 h 286642"/>
              <a:gd name="connsiteX5" fmla="*/ 119435 w 238869"/>
              <a:gd name="connsiteY5" fmla="*/ 229314 h 286642"/>
              <a:gd name="connsiteX6" fmla="*/ 0 w 238869"/>
              <a:gd name="connsiteY6" fmla="*/ 229314 h 286642"/>
              <a:gd name="connsiteX7" fmla="*/ 0 w 238869"/>
              <a:gd name="connsiteY7" fmla="*/ 57328 h 28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69" h="286642">
                <a:moveTo>
                  <a:pt x="191095" y="1"/>
                </a:moveTo>
                <a:lnTo>
                  <a:pt x="191095" y="143322"/>
                </a:lnTo>
                <a:lnTo>
                  <a:pt x="238869" y="143322"/>
                </a:lnTo>
                <a:lnTo>
                  <a:pt x="119435" y="286641"/>
                </a:lnTo>
                <a:lnTo>
                  <a:pt x="0" y="143322"/>
                </a:lnTo>
                <a:lnTo>
                  <a:pt x="47774" y="143322"/>
                </a:lnTo>
                <a:lnTo>
                  <a:pt x="47774" y="1"/>
                </a:lnTo>
                <a:lnTo>
                  <a:pt x="191095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29" tIns="1" rIns="57328" bIns="71661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C8CFE99-B03D-9B61-F3E9-CFC50BAF628A}"/>
              </a:ext>
            </a:extLst>
          </p:cNvPr>
          <p:cNvSpPr/>
          <p:nvPr/>
        </p:nvSpPr>
        <p:spPr>
          <a:xfrm>
            <a:off x="4938227" y="2978208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Context filters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B448C14-89D7-8F95-3D91-BAFC718B7D89}"/>
              </a:ext>
            </a:extLst>
          </p:cNvPr>
          <p:cNvSpPr/>
          <p:nvPr/>
        </p:nvSpPr>
        <p:spPr>
          <a:xfrm>
            <a:off x="5952678" y="3655004"/>
            <a:ext cx="286643" cy="238870"/>
          </a:xfrm>
          <a:custGeom>
            <a:avLst/>
            <a:gdLst>
              <a:gd name="connsiteX0" fmla="*/ 0 w 238869"/>
              <a:gd name="connsiteY0" fmla="*/ 57328 h 286642"/>
              <a:gd name="connsiteX1" fmla="*/ 119435 w 238869"/>
              <a:gd name="connsiteY1" fmla="*/ 57328 h 286642"/>
              <a:gd name="connsiteX2" fmla="*/ 119435 w 238869"/>
              <a:gd name="connsiteY2" fmla="*/ 0 h 286642"/>
              <a:gd name="connsiteX3" fmla="*/ 238869 w 238869"/>
              <a:gd name="connsiteY3" fmla="*/ 143321 h 286642"/>
              <a:gd name="connsiteX4" fmla="*/ 119435 w 238869"/>
              <a:gd name="connsiteY4" fmla="*/ 286642 h 286642"/>
              <a:gd name="connsiteX5" fmla="*/ 119435 w 238869"/>
              <a:gd name="connsiteY5" fmla="*/ 229314 h 286642"/>
              <a:gd name="connsiteX6" fmla="*/ 0 w 238869"/>
              <a:gd name="connsiteY6" fmla="*/ 229314 h 286642"/>
              <a:gd name="connsiteX7" fmla="*/ 0 w 238869"/>
              <a:gd name="connsiteY7" fmla="*/ 57328 h 28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69" h="286642">
                <a:moveTo>
                  <a:pt x="191095" y="1"/>
                </a:moveTo>
                <a:lnTo>
                  <a:pt x="191095" y="143322"/>
                </a:lnTo>
                <a:lnTo>
                  <a:pt x="238869" y="143322"/>
                </a:lnTo>
                <a:lnTo>
                  <a:pt x="119435" y="286641"/>
                </a:lnTo>
                <a:lnTo>
                  <a:pt x="0" y="143322"/>
                </a:lnTo>
                <a:lnTo>
                  <a:pt x="47774" y="143322"/>
                </a:lnTo>
                <a:lnTo>
                  <a:pt x="47774" y="1"/>
                </a:lnTo>
                <a:lnTo>
                  <a:pt x="191095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29" tIns="1" rIns="57328" bIns="71661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E90E670-1DE5-994E-27A2-CE023F4F1321}"/>
              </a:ext>
            </a:extLst>
          </p:cNvPr>
          <p:cNvSpPr/>
          <p:nvPr/>
        </p:nvSpPr>
        <p:spPr>
          <a:xfrm>
            <a:off x="4938227" y="3933685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Dimension filters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5F25D38-B46D-9F14-02F5-7A9E9C31AF77}"/>
              </a:ext>
            </a:extLst>
          </p:cNvPr>
          <p:cNvSpPr/>
          <p:nvPr/>
        </p:nvSpPr>
        <p:spPr>
          <a:xfrm>
            <a:off x="5952678" y="4610480"/>
            <a:ext cx="286643" cy="238870"/>
          </a:xfrm>
          <a:custGeom>
            <a:avLst/>
            <a:gdLst>
              <a:gd name="connsiteX0" fmla="*/ 0 w 238869"/>
              <a:gd name="connsiteY0" fmla="*/ 57328 h 286642"/>
              <a:gd name="connsiteX1" fmla="*/ 119435 w 238869"/>
              <a:gd name="connsiteY1" fmla="*/ 57328 h 286642"/>
              <a:gd name="connsiteX2" fmla="*/ 119435 w 238869"/>
              <a:gd name="connsiteY2" fmla="*/ 0 h 286642"/>
              <a:gd name="connsiteX3" fmla="*/ 238869 w 238869"/>
              <a:gd name="connsiteY3" fmla="*/ 143321 h 286642"/>
              <a:gd name="connsiteX4" fmla="*/ 119435 w 238869"/>
              <a:gd name="connsiteY4" fmla="*/ 286642 h 286642"/>
              <a:gd name="connsiteX5" fmla="*/ 119435 w 238869"/>
              <a:gd name="connsiteY5" fmla="*/ 229314 h 286642"/>
              <a:gd name="connsiteX6" fmla="*/ 0 w 238869"/>
              <a:gd name="connsiteY6" fmla="*/ 229314 h 286642"/>
              <a:gd name="connsiteX7" fmla="*/ 0 w 238869"/>
              <a:gd name="connsiteY7" fmla="*/ 57328 h 28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69" h="286642">
                <a:moveTo>
                  <a:pt x="191095" y="1"/>
                </a:moveTo>
                <a:lnTo>
                  <a:pt x="191095" y="143322"/>
                </a:lnTo>
                <a:lnTo>
                  <a:pt x="238869" y="143322"/>
                </a:lnTo>
                <a:lnTo>
                  <a:pt x="119435" y="286641"/>
                </a:lnTo>
                <a:lnTo>
                  <a:pt x="0" y="143322"/>
                </a:lnTo>
                <a:lnTo>
                  <a:pt x="47774" y="143322"/>
                </a:lnTo>
                <a:lnTo>
                  <a:pt x="47774" y="1"/>
                </a:lnTo>
                <a:lnTo>
                  <a:pt x="191095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29" tIns="1" rIns="57328" bIns="71661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E95FEF0-151E-537B-8021-3DF8C8400AAC}"/>
              </a:ext>
            </a:extLst>
          </p:cNvPr>
          <p:cNvSpPr/>
          <p:nvPr/>
        </p:nvSpPr>
        <p:spPr>
          <a:xfrm>
            <a:off x="4938227" y="4889162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Measure filters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DA6C31B-71E4-7A39-838E-05DEA6962ED8}"/>
              </a:ext>
            </a:extLst>
          </p:cNvPr>
          <p:cNvSpPr/>
          <p:nvPr/>
        </p:nvSpPr>
        <p:spPr>
          <a:xfrm>
            <a:off x="5952678" y="5565957"/>
            <a:ext cx="286643" cy="238870"/>
          </a:xfrm>
          <a:custGeom>
            <a:avLst/>
            <a:gdLst>
              <a:gd name="connsiteX0" fmla="*/ 0 w 238869"/>
              <a:gd name="connsiteY0" fmla="*/ 57328 h 286642"/>
              <a:gd name="connsiteX1" fmla="*/ 119435 w 238869"/>
              <a:gd name="connsiteY1" fmla="*/ 57328 h 286642"/>
              <a:gd name="connsiteX2" fmla="*/ 119435 w 238869"/>
              <a:gd name="connsiteY2" fmla="*/ 0 h 286642"/>
              <a:gd name="connsiteX3" fmla="*/ 238869 w 238869"/>
              <a:gd name="connsiteY3" fmla="*/ 143321 h 286642"/>
              <a:gd name="connsiteX4" fmla="*/ 119435 w 238869"/>
              <a:gd name="connsiteY4" fmla="*/ 286642 h 286642"/>
              <a:gd name="connsiteX5" fmla="*/ 119435 w 238869"/>
              <a:gd name="connsiteY5" fmla="*/ 229314 h 286642"/>
              <a:gd name="connsiteX6" fmla="*/ 0 w 238869"/>
              <a:gd name="connsiteY6" fmla="*/ 229314 h 286642"/>
              <a:gd name="connsiteX7" fmla="*/ 0 w 238869"/>
              <a:gd name="connsiteY7" fmla="*/ 57328 h 28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69" h="286642">
                <a:moveTo>
                  <a:pt x="191095" y="1"/>
                </a:moveTo>
                <a:lnTo>
                  <a:pt x="191095" y="143322"/>
                </a:lnTo>
                <a:lnTo>
                  <a:pt x="238869" y="143322"/>
                </a:lnTo>
                <a:lnTo>
                  <a:pt x="119435" y="286641"/>
                </a:lnTo>
                <a:lnTo>
                  <a:pt x="0" y="143322"/>
                </a:lnTo>
                <a:lnTo>
                  <a:pt x="47774" y="143322"/>
                </a:lnTo>
                <a:lnTo>
                  <a:pt x="47774" y="1"/>
                </a:lnTo>
                <a:lnTo>
                  <a:pt x="191095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29" tIns="1" rIns="57328" bIns="71661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145E19A-0F8A-9176-9254-80A19E8CBA25}"/>
              </a:ext>
            </a:extLst>
          </p:cNvPr>
          <p:cNvSpPr/>
          <p:nvPr/>
        </p:nvSpPr>
        <p:spPr>
          <a:xfrm>
            <a:off x="4938227" y="5844638"/>
            <a:ext cx="2315545" cy="636984"/>
          </a:xfrm>
          <a:custGeom>
            <a:avLst/>
            <a:gdLst>
              <a:gd name="connsiteX0" fmla="*/ 0 w 2315545"/>
              <a:gd name="connsiteY0" fmla="*/ 63698 h 636984"/>
              <a:gd name="connsiteX1" fmla="*/ 63698 w 2315545"/>
              <a:gd name="connsiteY1" fmla="*/ 0 h 636984"/>
              <a:gd name="connsiteX2" fmla="*/ 2251847 w 2315545"/>
              <a:gd name="connsiteY2" fmla="*/ 0 h 636984"/>
              <a:gd name="connsiteX3" fmla="*/ 2315545 w 2315545"/>
              <a:gd name="connsiteY3" fmla="*/ 63698 h 636984"/>
              <a:gd name="connsiteX4" fmla="*/ 2315545 w 2315545"/>
              <a:gd name="connsiteY4" fmla="*/ 573286 h 636984"/>
              <a:gd name="connsiteX5" fmla="*/ 2251847 w 2315545"/>
              <a:gd name="connsiteY5" fmla="*/ 636984 h 636984"/>
              <a:gd name="connsiteX6" fmla="*/ 63698 w 2315545"/>
              <a:gd name="connsiteY6" fmla="*/ 636984 h 636984"/>
              <a:gd name="connsiteX7" fmla="*/ 0 w 2315545"/>
              <a:gd name="connsiteY7" fmla="*/ 573286 h 636984"/>
              <a:gd name="connsiteX8" fmla="*/ 0 w 2315545"/>
              <a:gd name="connsiteY8" fmla="*/ 63698 h 63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5545" h="636984">
                <a:moveTo>
                  <a:pt x="0" y="63698"/>
                </a:moveTo>
                <a:cubicBezTo>
                  <a:pt x="0" y="28519"/>
                  <a:pt x="28519" y="0"/>
                  <a:pt x="63698" y="0"/>
                </a:cubicBezTo>
                <a:lnTo>
                  <a:pt x="2251847" y="0"/>
                </a:lnTo>
                <a:cubicBezTo>
                  <a:pt x="2287026" y="0"/>
                  <a:pt x="2315545" y="28519"/>
                  <a:pt x="2315545" y="63698"/>
                </a:cubicBezTo>
                <a:lnTo>
                  <a:pt x="2315545" y="573286"/>
                </a:lnTo>
                <a:cubicBezTo>
                  <a:pt x="2315545" y="608465"/>
                  <a:pt x="2287026" y="636984"/>
                  <a:pt x="2251847" y="636984"/>
                </a:cubicBezTo>
                <a:lnTo>
                  <a:pt x="63698" y="636984"/>
                </a:lnTo>
                <a:cubicBezTo>
                  <a:pt x="28519" y="636984"/>
                  <a:pt x="0" y="608465"/>
                  <a:pt x="0" y="573286"/>
                </a:cubicBezTo>
                <a:lnTo>
                  <a:pt x="0" y="6369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237" tIns="87237" rIns="87237" bIns="87237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Table calculation filters</a:t>
            </a:r>
          </a:p>
        </p:txBody>
      </p:sp>
      <p:sp>
        <p:nvSpPr>
          <p:cNvPr id="5" name="Rounded Rectangle 145">
            <a:extLst>
              <a:ext uri="{FF2B5EF4-FFF2-40B4-BE49-F238E27FC236}">
                <a16:creationId xmlns:a16="http://schemas.microsoft.com/office/drawing/2014/main" id="{491B8D3B-EF62-24F3-9A1B-3BD4DF5149D9}"/>
              </a:ext>
            </a:extLst>
          </p:cNvPr>
          <p:cNvSpPr/>
          <p:nvPr/>
        </p:nvSpPr>
        <p:spPr>
          <a:xfrm>
            <a:off x="4508692" y="1168025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6" name="Rounded Rectangle 145">
            <a:extLst>
              <a:ext uri="{FF2B5EF4-FFF2-40B4-BE49-F238E27FC236}">
                <a16:creationId xmlns:a16="http://schemas.microsoft.com/office/drawing/2014/main" id="{11093BF8-092C-E7BD-7621-BC35BF0FD497}"/>
              </a:ext>
            </a:extLst>
          </p:cNvPr>
          <p:cNvSpPr/>
          <p:nvPr/>
        </p:nvSpPr>
        <p:spPr>
          <a:xfrm>
            <a:off x="4508692" y="2123502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7" name="Rounded Rectangle 145">
            <a:extLst>
              <a:ext uri="{FF2B5EF4-FFF2-40B4-BE49-F238E27FC236}">
                <a16:creationId xmlns:a16="http://schemas.microsoft.com/office/drawing/2014/main" id="{649752E9-4F8A-1D8E-38E5-237097B0B628}"/>
              </a:ext>
            </a:extLst>
          </p:cNvPr>
          <p:cNvSpPr/>
          <p:nvPr/>
        </p:nvSpPr>
        <p:spPr>
          <a:xfrm>
            <a:off x="4508691" y="3078978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" name="Rounded Rectangle 145">
            <a:extLst>
              <a:ext uri="{FF2B5EF4-FFF2-40B4-BE49-F238E27FC236}">
                <a16:creationId xmlns:a16="http://schemas.microsoft.com/office/drawing/2014/main" id="{42DBAD9E-42BB-B60C-D61F-5FBF1C61E7BC}"/>
              </a:ext>
            </a:extLst>
          </p:cNvPr>
          <p:cNvSpPr/>
          <p:nvPr/>
        </p:nvSpPr>
        <p:spPr>
          <a:xfrm>
            <a:off x="4508691" y="4034455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9" name="Rounded Rectangle 145">
            <a:extLst>
              <a:ext uri="{FF2B5EF4-FFF2-40B4-BE49-F238E27FC236}">
                <a16:creationId xmlns:a16="http://schemas.microsoft.com/office/drawing/2014/main" id="{BF78A070-F02E-A808-F7D6-CF1FB441C2A7}"/>
              </a:ext>
            </a:extLst>
          </p:cNvPr>
          <p:cNvSpPr/>
          <p:nvPr/>
        </p:nvSpPr>
        <p:spPr>
          <a:xfrm>
            <a:off x="4508691" y="4989932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5</a:t>
            </a:r>
          </a:p>
        </p:txBody>
      </p:sp>
      <p:sp>
        <p:nvSpPr>
          <p:cNvPr id="10" name="Rounded Rectangle 145">
            <a:extLst>
              <a:ext uri="{FF2B5EF4-FFF2-40B4-BE49-F238E27FC236}">
                <a16:creationId xmlns:a16="http://schemas.microsoft.com/office/drawing/2014/main" id="{B1FC2802-AFF1-0F2E-9895-0A90C47A49A4}"/>
              </a:ext>
            </a:extLst>
          </p:cNvPr>
          <p:cNvSpPr/>
          <p:nvPr/>
        </p:nvSpPr>
        <p:spPr>
          <a:xfrm>
            <a:off x="4508690" y="5945408"/>
            <a:ext cx="307975" cy="4354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58254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1ED032-027C-6197-063B-6A00E3EFF6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Filters can be a powerful and essential tool for focusing user attention on relevant data and insights.</a:t>
            </a:r>
          </a:p>
          <a:p>
            <a:r>
              <a:rPr lang="en-US" dirty="0"/>
              <a:t>Confusion may arise if users are not aware that the data they are viewing has been filtered. </a:t>
            </a:r>
          </a:p>
          <a:p>
            <a:r>
              <a:rPr lang="en-US" dirty="0"/>
              <a:t>Consider documenting the filters you apply in a workbook so that you can share that information with workbook users.</a:t>
            </a:r>
          </a:p>
          <a:p>
            <a:r>
              <a:rPr lang="en-US" dirty="0"/>
              <a:t>Consider implementing filters as interactive filters and show all filter cards. </a:t>
            </a:r>
          </a:p>
          <a:p>
            <a:r>
              <a:rPr lang="en-US" dirty="0"/>
              <a:t>Consider duplicating a sheet before filtering and name the duplicate to indicate that filtering is active.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B512E0-7D73-58F0-62C4-7A5D24E3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06AD1AC-F17F-5908-08F0-62C6E7EF6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 for Using Filters</a:t>
            </a:r>
          </a:p>
        </p:txBody>
      </p:sp>
    </p:spTree>
    <p:extLst>
      <p:ext uri="{BB962C8B-B14F-4D97-AF65-F5344CB8AC3E}">
        <p14:creationId xmlns:p14="http://schemas.microsoft.com/office/powerpoint/2010/main" val="210011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Basic Filters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2814D0-13CF-D68D-FFE2-1D1588C3D0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add filters through a variety of actions, but remember that view-level filters will always appear on the </a:t>
            </a:r>
            <a:r>
              <a:rPr lang="en-US" b="1" dirty="0"/>
              <a:t>Filters</a:t>
            </a:r>
            <a:r>
              <a:rPr lang="en-US" dirty="0"/>
              <a:t> shelf, where they can be configured or removed.</a:t>
            </a:r>
          </a:p>
          <a:p>
            <a:r>
              <a:rPr lang="en-US" dirty="0"/>
              <a:t>Using a single context filter to reduce the size of the data is a better choice than applying multiple context filters. </a:t>
            </a:r>
          </a:p>
          <a:p>
            <a:pPr lvl="1"/>
            <a:r>
              <a:rPr lang="en-US" dirty="0"/>
              <a:t>If a filter does not reduce the dataset size by one-tenth or more, adding it as a context filter will make performance worse because of the cost of computing the context. </a:t>
            </a:r>
          </a:p>
          <a:p>
            <a:r>
              <a:rPr lang="en-US" dirty="0"/>
              <a:t>If your dataset is heavily indexed at the data source, context filters may not improve performance. </a:t>
            </a:r>
          </a:p>
          <a:p>
            <a:pPr lvl="1"/>
            <a:r>
              <a:rPr lang="en-US" dirty="0"/>
              <a:t>In some cases, they may cause worse performance.</a:t>
            </a:r>
          </a:p>
          <a:p>
            <a:r>
              <a:rPr lang="en-US" dirty="0"/>
              <a:t>Complete any of your data modeling, such as converting dimensions to measures, before creating a context filter.</a:t>
            </a:r>
          </a:p>
          <a:p>
            <a:pPr lvl="1"/>
            <a:r>
              <a:rPr lang="en-US" dirty="0"/>
              <a:t>Changes in the data model require recomputing the context. </a:t>
            </a:r>
          </a:p>
          <a:p>
            <a:r>
              <a:rPr lang="en-US" dirty="0"/>
              <a:t>Set filters for and create the context before adding fields to other shelves. </a:t>
            </a:r>
          </a:p>
          <a:p>
            <a:pPr lvl="1"/>
            <a:r>
              <a:rPr lang="en-US" dirty="0"/>
              <a:t>This makes the automated queries that run when fields are added to shelves execute much faster. </a:t>
            </a:r>
          </a:p>
          <a:p>
            <a:r>
              <a:rPr lang="en-US" dirty="0"/>
              <a:t>Use descriptive names for filter actions that clearly explain what the filter is doing.</a:t>
            </a:r>
          </a:p>
          <a:p>
            <a:r>
              <a:rPr lang="en-US" dirty="0"/>
              <a:t>If you receive unexpected filter results, review the applied filters against the filter order of operations.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24FF0-2BF2-B97B-2F7E-DAC96EE91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1B512EF-BDD8-68F2-6207-90548356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Configuring Filters</a:t>
            </a:r>
          </a:p>
        </p:txBody>
      </p:sp>
    </p:spTree>
    <p:extLst>
      <p:ext uri="{BB962C8B-B14F-4D97-AF65-F5344CB8AC3E}">
        <p14:creationId xmlns:p14="http://schemas.microsoft.com/office/powerpoint/2010/main" val="2677687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DD059D-5353-E3B3-B244-9E2913544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Advanced Filters</a:t>
            </a:r>
          </a:p>
        </p:txBody>
      </p:sp>
    </p:spTree>
    <p:extLst>
      <p:ext uri="{BB962C8B-B14F-4D97-AF65-F5344CB8AC3E}">
        <p14:creationId xmlns:p14="http://schemas.microsoft.com/office/powerpoint/2010/main" val="381253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8DDD1-3083-45CD-42CC-1DEABA45D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Interactive Filters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AC0D1-8F5D-16B5-80D6-08FD805C40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174751-FD73-54E7-586C-AFC28D44E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0178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5F8840CB-DD73-9F42-006D-BF1D1D107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Filters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3EB50B7-7805-77F3-73C9-FA8E04BDAF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Interactive filter</a:t>
            </a:r>
            <a:r>
              <a:rPr lang="en-US" dirty="0"/>
              <a:t>: A type of filter that is displayed in a view and enables users to determine the filter that should be applied to the data.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2CA190E-FA99-3383-2086-E4C1F63DB86C}"/>
              </a:ext>
            </a:extLst>
          </p:cNvPr>
          <p:cNvGrpSpPr/>
          <p:nvPr/>
        </p:nvGrpSpPr>
        <p:grpSpPr>
          <a:xfrm>
            <a:off x="1015614" y="2071171"/>
            <a:ext cx="10109263" cy="4219339"/>
            <a:chOff x="1015614" y="1725731"/>
            <a:chExt cx="10109263" cy="421933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C85D898-7336-2390-B747-77265543A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96939" y="1725731"/>
              <a:ext cx="6998120" cy="421933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CBA84CC-A1C0-21C3-5B0F-1F333E906EB2}"/>
                </a:ext>
              </a:extLst>
            </p:cNvPr>
            <p:cNvSpPr/>
            <p:nvPr/>
          </p:nvSpPr>
          <p:spPr>
            <a:xfrm>
              <a:off x="7945122" y="2397760"/>
              <a:ext cx="1649941" cy="354731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1B6730C-F652-8AA6-E1B5-1E352621ED77}"/>
                </a:ext>
              </a:extLst>
            </p:cNvPr>
            <p:cNvSpPr/>
            <p:nvPr/>
          </p:nvSpPr>
          <p:spPr>
            <a:xfrm>
              <a:off x="2596939" y="2397760"/>
              <a:ext cx="1538181" cy="65024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00965FEB-657C-DAED-A43F-397D784BB4F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9595059" y="3510281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E498045E-5895-2216-3C9A-9FE4133BF2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2991" y="270430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895EF496-0514-E860-CDA2-D87875CDB00D}"/>
                </a:ext>
              </a:extLst>
            </p:cNvPr>
            <p:cNvSpPr/>
            <p:nvPr/>
          </p:nvSpPr>
          <p:spPr>
            <a:xfrm>
              <a:off x="9947345" y="3362801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 card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797FEEB8-D6AD-F6C3-06F4-56AC873DC808}"/>
                </a:ext>
              </a:extLst>
            </p:cNvPr>
            <p:cNvSpPr/>
            <p:nvPr/>
          </p:nvSpPr>
          <p:spPr>
            <a:xfrm>
              <a:off x="1015614" y="2565241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Filters shelf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43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1B8A08-4E94-4EB7-5B67-27515B42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63C33C-4142-2E17-4EB1-16361A43B9A2}"/>
              </a:ext>
            </a:extLst>
          </p:cNvPr>
          <p:cNvGrpSpPr/>
          <p:nvPr/>
        </p:nvGrpSpPr>
        <p:grpSpPr>
          <a:xfrm>
            <a:off x="1631945" y="1631771"/>
            <a:ext cx="8928109" cy="4122777"/>
            <a:chOff x="2708616" y="1367611"/>
            <a:chExt cx="8928109" cy="4122777"/>
          </a:xfrm>
        </p:grpSpPr>
        <p:pic>
          <p:nvPicPr>
            <p:cNvPr id="3" name="Picture 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55131D0-8C0C-F144-7820-9114A8433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08616" y="1367611"/>
              <a:ext cx="6774767" cy="4122777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9E0B43-8674-1BEC-E532-2F0CCFC72A20}"/>
                </a:ext>
              </a:extLst>
            </p:cNvPr>
            <p:cNvSpPr/>
            <p:nvPr/>
          </p:nvSpPr>
          <p:spPr>
            <a:xfrm>
              <a:off x="7162800" y="4338320"/>
              <a:ext cx="1931312" cy="115206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7ED185C-6477-08B9-39A9-190F618C01DA}"/>
                </a:ext>
              </a:extLst>
            </p:cNvPr>
            <p:cNvSpPr/>
            <p:nvPr/>
          </p:nvSpPr>
          <p:spPr>
            <a:xfrm>
              <a:off x="7172960" y="2181278"/>
              <a:ext cx="1931312" cy="650313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53A77652-DB51-0147-A115-A51FAECE16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20230" y="2867786"/>
              <a:ext cx="1060090" cy="5612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6122F0C9-2527-FCBE-6E0C-431FA60BA5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20230" y="3429000"/>
              <a:ext cx="877210" cy="89950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2FEE39E-6FA3-BF7A-9380-2C4D76ABD39D}"/>
                </a:ext>
              </a:extLst>
            </p:cNvPr>
            <p:cNvSpPr/>
            <p:nvPr/>
          </p:nvSpPr>
          <p:spPr>
            <a:xfrm>
              <a:off x="9740297" y="3165120"/>
              <a:ext cx="1896428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Common customization options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985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C54B16-CE83-A97F-D38F-F1B368A6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D84774-7531-F817-E767-63DD74A74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Card Modes for Dimensions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B41D1C-750D-9F66-E00D-086055E449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Single Value (list)</a:t>
            </a:r>
          </a:p>
          <a:p>
            <a:r>
              <a:rPr lang="en-US" dirty="0"/>
              <a:t>Single Value (dropdown)</a:t>
            </a:r>
          </a:p>
          <a:p>
            <a:r>
              <a:rPr lang="en-US" dirty="0"/>
              <a:t>Single Value (slider)</a:t>
            </a:r>
          </a:p>
          <a:p>
            <a:r>
              <a:rPr lang="en-US" dirty="0"/>
              <a:t>Multiple Values (list)</a:t>
            </a:r>
          </a:p>
          <a:p>
            <a:r>
              <a:rPr lang="en-US" dirty="0"/>
              <a:t>Multiple Values (dropdown)</a:t>
            </a:r>
          </a:p>
          <a:p>
            <a:r>
              <a:rPr lang="en-US" dirty="0"/>
              <a:t>Multiple Values (custom List)</a:t>
            </a:r>
          </a:p>
          <a:p>
            <a:r>
              <a:rPr lang="en-US" dirty="0"/>
              <a:t>Wildcard Match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65CC2F-F8B5-C14C-B66C-1C541F12E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208" y="1398868"/>
            <a:ext cx="2503265" cy="448698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94F28EF-7D85-4149-D9CE-9CDEFCACFC41}"/>
              </a:ext>
            </a:extLst>
          </p:cNvPr>
          <p:cNvSpPr/>
          <p:nvPr/>
        </p:nvSpPr>
        <p:spPr>
          <a:xfrm>
            <a:off x="8215254" y="3125810"/>
            <a:ext cx="2406132" cy="1337901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2435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624800-A15B-29A3-FE8F-E54AB1D84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00712D-8131-47D5-20F4-16A2475FA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Card Modes for Measures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96DD8C-B5D7-6359-21A7-07425EA703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Range of Values/Dates</a:t>
            </a:r>
          </a:p>
          <a:p>
            <a:r>
              <a:rPr lang="en-US" dirty="0"/>
              <a:t>At Least/Starting Date</a:t>
            </a:r>
          </a:p>
          <a:p>
            <a:r>
              <a:rPr lang="en-US" dirty="0"/>
              <a:t>At Most/Ending Date</a:t>
            </a:r>
          </a:p>
          <a:p>
            <a:r>
              <a:rPr lang="en-US" dirty="0"/>
              <a:t>Relative to Now</a:t>
            </a:r>
          </a:p>
          <a:p>
            <a:r>
              <a:rPr lang="en-US" dirty="0"/>
              <a:t>Browse Periods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2D434E-D8C3-3FFB-9B97-48BD8CB07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890" y="1585912"/>
            <a:ext cx="2857500" cy="36861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0DAB251-373E-47DF-6CAC-B54A41501399}"/>
              </a:ext>
            </a:extLst>
          </p:cNvPr>
          <p:cNvSpPr/>
          <p:nvPr/>
        </p:nvSpPr>
        <p:spPr>
          <a:xfrm>
            <a:off x="8026400" y="3627120"/>
            <a:ext cx="2814320" cy="76200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6310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C8A245-5680-27E2-F043-2326E1957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FE4777-95E5-74DB-A435-B40EEFEA1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Customization of Interactive Filters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036F22-10C5-C29E-49E3-5FC8B8CFDD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Show "All" Value</a:t>
            </a:r>
          </a:p>
          <a:p>
            <a:r>
              <a:rPr lang="en-US" dirty="0"/>
              <a:t>Show Search Button</a:t>
            </a:r>
          </a:p>
          <a:p>
            <a:r>
              <a:rPr lang="en-US" dirty="0"/>
              <a:t>Show Include/Exclude</a:t>
            </a:r>
          </a:p>
          <a:p>
            <a:r>
              <a:rPr lang="en-US" dirty="0"/>
              <a:t>Show Control Types</a:t>
            </a:r>
          </a:p>
          <a:p>
            <a:r>
              <a:rPr lang="en-US" dirty="0"/>
              <a:t>Show More/Fewer Button</a:t>
            </a:r>
          </a:p>
          <a:p>
            <a:r>
              <a:rPr lang="en-US" dirty="0"/>
              <a:t>Show All Values Button</a:t>
            </a:r>
          </a:p>
          <a:p>
            <a:r>
              <a:rPr lang="en-US" dirty="0"/>
              <a:t>Show Apply Button</a:t>
            </a:r>
          </a:p>
          <a:p>
            <a:r>
              <a:rPr lang="en-US" dirty="0"/>
              <a:t>Show Readouts</a:t>
            </a:r>
          </a:p>
          <a:p>
            <a:r>
              <a:rPr lang="en-US" dirty="0"/>
              <a:t>Show Slider</a:t>
            </a:r>
          </a:p>
          <a:p>
            <a:r>
              <a:rPr lang="en-US" dirty="0"/>
              <a:t>Show Null Controls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7D3BCF3-94C4-74B5-3F6E-09A97B57EBED}"/>
              </a:ext>
            </a:extLst>
          </p:cNvPr>
          <p:cNvGrpSpPr/>
          <p:nvPr/>
        </p:nvGrpSpPr>
        <p:grpSpPr>
          <a:xfrm>
            <a:off x="6907759" y="1502339"/>
            <a:ext cx="4789265" cy="4486984"/>
            <a:chOff x="7842479" y="1502338"/>
            <a:chExt cx="4789265" cy="44869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451037F-3451-E5FA-3B1C-D1BD70BBE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45744" y="2650773"/>
              <a:ext cx="2286000" cy="17430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FA434E-C1B5-AFF2-A969-D148D1DC5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42479" y="1502338"/>
              <a:ext cx="2503265" cy="4486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26078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2170A6-A1F1-0634-1213-EDD7690D13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Include action verbs in filter names to tell people how to use the filter. </a:t>
            </a:r>
          </a:p>
          <a:p>
            <a:r>
              <a:rPr lang="en-US" dirty="0"/>
              <a:t>Consider the purpose of the view—the intended analysis to be performed when adding interactive filters. </a:t>
            </a:r>
          </a:p>
          <a:p>
            <a:r>
              <a:rPr lang="en-US" dirty="0"/>
              <a:t>Consider the real estate available on the screen with adding filters to worksheets and dashboards.</a:t>
            </a:r>
          </a:p>
          <a:p>
            <a:r>
              <a:rPr lang="en-US" dirty="0"/>
              <a:t>Drop-downs and wildcard options create "low profile" interactive filters that save space, but lists might be easier for people to use. </a:t>
            </a:r>
          </a:p>
          <a:p>
            <a:r>
              <a:rPr lang="en-US" dirty="0"/>
              <a:t>Hiding a filter card does not remove the filter from the data. The filter must be removed from the </a:t>
            </a:r>
            <a:r>
              <a:rPr lang="en-US" b="1" dirty="0"/>
              <a:t>Filters</a:t>
            </a:r>
            <a:r>
              <a:rPr lang="en-US" dirty="0"/>
              <a:t> shelf to unfilter the data.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396FEA-E70B-27BC-3423-408450DC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30A607-B729-E771-AF63-5E609E262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Interactive Filters</a:t>
            </a:r>
          </a:p>
        </p:txBody>
      </p:sp>
    </p:spTree>
    <p:extLst>
      <p:ext uri="{BB962C8B-B14F-4D97-AF65-F5344CB8AC3E}">
        <p14:creationId xmlns:p14="http://schemas.microsoft.com/office/powerpoint/2010/main" val="2273787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DD059D-5353-E3B3-B244-9E2913544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Interactive Filters</a:t>
            </a:r>
          </a:p>
        </p:txBody>
      </p:sp>
    </p:spTree>
    <p:extLst>
      <p:ext uri="{BB962C8B-B14F-4D97-AF65-F5344CB8AC3E}">
        <p14:creationId xmlns:p14="http://schemas.microsoft.com/office/powerpoint/2010/main" val="2869743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1B8A08-4E94-4EB7-5B67-27515B42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Filtering in Tableau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E34E34-25B5-8333-C350-DF4553FF42A0}"/>
              </a:ext>
            </a:extLst>
          </p:cNvPr>
          <p:cNvGrpSpPr/>
          <p:nvPr/>
        </p:nvGrpSpPr>
        <p:grpSpPr>
          <a:xfrm>
            <a:off x="2481321" y="1668813"/>
            <a:ext cx="7229358" cy="4465468"/>
            <a:chOff x="2481321" y="1668813"/>
            <a:chExt cx="7229358" cy="446546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BF0D67E-39EE-0A6A-EF96-3C505C24DEA4}"/>
                </a:ext>
              </a:extLst>
            </p:cNvPr>
            <p:cNvGrpSpPr/>
            <p:nvPr/>
          </p:nvGrpSpPr>
          <p:grpSpPr>
            <a:xfrm>
              <a:off x="2481321" y="1668813"/>
              <a:ext cx="7229358" cy="4465468"/>
              <a:chOff x="3267746" y="1496093"/>
              <a:chExt cx="7229358" cy="4465468"/>
            </a:xfrm>
          </p:grpSpPr>
          <p:pic>
            <p:nvPicPr>
              <p:cNvPr id="3" name="Picture 2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64B2FCD3-6E25-22A9-088A-D3AEF456F7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17338" y="1770198"/>
                <a:ext cx="5357324" cy="4191363"/>
              </a:xfrm>
              <a:prstGeom prst="rect">
                <a:avLst/>
              </a:prstGeom>
            </p:spPr>
          </p:pic>
          <p:sp>
            <p:nvSpPr>
              <p:cNvPr id="6" name="Line 167">
                <a:extLst>
                  <a:ext uri="{FF2B5EF4-FFF2-40B4-BE49-F238E27FC236}">
                    <a16:creationId xmlns:a16="http://schemas.microsoft.com/office/drawing/2014/main" id="{A0325A7E-7D01-B210-86D8-26480377E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3731773" y="2007232"/>
                <a:ext cx="54832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Rounded Rectangle 149">
                <a:extLst>
                  <a:ext uri="{FF2B5EF4-FFF2-40B4-BE49-F238E27FC236}">
                    <a16:creationId xmlns:a16="http://schemas.microsoft.com/office/drawing/2014/main" id="{E416363D-7C56-7426-16FE-51FE78672609}"/>
                  </a:ext>
                </a:extLst>
              </p:cNvPr>
              <p:cNvSpPr/>
              <p:nvPr/>
            </p:nvSpPr>
            <p:spPr>
              <a:xfrm>
                <a:off x="3267746" y="1496093"/>
                <a:ext cx="147637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Filters shelf</a:t>
                </a:r>
              </a:p>
            </p:txBody>
          </p:sp>
          <p:sp>
            <p:nvSpPr>
              <p:cNvPr id="9" name="Line 167">
                <a:extLst>
                  <a:ext uri="{FF2B5EF4-FFF2-40B4-BE49-F238E27FC236}">
                    <a16:creationId xmlns:a16="http://schemas.microsoft.com/office/drawing/2014/main" id="{19B412FC-D9C7-80BB-EE0F-0B0A05FFE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18506" y="4184342"/>
                <a:ext cx="8028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Rounded Rectangle 149">
                <a:extLst>
                  <a:ext uri="{FF2B5EF4-FFF2-40B4-BE49-F238E27FC236}">
                    <a16:creationId xmlns:a16="http://schemas.microsoft.com/office/drawing/2014/main" id="{F541E823-2544-1E50-8EF0-31C82B031069}"/>
                  </a:ext>
                </a:extLst>
              </p:cNvPr>
              <p:cNvSpPr/>
              <p:nvPr/>
            </p:nvSpPr>
            <p:spPr>
              <a:xfrm>
                <a:off x="9020729" y="4047023"/>
                <a:ext cx="147637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Interactive filter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A7BE697-4B0A-3F29-C959-358408DD9859}"/>
                </a:ext>
              </a:extLst>
            </p:cNvPr>
            <p:cNvSpPr/>
            <p:nvPr/>
          </p:nvSpPr>
          <p:spPr>
            <a:xfrm>
              <a:off x="2630913" y="2491242"/>
              <a:ext cx="1179087" cy="64819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316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might you use a data source filter instead of a worksheet filter?</a:t>
            </a:r>
          </a:p>
          <a:p>
            <a:r>
              <a:rPr lang="en-US" dirty="0"/>
              <a:t>What type of interactive filters might you use in your visualizations?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CF39A-9925-9535-2005-1466A1EB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B1B8A08-4E94-4EB7-5B67-27515B42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Locations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72EDBC-86E6-FBAE-1AF4-46F2235233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worksheets, to set constraints about what is displayed in the views you create. You can filter worksheets at the:</a:t>
            </a:r>
          </a:p>
          <a:p>
            <a:pPr lvl="1"/>
            <a:r>
              <a:rPr lang="en-US" dirty="0"/>
              <a:t>Record level</a:t>
            </a:r>
          </a:p>
          <a:p>
            <a:pPr lvl="1"/>
            <a:r>
              <a:rPr lang="en-US" dirty="0"/>
              <a:t>Row level </a:t>
            </a:r>
          </a:p>
          <a:p>
            <a:pPr lvl="1"/>
            <a:r>
              <a:rPr lang="en-US" dirty="0"/>
              <a:t>Column level</a:t>
            </a:r>
          </a:p>
          <a:p>
            <a:pPr lvl="1"/>
            <a:r>
              <a:rPr lang="en-US" dirty="0"/>
              <a:t>Aggregated view level</a:t>
            </a:r>
          </a:p>
          <a:p>
            <a:r>
              <a:rPr lang="en-US" dirty="0"/>
              <a:t>At the data source, prior to bringing data into Tableau. </a:t>
            </a:r>
          </a:p>
          <a:p>
            <a:pPr lvl="1"/>
            <a:r>
              <a:rPr lang="en-US" dirty="0"/>
              <a:t>This removes data so that it cannot be used to create views or perform analysis. </a:t>
            </a:r>
          </a:p>
          <a:p>
            <a:pPr lvl="1"/>
            <a:r>
              <a:rPr lang="en-US" dirty="0"/>
              <a:t>Removing data in this way is typically used to cull data that is not needed for analysis.</a:t>
            </a:r>
          </a:p>
        </p:txBody>
      </p:sp>
    </p:spTree>
    <p:extLst>
      <p:ext uri="{BB962C8B-B14F-4D97-AF65-F5344CB8AC3E}">
        <p14:creationId xmlns:p14="http://schemas.microsoft.com/office/powerpoint/2010/main" val="342248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089A9-09B9-2EE1-32D9-4935ACBD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Filters Shelf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18FD50-D126-899F-504A-A062B242F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AAB8689-07FF-FC2B-6D6B-18B84B8F9A84}"/>
              </a:ext>
            </a:extLst>
          </p:cNvPr>
          <p:cNvGrpSpPr/>
          <p:nvPr/>
        </p:nvGrpSpPr>
        <p:grpSpPr>
          <a:xfrm>
            <a:off x="3395721" y="1481003"/>
            <a:ext cx="5496756" cy="4673598"/>
            <a:chOff x="2491481" y="1460683"/>
            <a:chExt cx="5496756" cy="4673598"/>
          </a:xfrm>
        </p:grpSpPr>
        <p:pic>
          <p:nvPicPr>
            <p:cNvPr id="5" name="Picture 4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395BAEAF-3192-F617-66AC-9C2145708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0913" y="1942918"/>
              <a:ext cx="5357324" cy="4191363"/>
            </a:xfrm>
            <a:prstGeom prst="rect">
              <a:avLst/>
            </a:prstGeom>
          </p:spPr>
        </p:pic>
        <p:sp>
          <p:nvSpPr>
            <p:cNvPr id="6" name="Line 167">
              <a:extLst>
                <a:ext uri="{FF2B5EF4-FFF2-40B4-BE49-F238E27FC236}">
                  <a16:creationId xmlns:a16="http://schemas.microsoft.com/office/drawing/2014/main" id="{C6386A2C-BEB2-5634-6C7D-58C6857A8F6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828269" y="2057320"/>
              <a:ext cx="8028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9">
              <a:extLst>
                <a:ext uri="{FF2B5EF4-FFF2-40B4-BE49-F238E27FC236}">
                  <a16:creationId xmlns:a16="http://schemas.microsoft.com/office/drawing/2014/main" id="{7EBB000F-EAB7-17A9-320C-207BD844B055}"/>
                </a:ext>
              </a:extLst>
            </p:cNvPr>
            <p:cNvSpPr/>
            <p:nvPr/>
          </p:nvSpPr>
          <p:spPr>
            <a:xfrm>
              <a:off x="2491481" y="1460683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Filters shelf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4808A4C-4B0C-4607-8CDC-B066B1DDA276}"/>
                </a:ext>
              </a:extLst>
            </p:cNvPr>
            <p:cNvSpPr/>
            <p:nvPr/>
          </p:nvSpPr>
          <p:spPr>
            <a:xfrm>
              <a:off x="2630913" y="2458720"/>
              <a:ext cx="1209567" cy="6807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Line 167">
              <a:extLst>
                <a:ext uri="{FF2B5EF4-FFF2-40B4-BE49-F238E27FC236}">
                  <a16:creationId xmlns:a16="http://schemas.microsoft.com/office/drawing/2014/main" id="{E7190EAD-5190-8B72-9569-4071C70D2B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873792" y="1489315"/>
              <a:ext cx="1143161" cy="14763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9">
              <a:extLst>
                <a:ext uri="{FF2B5EF4-FFF2-40B4-BE49-F238E27FC236}">
                  <a16:creationId xmlns:a16="http://schemas.microsoft.com/office/drawing/2014/main" id="{37068471-C16C-55E2-E869-9AA81370CBC1}"/>
                </a:ext>
              </a:extLst>
            </p:cNvPr>
            <p:cNvSpPr/>
            <p:nvPr/>
          </p:nvSpPr>
          <p:spPr>
            <a:xfrm>
              <a:off x="5010690" y="1518599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Filter criteria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608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50F5E-EFDD-2710-E741-FBAC22455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4112" y="6445473"/>
            <a:ext cx="28448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71A03-35BD-91B5-2B8D-F2D8A26E7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</p:spPr>
        <p:txBody>
          <a:bodyPr/>
          <a:lstStyle/>
          <a:p>
            <a:r>
              <a:rPr lang="en-US" dirty="0"/>
              <a:t>Options for Filtering Categorical Data (Dimensions)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62FA86C-E907-6780-7057-211357A45E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/>
          <a:p>
            <a:r>
              <a:rPr lang="en-US" dirty="0"/>
              <a:t>General</a:t>
            </a:r>
          </a:p>
          <a:p>
            <a:r>
              <a:rPr lang="en-US" dirty="0"/>
              <a:t>Wildcard</a:t>
            </a:r>
          </a:p>
          <a:p>
            <a:r>
              <a:rPr lang="en-US" dirty="0"/>
              <a:t>Condition</a:t>
            </a:r>
          </a:p>
          <a:p>
            <a:r>
              <a:rPr lang="en-US" dirty="0"/>
              <a:t>Top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2A1CCA-AFD7-C875-341F-F2BB676EA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317" y="1291229"/>
            <a:ext cx="3578136" cy="49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59F201-82C5-E9E7-2F0C-BF340F724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4112" y="6445473"/>
            <a:ext cx="28448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E8629B-3FC5-A206-8DD1-89FB1FC32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</p:spPr>
        <p:txBody>
          <a:bodyPr/>
          <a:lstStyle/>
          <a:p>
            <a:r>
              <a:rPr lang="en-US" dirty="0"/>
              <a:t>Options for Filtering Continuous Data (Measures)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F8B1A3-B431-1859-4C0E-4E5038F3D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/>
          <a:p>
            <a:r>
              <a:rPr lang="en-US" dirty="0"/>
              <a:t>Range of values</a:t>
            </a:r>
          </a:p>
          <a:p>
            <a:r>
              <a:rPr lang="en-US" dirty="0"/>
              <a:t>At least</a:t>
            </a:r>
          </a:p>
          <a:p>
            <a:r>
              <a:rPr lang="en-US" dirty="0"/>
              <a:t>At most</a:t>
            </a:r>
          </a:p>
          <a:p>
            <a:r>
              <a:rPr lang="en-US" dirty="0"/>
              <a:t>Special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D3B9CC-D7EA-823C-F06F-03B27DE58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447" y="1238250"/>
            <a:ext cx="3143250" cy="43815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9732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3D58F-57F7-D626-1CF1-BAC2F8FBF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A9CA33-10AD-0334-742A-1FA62A78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graphicFrame>
        <p:nvGraphicFramePr>
          <p:cNvPr id="9" name="Group 64">
            <a:extLst>
              <a:ext uri="{FF2B5EF4-FFF2-40B4-BE49-F238E27FC236}">
                <a16:creationId xmlns:a16="http://schemas.microsoft.com/office/drawing/2014/main" id="{05CAD913-715A-DAB3-EB67-3073886A6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428509"/>
              </p:ext>
            </p:extLst>
          </p:nvPr>
        </p:nvGraphicFramePr>
        <p:xfrm>
          <a:off x="1693961" y="2162175"/>
          <a:ext cx="8804078" cy="2425563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Filtering by: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Enables you to: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Relative dates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Define a range of dates that updates based on the date and time the view is opened.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Range of dates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Define a static range of dates.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Discrete dates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Define a discrete date or portion of a date.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73074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Latest date preset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Define only the most recent date in a data source selected in the filter when the workbook is shared or opened.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68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076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2504-57EB-3E5F-3763-FADE3CEAF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6B24B-4F48-4435-58A0-6EE3E0FB4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Calculation Filters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AFF8A-BB6B-FB32-51C4-A3B34F8ED8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create a table calculation filter, you simply place a calculated field on the </a:t>
            </a:r>
            <a:r>
              <a:rPr lang="en-US" b="1" dirty="0"/>
              <a:t>Filters</a:t>
            </a:r>
            <a:r>
              <a:rPr lang="en-US" dirty="0"/>
              <a:t> shelf. </a:t>
            </a:r>
          </a:p>
          <a:p>
            <a:r>
              <a:rPr lang="en-US" dirty="0"/>
              <a:t>Use this type of a filter to adjust totals that are calculated in the view, and to decide when the filter should be applied to a calculated field. </a:t>
            </a:r>
          </a:p>
          <a:p>
            <a:pPr lvl="1"/>
            <a:r>
              <a:rPr lang="en-US" dirty="0"/>
              <a:t>For example, you can show quarterly sales data in the view, and then use a table calculation filter to filter the totals so only the totals from the latest quarter are shown. </a:t>
            </a:r>
          </a:p>
        </p:txBody>
      </p:sp>
    </p:spTree>
    <p:extLst>
      <p:ext uri="{BB962C8B-B14F-4D97-AF65-F5344CB8AC3E}">
        <p14:creationId xmlns:p14="http://schemas.microsoft.com/office/powerpoint/2010/main" val="3892728108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11865</TotalTime>
  <Words>1224</Words>
  <Application>Microsoft Office PowerPoint</Application>
  <PresentationFormat>Widescreen</PresentationFormat>
  <Paragraphs>185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LO Choice</vt:lpstr>
      <vt:lpstr>Filtering Data</vt:lpstr>
      <vt:lpstr>Configure Basic Filters</vt:lpstr>
      <vt:lpstr>Data Filtering in Tableau</vt:lpstr>
      <vt:lpstr>Filter Locations</vt:lpstr>
      <vt:lpstr>The Filters Shelf</vt:lpstr>
      <vt:lpstr>Options for Filtering Categorical Data (Dimensions)</vt:lpstr>
      <vt:lpstr>Options for Filtering Continuous Data (Measures)</vt:lpstr>
      <vt:lpstr>Date Filtering</vt:lpstr>
      <vt:lpstr>Table Calculation Filters</vt:lpstr>
      <vt:lpstr>PowerPoint Presentation</vt:lpstr>
      <vt:lpstr>Configure Advanced Filter Options</vt:lpstr>
      <vt:lpstr>Data Source Filters</vt:lpstr>
      <vt:lpstr>Extract Filters</vt:lpstr>
      <vt:lpstr>Context Filters</vt:lpstr>
      <vt:lpstr>Filters that Apply to Multiple Worksheets</vt:lpstr>
      <vt:lpstr>Filters that Apply to Multiple Data Sources</vt:lpstr>
      <vt:lpstr>Filter Actions</vt:lpstr>
      <vt:lpstr>Order of Operations for Filters</vt:lpstr>
      <vt:lpstr>Best Practices for Using Filters</vt:lpstr>
      <vt:lpstr>Guidelines for Configuring Filters</vt:lpstr>
      <vt:lpstr>PowerPoint Presentation</vt:lpstr>
      <vt:lpstr>Create Interactive Filters</vt:lpstr>
      <vt:lpstr>Interactive Filters</vt:lpstr>
      <vt:lpstr>Filter Cards</vt:lpstr>
      <vt:lpstr>Filter Card Modes for Dimensions</vt:lpstr>
      <vt:lpstr>Filter Card Modes for Measures</vt:lpstr>
      <vt:lpstr>Customization of Interactive Filters</vt:lpstr>
      <vt:lpstr>Guidelines for Creating Interactive Filters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35</cp:revision>
  <dcterms:created xsi:type="dcterms:W3CDTF">2023-09-21T15:53:32Z</dcterms:created>
  <dcterms:modified xsi:type="dcterms:W3CDTF">2024-01-26T18:59:01Z</dcterms:modified>
</cp:coreProperties>
</file>