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0"/>
  </p:notesMasterIdLst>
  <p:handoutMasterIdLst>
    <p:handoutMasterId r:id="rId21"/>
  </p:handoutMasterIdLst>
  <p:sldIdLst>
    <p:sldId id="301" r:id="rId2"/>
    <p:sldId id="300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29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26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284-42E3-BBF4-C1BC519162FB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284-42E3-BBF4-C1BC519162F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284-42E3-BBF4-C1BC519162F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284-42E3-BBF4-C1BC519162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284-42E3-BBF4-C1BC519162FB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299B25-0A5D-4B6A-B3B2-D9C75DF82AA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B71BD5-503B-4CE9-8B61-1063E13AB928}">
      <dgm:prSet phldrT="[Text]"/>
      <dgm:spPr/>
      <dgm:t>
        <a:bodyPr/>
        <a:lstStyle/>
        <a:p>
          <a:r>
            <a:rPr lang="en-US" dirty="0"/>
            <a:t>Viewer</a:t>
          </a:r>
        </a:p>
      </dgm:t>
    </dgm:pt>
    <dgm:pt modelId="{4B01FF65-A8BF-42C9-91C0-5449BB6FF499}" type="parTrans" cxnId="{97B22060-F288-4D17-9C05-A5BF9A8E3965}">
      <dgm:prSet/>
      <dgm:spPr/>
      <dgm:t>
        <a:bodyPr/>
        <a:lstStyle/>
        <a:p>
          <a:endParaRPr lang="en-US"/>
        </a:p>
      </dgm:t>
    </dgm:pt>
    <dgm:pt modelId="{783C6D6A-E750-4DF1-9255-15CF4281109B}" type="sibTrans" cxnId="{97B22060-F288-4D17-9C05-A5BF9A8E3965}">
      <dgm:prSet/>
      <dgm:spPr/>
      <dgm:t>
        <a:bodyPr/>
        <a:lstStyle/>
        <a:p>
          <a:endParaRPr lang="en-US"/>
        </a:p>
      </dgm:t>
    </dgm:pt>
    <dgm:pt modelId="{CBE0555D-009F-414A-B35A-F1314D5BB51A}">
      <dgm:prSet phldrT="[Text]"/>
      <dgm:spPr/>
      <dgm:t>
        <a:bodyPr/>
        <a:lstStyle/>
        <a:p>
          <a:r>
            <a:rPr lang="en-US" dirty="0"/>
            <a:t>$15 per user, per month</a:t>
          </a:r>
        </a:p>
      </dgm:t>
    </dgm:pt>
    <dgm:pt modelId="{54E2D237-5983-4189-A14F-388E98AFBC23}" type="parTrans" cxnId="{347B27B7-2954-417B-AFEF-1EC522D0E584}">
      <dgm:prSet/>
      <dgm:spPr/>
      <dgm:t>
        <a:bodyPr/>
        <a:lstStyle/>
        <a:p>
          <a:endParaRPr lang="en-US"/>
        </a:p>
      </dgm:t>
    </dgm:pt>
    <dgm:pt modelId="{91E83588-7550-4C4A-9A3E-B9C40DA7E1D5}" type="sibTrans" cxnId="{347B27B7-2954-417B-AFEF-1EC522D0E584}">
      <dgm:prSet/>
      <dgm:spPr/>
      <dgm:t>
        <a:bodyPr/>
        <a:lstStyle/>
        <a:p>
          <a:endParaRPr lang="en-US"/>
        </a:p>
      </dgm:t>
    </dgm:pt>
    <dgm:pt modelId="{37ACFC96-F2C4-4594-8900-E411FA5885DF}">
      <dgm:prSet phldrT="[Text]"/>
      <dgm:spPr/>
      <dgm:t>
        <a:bodyPr/>
        <a:lstStyle/>
        <a:p>
          <a:r>
            <a:rPr lang="en-US" dirty="0"/>
            <a:t>Limited functionality.</a:t>
          </a:r>
        </a:p>
      </dgm:t>
    </dgm:pt>
    <dgm:pt modelId="{C46BE7AB-EB49-4986-8D23-F1B8056E12EF}" type="parTrans" cxnId="{9D713126-5D18-44C7-A1D9-9CDD0BFB8817}">
      <dgm:prSet/>
      <dgm:spPr/>
      <dgm:t>
        <a:bodyPr/>
        <a:lstStyle/>
        <a:p>
          <a:endParaRPr lang="en-US"/>
        </a:p>
      </dgm:t>
    </dgm:pt>
    <dgm:pt modelId="{5253A487-2492-4EA9-BAE3-61D4B15BB139}" type="sibTrans" cxnId="{9D713126-5D18-44C7-A1D9-9CDD0BFB8817}">
      <dgm:prSet/>
      <dgm:spPr/>
      <dgm:t>
        <a:bodyPr/>
        <a:lstStyle/>
        <a:p>
          <a:endParaRPr lang="en-US"/>
        </a:p>
      </dgm:t>
    </dgm:pt>
    <dgm:pt modelId="{1355FA73-FD1F-4192-A4F6-AC8EFF5023C5}">
      <dgm:prSet phldrT="[Text]"/>
      <dgm:spPr/>
      <dgm:t>
        <a:bodyPr/>
        <a:lstStyle/>
        <a:p>
          <a:r>
            <a:rPr lang="en-US" dirty="0"/>
            <a:t>Explorer</a:t>
          </a:r>
        </a:p>
      </dgm:t>
    </dgm:pt>
    <dgm:pt modelId="{B22229C5-FEBF-486B-91BC-5D00F2BC815B}" type="parTrans" cxnId="{1332E7CA-66B4-46A6-8162-0B1203AA34A2}">
      <dgm:prSet/>
      <dgm:spPr/>
      <dgm:t>
        <a:bodyPr/>
        <a:lstStyle/>
        <a:p>
          <a:endParaRPr lang="en-US"/>
        </a:p>
      </dgm:t>
    </dgm:pt>
    <dgm:pt modelId="{731E51AA-B80A-46E6-87BA-813CFFC58775}" type="sibTrans" cxnId="{1332E7CA-66B4-46A6-8162-0B1203AA34A2}">
      <dgm:prSet/>
      <dgm:spPr/>
      <dgm:t>
        <a:bodyPr/>
        <a:lstStyle/>
        <a:p>
          <a:endParaRPr lang="en-US"/>
        </a:p>
      </dgm:t>
    </dgm:pt>
    <dgm:pt modelId="{6010A8FE-B146-49E0-970C-8C6C58DFC59C}">
      <dgm:prSet phldrT="[Text]"/>
      <dgm:spPr/>
      <dgm:t>
        <a:bodyPr/>
        <a:lstStyle/>
        <a:p>
          <a:r>
            <a:rPr lang="en-US" dirty="0"/>
            <a:t>$42 per user, per month</a:t>
          </a:r>
        </a:p>
      </dgm:t>
    </dgm:pt>
    <dgm:pt modelId="{9AA51CA4-0592-40D8-BFCA-FC0DE5DB2ED2}" type="parTrans" cxnId="{8FA9E946-7FCC-48DD-9D54-1397AD9C1DA5}">
      <dgm:prSet/>
      <dgm:spPr/>
      <dgm:t>
        <a:bodyPr/>
        <a:lstStyle/>
        <a:p>
          <a:endParaRPr lang="en-US"/>
        </a:p>
      </dgm:t>
    </dgm:pt>
    <dgm:pt modelId="{D34F0B8A-FEE7-4F56-B298-5EF306D75FBC}" type="sibTrans" cxnId="{8FA9E946-7FCC-48DD-9D54-1397AD9C1DA5}">
      <dgm:prSet/>
      <dgm:spPr/>
      <dgm:t>
        <a:bodyPr/>
        <a:lstStyle/>
        <a:p>
          <a:endParaRPr lang="en-US"/>
        </a:p>
      </dgm:t>
    </dgm:pt>
    <dgm:pt modelId="{6F7F452F-3145-49F8-90AA-811F5A5E171D}">
      <dgm:prSet phldrT="[Text]"/>
      <dgm:spPr/>
      <dgm:t>
        <a:bodyPr/>
        <a:lstStyle/>
        <a:p>
          <a:r>
            <a:rPr lang="en-US" dirty="0"/>
            <a:t>Less limited than Viewer.</a:t>
          </a:r>
        </a:p>
      </dgm:t>
    </dgm:pt>
    <dgm:pt modelId="{83A4D732-6FF9-4281-A3E2-91D98B59A25A}" type="parTrans" cxnId="{2540F0AE-6FA1-4726-970F-E6842A573255}">
      <dgm:prSet/>
      <dgm:spPr/>
      <dgm:t>
        <a:bodyPr/>
        <a:lstStyle/>
        <a:p>
          <a:endParaRPr lang="en-US"/>
        </a:p>
      </dgm:t>
    </dgm:pt>
    <dgm:pt modelId="{980E187E-CCB3-4FF0-B9C3-0E4FE57D0EB9}" type="sibTrans" cxnId="{2540F0AE-6FA1-4726-970F-E6842A573255}">
      <dgm:prSet/>
      <dgm:spPr/>
      <dgm:t>
        <a:bodyPr/>
        <a:lstStyle/>
        <a:p>
          <a:endParaRPr lang="en-US"/>
        </a:p>
      </dgm:t>
    </dgm:pt>
    <dgm:pt modelId="{088F606F-90DA-4D05-B732-C7E998367C0B}">
      <dgm:prSet phldrT="[Text]"/>
      <dgm:spPr/>
      <dgm:t>
        <a:bodyPr/>
        <a:lstStyle/>
        <a:p>
          <a:r>
            <a:rPr lang="en-US" dirty="0"/>
            <a:t>Creator</a:t>
          </a:r>
        </a:p>
      </dgm:t>
    </dgm:pt>
    <dgm:pt modelId="{434A79C9-8D65-4125-9B30-55344D64F2C4}" type="parTrans" cxnId="{BD31EB46-B5E2-447A-8198-D2B7D8AEEAF1}">
      <dgm:prSet/>
      <dgm:spPr/>
      <dgm:t>
        <a:bodyPr/>
        <a:lstStyle/>
        <a:p>
          <a:endParaRPr lang="en-US"/>
        </a:p>
      </dgm:t>
    </dgm:pt>
    <dgm:pt modelId="{9B778291-C883-4F99-99E7-3CF615A3B8C6}" type="sibTrans" cxnId="{BD31EB46-B5E2-447A-8198-D2B7D8AEEAF1}">
      <dgm:prSet/>
      <dgm:spPr/>
      <dgm:t>
        <a:bodyPr/>
        <a:lstStyle/>
        <a:p>
          <a:endParaRPr lang="en-US"/>
        </a:p>
      </dgm:t>
    </dgm:pt>
    <dgm:pt modelId="{6983C6DB-87FB-4C04-9BD2-01285FBA785F}">
      <dgm:prSet phldrT="[Text]"/>
      <dgm:spPr/>
      <dgm:t>
        <a:bodyPr/>
        <a:lstStyle/>
        <a:p>
          <a:r>
            <a:rPr lang="en-US" dirty="0"/>
            <a:t>$75 per user, per month</a:t>
          </a:r>
        </a:p>
      </dgm:t>
    </dgm:pt>
    <dgm:pt modelId="{B3CDC2CB-2E5C-4FE8-83B3-096F2BFF4CBC}" type="parTrans" cxnId="{A8C71657-7C04-4A7F-93CE-7D3704CCA414}">
      <dgm:prSet/>
      <dgm:spPr/>
      <dgm:t>
        <a:bodyPr/>
        <a:lstStyle/>
        <a:p>
          <a:endParaRPr lang="en-US"/>
        </a:p>
      </dgm:t>
    </dgm:pt>
    <dgm:pt modelId="{7590250F-8AF8-4EFE-9980-270101576923}" type="sibTrans" cxnId="{A8C71657-7C04-4A7F-93CE-7D3704CCA414}">
      <dgm:prSet/>
      <dgm:spPr/>
      <dgm:t>
        <a:bodyPr/>
        <a:lstStyle/>
        <a:p>
          <a:endParaRPr lang="en-US"/>
        </a:p>
      </dgm:t>
    </dgm:pt>
    <dgm:pt modelId="{8AAE4E54-021B-4DB7-8399-49A9D4D74834}">
      <dgm:prSet phldrT="[Text]"/>
      <dgm:spPr/>
      <dgm:t>
        <a:bodyPr/>
        <a:lstStyle/>
        <a:p>
          <a:r>
            <a:rPr lang="en-US" dirty="0"/>
            <a:t>1 Creator license required per deployment.</a:t>
          </a:r>
        </a:p>
      </dgm:t>
    </dgm:pt>
    <dgm:pt modelId="{9DD4EFDD-B802-4FC3-971E-1BFE36C3324C}" type="parTrans" cxnId="{C1B1C9B7-A96B-4FDB-8968-09449EFF6A8C}">
      <dgm:prSet/>
      <dgm:spPr/>
      <dgm:t>
        <a:bodyPr/>
        <a:lstStyle/>
        <a:p>
          <a:endParaRPr lang="en-US"/>
        </a:p>
      </dgm:t>
    </dgm:pt>
    <dgm:pt modelId="{F4B7D1C6-FCCD-4EF6-BFCF-9353FCD0D4C9}" type="sibTrans" cxnId="{C1B1C9B7-A96B-4FDB-8968-09449EFF6A8C}">
      <dgm:prSet/>
      <dgm:spPr/>
      <dgm:t>
        <a:bodyPr/>
        <a:lstStyle/>
        <a:p>
          <a:endParaRPr lang="en-US"/>
        </a:p>
      </dgm:t>
    </dgm:pt>
    <dgm:pt modelId="{2ABB7D35-583B-4322-81A2-838F10628318}">
      <dgm:prSet phldrT="[Text]"/>
      <dgm:spPr/>
      <dgm:t>
        <a:bodyPr/>
        <a:lstStyle/>
        <a:p>
          <a:r>
            <a:rPr lang="en-US" dirty="0"/>
            <a:t>Full functionality for Tableau Desktop, Tableau Prep, and Tableau Server/Cloud.</a:t>
          </a:r>
        </a:p>
      </dgm:t>
    </dgm:pt>
    <dgm:pt modelId="{081B48C7-F229-45DC-9C36-80C5C2917E07}" type="parTrans" cxnId="{304C2A92-1233-4DC7-9E41-D13EA736C37E}">
      <dgm:prSet/>
      <dgm:spPr/>
      <dgm:t>
        <a:bodyPr/>
        <a:lstStyle/>
        <a:p>
          <a:endParaRPr lang="en-US"/>
        </a:p>
      </dgm:t>
    </dgm:pt>
    <dgm:pt modelId="{BA3846F8-4F71-4571-BEEA-D3D6D7963D73}" type="sibTrans" cxnId="{304C2A92-1233-4DC7-9E41-D13EA736C37E}">
      <dgm:prSet/>
      <dgm:spPr/>
      <dgm:t>
        <a:bodyPr/>
        <a:lstStyle/>
        <a:p>
          <a:endParaRPr lang="en-US"/>
        </a:p>
      </dgm:t>
    </dgm:pt>
    <dgm:pt modelId="{961351EB-80AA-4C53-98D4-A0AF537C288E}">
      <dgm:prSet phldrT="[Text]"/>
      <dgm:spPr/>
      <dgm:t>
        <a:bodyPr/>
        <a:lstStyle/>
        <a:p>
          <a:r>
            <a:rPr lang="en-US" dirty="0"/>
            <a:t>View visualizations, change filters, subscribe to content, get notifications, and access via Tableau Mobile.</a:t>
          </a:r>
        </a:p>
      </dgm:t>
    </dgm:pt>
    <dgm:pt modelId="{4CDD2526-5747-436F-AC07-62429F0A2378}" type="parTrans" cxnId="{38830841-0BAF-4E0F-8D16-FD0121767FCE}">
      <dgm:prSet/>
      <dgm:spPr/>
      <dgm:t>
        <a:bodyPr/>
        <a:lstStyle/>
        <a:p>
          <a:endParaRPr lang="en-US"/>
        </a:p>
      </dgm:t>
    </dgm:pt>
    <dgm:pt modelId="{760B2CB5-D113-4254-AD8A-09FC393A9E68}" type="sibTrans" cxnId="{38830841-0BAF-4E0F-8D16-FD0121767FCE}">
      <dgm:prSet/>
      <dgm:spPr/>
      <dgm:t>
        <a:bodyPr/>
        <a:lstStyle/>
        <a:p>
          <a:endParaRPr lang="en-US"/>
        </a:p>
      </dgm:t>
    </dgm:pt>
    <dgm:pt modelId="{411F7D7E-3B90-4885-98BF-658D3FD982DC}">
      <dgm:prSet phldrT="[Text]"/>
      <dgm:spPr/>
      <dgm:t>
        <a:bodyPr/>
        <a:lstStyle/>
        <a:p>
          <a:r>
            <a:rPr lang="en-US" dirty="0"/>
            <a:t>Create content from existing data sources and workbooks, filter and sort data, select marks, and add comments.</a:t>
          </a:r>
        </a:p>
      </dgm:t>
    </dgm:pt>
    <dgm:pt modelId="{271C781A-5F9E-42F3-A8D9-44DC4A408A5C}" type="parTrans" cxnId="{E3FA8E44-3176-455B-B1CA-2A5ECA801B2D}">
      <dgm:prSet/>
      <dgm:spPr/>
      <dgm:t>
        <a:bodyPr/>
        <a:lstStyle/>
        <a:p>
          <a:endParaRPr lang="en-US"/>
        </a:p>
      </dgm:t>
    </dgm:pt>
    <dgm:pt modelId="{61E19618-DA63-4A83-86A4-5763F6C5A6C0}" type="sibTrans" cxnId="{E3FA8E44-3176-455B-B1CA-2A5ECA801B2D}">
      <dgm:prSet/>
      <dgm:spPr/>
      <dgm:t>
        <a:bodyPr/>
        <a:lstStyle/>
        <a:p>
          <a:endParaRPr lang="en-US"/>
        </a:p>
      </dgm:t>
    </dgm:pt>
    <dgm:pt modelId="{4E1635A3-A7BE-4C3B-B59F-91090F9508D2}" type="pres">
      <dgm:prSet presAssocID="{D6299B25-0A5D-4B6A-B3B2-D9C75DF82AA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78D27483-B2C4-41D4-BB68-53446E48A1B3}" type="pres">
      <dgm:prSet presAssocID="{1FB71BD5-503B-4CE9-8B61-1063E13AB928}" presName="composite" presStyleCnt="0"/>
      <dgm:spPr/>
    </dgm:pt>
    <dgm:pt modelId="{0473CE40-65AC-46FA-AFE9-72FBA5AA5874}" type="pres">
      <dgm:prSet presAssocID="{1FB71BD5-503B-4CE9-8B61-1063E13AB928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</dgm:pt>
    <dgm:pt modelId="{FB074F8E-C723-4409-B583-DEAF90926AB9}" type="pres">
      <dgm:prSet presAssocID="{1FB71BD5-503B-4CE9-8B61-1063E13AB928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</dgm:pt>
    <dgm:pt modelId="{0C7B7D42-D1DE-4CD7-9F65-D4B27E74F24C}" type="pres">
      <dgm:prSet presAssocID="{1FB71BD5-503B-4CE9-8B61-1063E13AB928}" presName="Accent" presStyleLbl="parChTrans1D1" presStyleIdx="0" presStyleCnt="3"/>
      <dgm:spPr/>
    </dgm:pt>
    <dgm:pt modelId="{7E0A582C-AB29-4FC2-B69D-F8A91DA1F53B}" type="pres">
      <dgm:prSet presAssocID="{1FB71BD5-503B-4CE9-8B61-1063E13AB928}" presName="Child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3E518A4C-2345-4029-BBA7-924B9A7C70A8}" type="pres">
      <dgm:prSet presAssocID="{783C6D6A-E750-4DF1-9255-15CF4281109B}" presName="sibTrans" presStyleCnt="0"/>
      <dgm:spPr/>
    </dgm:pt>
    <dgm:pt modelId="{EF2952E1-48FC-4DD7-92FF-B42141BD5C41}" type="pres">
      <dgm:prSet presAssocID="{1355FA73-FD1F-4192-A4F6-AC8EFF5023C5}" presName="composite" presStyleCnt="0"/>
      <dgm:spPr/>
    </dgm:pt>
    <dgm:pt modelId="{888C69C9-9D59-4E0D-8133-822BC3B5A3AC}" type="pres">
      <dgm:prSet presAssocID="{1355FA73-FD1F-4192-A4F6-AC8EFF5023C5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A198B1B7-6063-4DBE-8CF6-3F880758B7AC}" type="pres">
      <dgm:prSet presAssocID="{1355FA73-FD1F-4192-A4F6-AC8EFF5023C5}" presName="Parent" presStyleLbl="alignNode1" presStyleIdx="1" presStyleCnt="3">
        <dgm:presLayoutVars>
          <dgm:chMax val="3"/>
          <dgm:chPref val="3"/>
          <dgm:bulletEnabled val="1"/>
        </dgm:presLayoutVars>
      </dgm:prSet>
      <dgm:spPr/>
    </dgm:pt>
    <dgm:pt modelId="{5F28ABD9-150E-4B81-95C8-716C51083B8E}" type="pres">
      <dgm:prSet presAssocID="{1355FA73-FD1F-4192-A4F6-AC8EFF5023C5}" presName="Accent" presStyleLbl="parChTrans1D1" presStyleIdx="1" presStyleCnt="3"/>
      <dgm:spPr/>
    </dgm:pt>
    <dgm:pt modelId="{ECFEF984-175B-43F3-8C2B-441A8BF8C4AA}" type="pres">
      <dgm:prSet presAssocID="{1355FA73-FD1F-4192-A4F6-AC8EFF5023C5}" presName="Child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C43CEA29-7478-4B70-B99D-66767C1109CE}" type="pres">
      <dgm:prSet presAssocID="{731E51AA-B80A-46E6-87BA-813CFFC58775}" presName="sibTrans" presStyleCnt="0"/>
      <dgm:spPr/>
    </dgm:pt>
    <dgm:pt modelId="{87305A23-A300-46C0-97F8-2CC3A5ECD251}" type="pres">
      <dgm:prSet presAssocID="{088F606F-90DA-4D05-B732-C7E998367C0B}" presName="composite" presStyleCnt="0"/>
      <dgm:spPr/>
    </dgm:pt>
    <dgm:pt modelId="{9588996B-8C1A-4512-9A50-61AC627FFF87}" type="pres">
      <dgm:prSet presAssocID="{088F606F-90DA-4D05-B732-C7E998367C0B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28202BFD-6B51-415C-A47C-F321B847BB65}" type="pres">
      <dgm:prSet presAssocID="{088F606F-90DA-4D05-B732-C7E998367C0B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</dgm:pt>
    <dgm:pt modelId="{D340E514-C311-4B43-8F7C-ACEB4C164C1F}" type="pres">
      <dgm:prSet presAssocID="{088F606F-90DA-4D05-B732-C7E998367C0B}" presName="Accent" presStyleLbl="parChTrans1D1" presStyleIdx="2" presStyleCnt="3"/>
      <dgm:spPr/>
    </dgm:pt>
    <dgm:pt modelId="{6E7819EE-CDB5-4610-ACF1-15E94A985CAD}" type="pres">
      <dgm:prSet presAssocID="{088F606F-90DA-4D05-B732-C7E998367C0B}" presName="Child" presStyleLbl="revTx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F4A75410-9817-41E5-9D0F-77B1CEC095A8}" type="presOf" srcId="{6983C6DB-87FB-4C04-9BD2-01285FBA785F}" destId="{9588996B-8C1A-4512-9A50-61AC627FFF87}" srcOrd="0" destOrd="0" presId="urn:microsoft.com/office/officeart/2011/layout/TabList"/>
    <dgm:cxn modelId="{9CBD5011-D8B3-4CB4-AF93-5B790990781A}" type="presOf" srcId="{961351EB-80AA-4C53-98D4-A0AF537C288E}" destId="{7E0A582C-AB29-4FC2-B69D-F8A91DA1F53B}" srcOrd="0" destOrd="1" presId="urn:microsoft.com/office/officeart/2011/layout/TabList"/>
    <dgm:cxn modelId="{9D713126-5D18-44C7-A1D9-9CDD0BFB8817}" srcId="{1FB71BD5-503B-4CE9-8B61-1063E13AB928}" destId="{37ACFC96-F2C4-4594-8900-E411FA5885DF}" srcOrd="1" destOrd="0" parTransId="{C46BE7AB-EB49-4986-8D23-F1B8056E12EF}" sibTransId="{5253A487-2492-4EA9-BAE3-61D4B15BB139}"/>
    <dgm:cxn modelId="{30019B5E-396E-4EBB-BCC8-78E298BA3CB5}" type="presOf" srcId="{1355FA73-FD1F-4192-A4F6-AC8EFF5023C5}" destId="{A198B1B7-6063-4DBE-8CF6-3F880758B7AC}" srcOrd="0" destOrd="0" presId="urn:microsoft.com/office/officeart/2011/layout/TabList"/>
    <dgm:cxn modelId="{97B22060-F288-4D17-9C05-A5BF9A8E3965}" srcId="{D6299B25-0A5D-4B6A-B3B2-D9C75DF82AAB}" destId="{1FB71BD5-503B-4CE9-8B61-1063E13AB928}" srcOrd="0" destOrd="0" parTransId="{4B01FF65-A8BF-42C9-91C0-5449BB6FF499}" sibTransId="{783C6D6A-E750-4DF1-9255-15CF4281109B}"/>
    <dgm:cxn modelId="{38830841-0BAF-4E0F-8D16-FD0121767FCE}" srcId="{1FB71BD5-503B-4CE9-8B61-1063E13AB928}" destId="{961351EB-80AA-4C53-98D4-A0AF537C288E}" srcOrd="2" destOrd="0" parTransId="{4CDD2526-5747-436F-AC07-62429F0A2378}" sibTransId="{760B2CB5-D113-4254-AD8A-09FC393A9E68}"/>
    <dgm:cxn modelId="{E3FA8E44-3176-455B-B1CA-2A5ECA801B2D}" srcId="{1355FA73-FD1F-4192-A4F6-AC8EFF5023C5}" destId="{411F7D7E-3B90-4885-98BF-658D3FD982DC}" srcOrd="2" destOrd="0" parTransId="{271C781A-5F9E-42F3-A8D9-44DC4A408A5C}" sibTransId="{61E19618-DA63-4A83-86A4-5763F6C5A6C0}"/>
    <dgm:cxn modelId="{8FA9E946-7FCC-48DD-9D54-1397AD9C1DA5}" srcId="{1355FA73-FD1F-4192-A4F6-AC8EFF5023C5}" destId="{6010A8FE-B146-49E0-970C-8C6C58DFC59C}" srcOrd="0" destOrd="0" parTransId="{9AA51CA4-0592-40D8-BFCA-FC0DE5DB2ED2}" sibTransId="{D34F0B8A-FEE7-4F56-B298-5EF306D75FBC}"/>
    <dgm:cxn modelId="{BD31EB46-B5E2-447A-8198-D2B7D8AEEAF1}" srcId="{D6299B25-0A5D-4B6A-B3B2-D9C75DF82AAB}" destId="{088F606F-90DA-4D05-B732-C7E998367C0B}" srcOrd="2" destOrd="0" parTransId="{434A79C9-8D65-4125-9B30-55344D64F2C4}" sibTransId="{9B778291-C883-4F99-99E7-3CF615A3B8C6}"/>
    <dgm:cxn modelId="{A8C71657-7C04-4A7F-93CE-7D3704CCA414}" srcId="{088F606F-90DA-4D05-B732-C7E998367C0B}" destId="{6983C6DB-87FB-4C04-9BD2-01285FBA785F}" srcOrd="0" destOrd="0" parTransId="{B3CDC2CB-2E5C-4FE8-83B3-096F2BFF4CBC}" sibTransId="{7590250F-8AF8-4EFE-9980-270101576923}"/>
    <dgm:cxn modelId="{F875425A-1AA4-445A-A234-BC6AA1184BCC}" type="presOf" srcId="{1FB71BD5-503B-4CE9-8B61-1063E13AB928}" destId="{FB074F8E-C723-4409-B583-DEAF90926AB9}" srcOrd="0" destOrd="0" presId="urn:microsoft.com/office/officeart/2011/layout/TabList"/>
    <dgm:cxn modelId="{C28F8C7B-4AB1-4067-AC8C-55F62F61E39B}" type="presOf" srcId="{6F7F452F-3145-49F8-90AA-811F5A5E171D}" destId="{ECFEF984-175B-43F3-8C2B-441A8BF8C4AA}" srcOrd="0" destOrd="0" presId="urn:microsoft.com/office/officeart/2011/layout/TabList"/>
    <dgm:cxn modelId="{BB90AF87-6550-4E68-B5D3-52C55B51E134}" type="presOf" srcId="{D6299B25-0A5D-4B6A-B3B2-D9C75DF82AAB}" destId="{4E1635A3-A7BE-4C3B-B59F-91090F9508D2}" srcOrd="0" destOrd="0" presId="urn:microsoft.com/office/officeart/2011/layout/TabList"/>
    <dgm:cxn modelId="{24188E8B-ED72-4A76-9235-275A4D6C218C}" type="presOf" srcId="{088F606F-90DA-4D05-B732-C7E998367C0B}" destId="{28202BFD-6B51-415C-A47C-F321B847BB65}" srcOrd="0" destOrd="0" presId="urn:microsoft.com/office/officeart/2011/layout/TabList"/>
    <dgm:cxn modelId="{304C2A92-1233-4DC7-9E41-D13EA736C37E}" srcId="{088F606F-90DA-4D05-B732-C7E998367C0B}" destId="{2ABB7D35-583B-4322-81A2-838F10628318}" srcOrd="2" destOrd="0" parTransId="{081B48C7-F229-45DC-9C36-80C5C2917E07}" sibTransId="{BA3846F8-4F71-4571-BEEA-D3D6D7963D73}"/>
    <dgm:cxn modelId="{D93AF893-89D0-4812-A2D5-7FCB0DCFC0C2}" type="presOf" srcId="{411F7D7E-3B90-4885-98BF-658D3FD982DC}" destId="{ECFEF984-175B-43F3-8C2B-441A8BF8C4AA}" srcOrd="0" destOrd="1" presId="urn:microsoft.com/office/officeart/2011/layout/TabList"/>
    <dgm:cxn modelId="{1EA11B97-BAB3-4735-969D-821AB351D9CB}" type="presOf" srcId="{2ABB7D35-583B-4322-81A2-838F10628318}" destId="{6E7819EE-CDB5-4610-ACF1-15E94A985CAD}" srcOrd="0" destOrd="1" presId="urn:microsoft.com/office/officeart/2011/layout/TabList"/>
    <dgm:cxn modelId="{E9901BA6-9C78-4C5C-A0E6-03D341E26D9D}" type="presOf" srcId="{8AAE4E54-021B-4DB7-8399-49A9D4D74834}" destId="{6E7819EE-CDB5-4610-ACF1-15E94A985CAD}" srcOrd="0" destOrd="0" presId="urn:microsoft.com/office/officeart/2011/layout/TabList"/>
    <dgm:cxn modelId="{2540F0AE-6FA1-4726-970F-E6842A573255}" srcId="{1355FA73-FD1F-4192-A4F6-AC8EFF5023C5}" destId="{6F7F452F-3145-49F8-90AA-811F5A5E171D}" srcOrd="1" destOrd="0" parTransId="{83A4D732-6FF9-4281-A3E2-91D98B59A25A}" sibTransId="{980E187E-CCB3-4FF0-B9C3-0E4FE57D0EB9}"/>
    <dgm:cxn modelId="{4DEF81AF-1C01-4A17-A42A-EA270B357EAF}" type="presOf" srcId="{37ACFC96-F2C4-4594-8900-E411FA5885DF}" destId="{7E0A582C-AB29-4FC2-B69D-F8A91DA1F53B}" srcOrd="0" destOrd="0" presId="urn:microsoft.com/office/officeart/2011/layout/TabList"/>
    <dgm:cxn modelId="{347B27B7-2954-417B-AFEF-1EC522D0E584}" srcId="{1FB71BD5-503B-4CE9-8B61-1063E13AB928}" destId="{CBE0555D-009F-414A-B35A-F1314D5BB51A}" srcOrd="0" destOrd="0" parTransId="{54E2D237-5983-4189-A14F-388E98AFBC23}" sibTransId="{91E83588-7550-4C4A-9A3E-B9C40DA7E1D5}"/>
    <dgm:cxn modelId="{C1B1C9B7-A96B-4FDB-8968-09449EFF6A8C}" srcId="{088F606F-90DA-4D05-B732-C7E998367C0B}" destId="{8AAE4E54-021B-4DB7-8399-49A9D4D74834}" srcOrd="1" destOrd="0" parTransId="{9DD4EFDD-B802-4FC3-971E-1BFE36C3324C}" sibTransId="{F4B7D1C6-FCCD-4EF6-BFCF-9353FCD0D4C9}"/>
    <dgm:cxn modelId="{6935FCC9-EBDA-4A1B-9910-5BB7EF555FD1}" type="presOf" srcId="{CBE0555D-009F-414A-B35A-F1314D5BB51A}" destId="{0473CE40-65AC-46FA-AFE9-72FBA5AA5874}" srcOrd="0" destOrd="0" presId="urn:microsoft.com/office/officeart/2011/layout/TabList"/>
    <dgm:cxn modelId="{1332E7CA-66B4-46A6-8162-0B1203AA34A2}" srcId="{D6299B25-0A5D-4B6A-B3B2-D9C75DF82AAB}" destId="{1355FA73-FD1F-4192-A4F6-AC8EFF5023C5}" srcOrd="1" destOrd="0" parTransId="{B22229C5-FEBF-486B-91BC-5D00F2BC815B}" sibTransId="{731E51AA-B80A-46E6-87BA-813CFFC58775}"/>
    <dgm:cxn modelId="{06C8D1EE-106E-475E-898A-EF58493E18EB}" type="presOf" srcId="{6010A8FE-B146-49E0-970C-8C6C58DFC59C}" destId="{888C69C9-9D59-4E0D-8133-822BC3B5A3AC}" srcOrd="0" destOrd="0" presId="urn:microsoft.com/office/officeart/2011/layout/TabList"/>
    <dgm:cxn modelId="{837AF02C-016A-4EBE-B24D-F7630B4E070A}" type="presParOf" srcId="{4E1635A3-A7BE-4C3B-B59F-91090F9508D2}" destId="{78D27483-B2C4-41D4-BB68-53446E48A1B3}" srcOrd="0" destOrd="0" presId="urn:microsoft.com/office/officeart/2011/layout/TabList"/>
    <dgm:cxn modelId="{5D6212AE-956B-4267-A9E8-954EA21DE427}" type="presParOf" srcId="{78D27483-B2C4-41D4-BB68-53446E48A1B3}" destId="{0473CE40-65AC-46FA-AFE9-72FBA5AA5874}" srcOrd="0" destOrd="0" presId="urn:microsoft.com/office/officeart/2011/layout/TabList"/>
    <dgm:cxn modelId="{F57C20BE-288B-450D-A9D1-1095A11142BF}" type="presParOf" srcId="{78D27483-B2C4-41D4-BB68-53446E48A1B3}" destId="{FB074F8E-C723-4409-B583-DEAF90926AB9}" srcOrd="1" destOrd="0" presId="urn:microsoft.com/office/officeart/2011/layout/TabList"/>
    <dgm:cxn modelId="{370778CB-6B28-489A-B5FE-6D9C4D7BAC42}" type="presParOf" srcId="{78D27483-B2C4-41D4-BB68-53446E48A1B3}" destId="{0C7B7D42-D1DE-4CD7-9F65-D4B27E74F24C}" srcOrd="2" destOrd="0" presId="urn:microsoft.com/office/officeart/2011/layout/TabList"/>
    <dgm:cxn modelId="{692AEF17-08BA-4DCB-9DCB-7762B52E32EF}" type="presParOf" srcId="{4E1635A3-A7BE-4C3B-B59F-91090F9508D2}" destId="{7E0A582C-AB29-4FC2-B69D-F8A91DA1F53B}" srcOrd="1" destOrd="0" presId="urn:microsoft.com/office/officeart/2011/layout/TabList"/>
    <dgm:cxn modelId="{0F9CCCC0-F073-4B4E-B60A-D00D3B44BF94}" type="presParOf" srcId="{4E1635A3-A7BE-4C3B-B59F-91090F9508D2}" destId="{3E518A4C-2345-4029-BBA7-924B9A7C70A8}" srcOrd="2" destOrd="0" presId="urn:microsoft.com/office/officeart/2011/layout/TabList"/>
    <dgm:cxn modelId="{88BE254E-6C3C-4836-8DD9-A8C35E0CC330}" type="presParOf" srcId="{4E1635A3-A7BE-4C3B-B59F-91090F9508D2}" destId="{EF2952E1-48FC-4DD7-92FF-B42141BD5C41}" srcOrd="3" destOrd="0" presId="urn:microsoft.com/office/officeart/2011/layout/TabList"/>
    <dgm:cxn modelId="{FD6C27A4-B977-43D8-9F94-03503EEFE107}" type="presParOf" srcId="{EF2952E1-48FC-4DD7-92FF-B42141BD5C41}" destId="{888C69C9-9D59-4E0D-8133-822BC3B5A3AC}" srcOrd="0" destOrd="0" presId="urn:microsoft.com/office/officeart/2011/layout/TabList"/>
    <dgm:cxn modelId="{316E12A4-B28D-4DA7-B1C2-DC173664CF1F}" type="presParOf" srcId="{EF2952E1-48FC-4DD7-92FF-B42141BD5C41}" destId="{A198B1B7-6063-4DBE-8CF6-3F880758B7AC}" srcOrd="1" destOrd="0" presId="urn:microsoft.com/office/officeart/2011/layout/TabList"/>
    <dgm:cxn modelId="{C9969951-D029-4974-A124-E929532D8067}" type="presParOf" srcId="{EF2952E1-48FC-4DD7-92FF-B42141BD5C41}" destId="{5F28ABD9-150E-4B81-95C8-716C51083B8E}" srcOrd="2" destOrd="0" presId="urn:microsoft.com/office/officeart/2011/layout/TabList"/>
    <dgm:cxn modelId="{E87CDED3-A75B-40C0-9E5B-D19D2A50EC9B}" type="presParOf" srcId="{4E1635A3-A7BE-4C3B-B59F-91090F9508D2}" destId="{ECFEF984-175B-43F3-8C2B-441A8BF8C4AA}" srcOrd="4" destOrd="0" presId="urn:microsoft.com/office/officeart/2011/layout/TabList"/>
    <dgm:cxn modelId="{65B3B578-EC9B-49B2-B106-0102B4690730}" type="presParOf" srcId="{4E1635A3-A7BE-4C3B-B59F-91090F9508D2}" destId="{C43CEA29-7478-4B70-B99D-66767C1109CE}" srcOrd="5" destOrd="0" presId="urn:microsoft.com/office/officeart/2011/layout/TabList"/>
    <dgm:cxn modelId="{7254DE0D-B173-4663-A162-942DB8750FD1}" type="presParOf" srcId="{4E1635A3-A7BE-4C3B-B59F-91090F9508D2}" destId="{87305A23-A300-46C0-97F8-2CC3A5ECD251}" srcOrd="6" destOrd="0" presId="urn:microsoft.com/office/officeart/2011/layout/TabList"/>
    <dgm:cxn modelId="{40999514-6353-474E-85A9-AC6EFFC52F26}" type="presParOf" srcId="{87305A23-A300-46C0-97F8-2CC3A5ECD251}" destId="{9588996B-8C1A-4512-9A50-61AC627FFF87}" srcOrd="0" destOrd="0" presId="urn:microsoft.com/office/officeart/2011/layout/TabList"/>
    <dgm:cxn modelId="{BBC7DC27-36F3-427D-8B6F-3960DA006FE5}" type="presParOf" srcId="{87305A23-A300-46C0-97F8-2CC3A5ECD251}" destId="{28202BFD-6B51-415C-A47C-F321B847BB65}" srcOrd="1" destOrd="0" presId="urn:microsoft.com/office/officeart/2011/layout/TabList"/>
    <dgm:cxn modelId="{E03F568C-F485-49BC-B019-8D5CCF4BB8B9}" type="presParOf" srcId="{87305A23-A300-46C0-97F8-2CC3A5ECD251}" destId="{D340E514-C311-4B43-8F7C-ACEB4C164C1F}" srcOrd="2" destOrd="0" presId="urn:microsoft.com/office/officeart/2011/layout/TabList"/>
    <dgm:cxn modelId="{8D3EDD40-C4F3-408D-B6DF-794C6CE56CBE}" type="presParOf" srcId="{4E1635A3-A7BE-4C3B-B59F-91090F9508D2}" destId="{6E7819EE-CDB5-4610-ACF1-15E94A985CAD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C25A83-8971-4CC7-A46C-8ED2C6D63430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116AEA-5467-4D4A-90F9-AB457E2AC985}">
      <dgm:prSet phldrT="[Text]"/>
      <dgm:spPr/>
      <dgm:t>
        <a:bodyPr/>
        <a:lstStyle/>
        <a:p>
          <a:r>
            <a:rPr lang="en-US" dirty="0"/>
            <a:t>Workbook</a:t>
          </a:r>
        </a:p>
      </dgm:t>
    </dgm:pt>
    <dgm:pt modelId="{544A7415-7147-4D4C-83E0-330B9C9F9B7A}" type="parTrans" cxnId="{03E35867-3B52-4720-BC71-0E900C7FA51F}">
      <dgm:prSet/>
      <dgm:spPr/>
      <dgm:t>
        <a:bodyPr/>
        <a:lstStyle/>
        <a:p>
          <a:endParaRPr lang="en-US"/>
        </a:p>
      </dgm:t>
    </dgm:pt>
    <dgm:pt modelId="{C3DBCD94-D87A-4C6B-BD63-D3B74415CCD1}" type="sibTrans" cxnId="{03E35867-3B52-4720-BC71-0E900C7FA51F}">
      <dgm:prSet/>
      <dgm:spPr/>
      <dgm:t>
        <a:bodyPr/>
        <a:lstStyle/>
        <a:p>
          <a:endParaRPr lang="en-US"/>
        </a:p>
      </dgm:t>
    </dgm:pt>
    <dgm:pt modelId="{03530BA6-328C-42A8-8EF6-F127F2FE9E5D}">
      <dgm:prSet phldrT="[Text]"/>
      <dgm:spPr/>
      <dgm:t>
        <a:bodyPr/>
        <a:lstStyle/>
        <a:p>
          <a:r>
            <a:rPr lang="en-US" dirty="0"/>
            <a:t>Sheet(s)</a:t>
          </a:r>
        </a:p>
      </dgm:t>
    </dgm:pt>
    <dgm:pt modelId="{8CB9C9A1-6C5C-4770-8AA7-C700BFAFA51F}" type="parTrans" cxnId="{8B50A2FF-D67B-4074-8C92-629453285ADF}">
      <dgm:prSet/>
      <dgm:spPr/>
      <dgm:t>
        <a:bodyPr/>
        <a:lstStyle/>
        <a:p>
          <a:endParaRPr lang="en-US"/>
        </a:p>
      </dgm:t>
    </dgm:pt>
    <dgm:pt modelId="{8929AE26-27AC-4598-A60B-F92F17B8C167}" type="sibTrans" cxnId="{8B50A2FF-D67B-4074-8C92-629453285ADF}">
      <dgm:prSet/>
      <dgm:spPr/>
      <dgm:t>
        <a:bodyPr/>
        <a:lstStyle/>
        <a:p>
          <a:endParaRPr lang="en-US"/>
        </a:p>
      </dgm:t>
    </dgm:pt>
    <dgm:pt modelId="{47336BE9-1D91-4029-BD1E-6D8B682AE598}">
      <dgm:prSet phldrT="[Text]"/>
      <dgm:spPr/>
      <dgm:t>
        <a:bodyPr/>
        <a:lstStyle/>
        <a:p>
          <a:r>
            <a:rPr lang="en-US" dirty="0"/>
            <a:t>Worksheet/view</a:t>
          </a:r>
        </a:p>
        <a:p>
          <a:r>
            <a:rPr lang="en-US" dirty="0"/>
            <a:t>Dashboards</a:t>
          </a:r>
        </a:p>
        <a:p>
          <a:r>
            <a:rPr lang="en-US" dirty="0"/>
            <a:t>Stories</a:t>
          </a:r>
        </a:p>
      </dgm:t>
    </dgm:pt>
    <dgm:pt modelId="{766FA567-3CF5-4BCE-9FC0-EFD0EE5D3028}" type="parTrans" cxnId="{B6620607-EDB4-4CEE-BE19-95BC9116AA5C}">
      <dgm:prSet/>
      <dgm:spPr/>
      <dgm:t>
        <a:bodyPr/>
        <a:lstStyle/>
        <a:p>
          <a:endParaRPr lang="en-US"/>
        </a:p>
      </dgm:t>
    </dgm:pt>
    <dgm:pt modelId="{17A0C6F5-7FCE-4CF0-AB24-249AD845D961}" type="sibTrans" cxnId="{B6620607-EDB4-4CEE-BE19-95BC9116AA5C}">
      <dgm:prSet/>
      <dgm:spPr/>
      <dgm:t>
        <a:bodyPr/>
        <a:lstStyle/>
        <a:p>
          <a:endParaRPr lang="en-US"/>
        </a:p>
      </dgm:t>
    </dgm:pt>
    <dgm:pt modelId="{B838DB99-9D55-4F5B-A8E6-DA7462FB75F7}" type="pres">
      <dgm:prSet presAssocID="{69C25A83-8971-4CC7-A46C-8ED2C6D63430}" presName="Name0" presStyleCnt="0">
        <dgm:presLayoutVars>
          <dgm:chMax val="7"/>
          <dgm:resizeHandles val="exact"/>
        </dgm:presLayoutVars>
      </dgm:prSet>
      <dgm:spPr/>
    </dgm:pt>
    <dgm:pt modelId="{4192243B-4517-4DF6-ABC6-795B6BFF0C37}" type="pres">
      <dgm:prSet presAssocID="{69C25A83-8971-4CC7-A46C-8ED2C6D63430}" presName="comp1" presStyleCnt="0"/>
      <dgm:spPr/>
    </dgm:pt>
    <dgm:pt modelId="{49835597-B387-4950-8278-143ED853E193}" type="pres">
      <dgm:prSet presAssocID="{69C25A83-8971-4CC7-A46C-8ED2C6D63430}" presName="circle1" presStyleLbl="node1" presStyleIdx="0" presStyleCnt="3" custLinFactNeighborX="748"/>
      <dgm:spPr/>
    </dgm:pt>
    <dgm:pt modelId="{77C177B1-958D-4027-A491-814BA28E3A16}" type="pres">
      <dgm:prSet presAssocID="{69C25A83-8971-4CC7-A46C-8ED2C6D63430}" presName="c1text" presStyleLbl="node1" presStyleIdx="0" presStyleCnt="3">
        <dgm:presLayoutVars>
          <dgm:bulletEnabled val="1"/>
        </dgm:presLayoutVars>
      </dgm:prSet>
      <dgm:spPr/>
    </dgm:pt>
    <dgm:pt modelId="{0E653DF7-3432-47BB-9E52-EC91B4B58214}" type="pres">
      <dgm:prSet presAssocID="{69C25A83-8971-4CC7-A46C-8ED2C6D63430}" presName="comp2" presStyleCnt="0"/>
      <dgm:spPr/>
    </dgm:pt>
    <dgm:pt modelId="{AEB12F39-EE91-4804-B7AD-632DFC2BEA72}" type="pres">
      <dgm:prSet presAssocID="{69C25A83-8971-4CC7-A46C-8ED2C6D63430}" presName="circle2" presStyleLbl="node1" presStyleIdx="1" presStyleCnt="3"/>
      <dgm:spPr/>
    </dgm:pt>
    <dgm:pt modelId="{5464D689-AA69-4085-AEE4-66BFE6B3733F}" type="pres">
      <dgm:prSet presAssocID="{69C25A83-8971-4CC7-A46C-8ED2C6D63430}" presName="c2text" presStyleLbl="node1" presStyleIdx="1" presStyleCnt="3">
        <dgm:presLayoutVars>
          <dgm:bulletEnabled val="1"/>
        </dgm:presLayoutVars>
      </dgm:prSet>
      <dgm:spPr/>
    </dgm:pt>
    <dgm:pt modelId="{AA9032BB-DAF3-489F-8974-314D5009C931}" type="pres">
      <dgm:prSet presAssocID="{69C25A83-8971-4CC7-A46C-8ED2C6D63430}" presName="comp3" presStyleCnt="0"/>
      <dgm:spPr/>
    </dgm:pt>
    <dgm:pt modelId="{3D66625B-EDA6-4288-BA53-9B47F6556959}" type="pres">
      <dgm:prSet presAssocID="{69C25A83-8971-4CC7-A46C-8ED2C6D63430}" presName="circle3" presStyleLbl="node1" presStyleIdx="2" presStyleCnt="3"/>
      <dgm:spPr/>
    </dgm:pt>
    <dgm:pt modelId="{8F766292-AF2E-4FB5-B481-F2C229D62966}" type="pres">
      <dgm:prSet presAssocID="{69C25A83-8971-4CC7-A46C-8ED2C6D63430}" presName="c3text" presStyleLbl="node1" presStyleIdx="2" presStyleCnt="3">
        <dgm:presLayoutVars>
          <dgm:bulletEnabled val="1"/>
        </dgm:presLayoutVars>
      </dgm:prSet>
      <dgm:spPr/>
    </dgm:pt>
  </dgm:ptLst>
  <dgm:cxnLst>
    <dgm:cxn modelId="{A4C4C903-CB09-498A-9E54-3C5262CF9CCE}" type="presOf" srcId="{47336BE9-1D91-4029-BD1E-6D8B682AE598}" destId="{8F766292-AF2E-4FB5-B481-F2C229D62966}" srcOrd="1" destOrd="0" presId="urn:microsoft.com/office/officeart/2005/8/layout/venn2"/>
    <dgm:cxn modelId="{B6620607-EDB4-4CEE-BE19-95BC9116AA5C}" srcId="{69C25A83-8971-4CC7-A46C-8ED2C6D63430}" destId="{47336BE9-1D91-4029-BD1E-6D8B682AE598}" srcOrd="2" destOrd="0" parTransId="{766FA567-3CF5-4BCE-9FC0-EFD0EE5D3028}" sibTransId="{17A0C6F5-7FCE-4CF0-AB24-249AD845D961}"/>
    <dgm:cxn modelId="{7A315A10-AF0C-41B5-9E17-06A06F6801BE}" type="presOf" srcId="{5E116AEA-5467-4D4A-90F9-AB457E2AC985}" destId="{49835597-B387-4950-8278-143ED853E193}" srcOrd="0" destOrd="0" presId="urn:microsoft.com/office/officeart/2005/8/layout/venn2"/>
    <dgm:cxn modelId="{D2A0F95F-D043-40BB-9023-224FCC0A9619}" type="presOf" srcId="{5E116AEA-5467-4D4A-90F9-AB457E2AC985}" destId="{77C177B1-958D-4027-A491-814BA28E3A16}" srcOrd="1" destOrd="0" presId="urn:microsoft.com/office/officeart/2005/8/layout/venn2"/>
    <dgm:cxn modelId="{03E35867-3B52-4720-BC71-0E900C7FA51F}" srcId="{69C25A83-8971-4CC7-A46C-8ED2C6D63430}" destId="{5E116AEA-5467-4D4A-90F9-AB457E2AC985}" srcOrd="0" destOrd="0" parTransId="{544A7415-7147-4D4C-83E0-330B9C9F9B7A}" sibTransId="{C3DBCD94-D87A-4C6B-BD63-D3B74415CCD1}"/>
    <dgm:cxn modelId="{3B9FAC84-1E6B-4784-8429-A3205AE3B2DC}" type="presOf" srcId="{47336BE9-1D91-4029-BD1E-6D8B682AE598}" destId="{3D66625B-EDA6-4288-BA53-9B47F6556959}" srcOrd="0" destOrd="0" presId="urn:microsoft.com/office/officeart/2005/8/layout/venn2"/>
    <dgm:cxn modelId="{A00D2BCD-B91F-49BF-893B-E84BA53EB377}" type="presOf" srcId="{69C25A83-8971-4CC7-A46C-8ED2C6D63430}" destId="{B838DB99-9D55-4F5B-A8E6-DA7462FB75F7}" srcOrd="0" destOrd="0" presId="urn:microsoft.com/office/officeart/2005/8/layout/venn2"/>
    <dgm:cxn modelId="{8631B3E9-51CA-420F-900C-973048396ECE}" type="presOf" srcId="{03530BA6-328C-42A8-8EF6-F127F2FE9E5D}" destId="{AEB12F39-EE91-4804-B7AD-632DFC2BEA72}" srcOrd="0" destOrd="0" presId="urn:microsoft.com/office/officeart/2005/8/layout/venn2"/>
    <dgm:cxn modelId="{6C5079F4-CF85-45F0-AABC-5AAD91EF4793}" type="presOf" srcId="{03530BA6-328C-42A8-8EF6-F127F2FE9E5D}" destId="{5464D689-AA69-4085-AEE4-66BFE6B3733F}" srcOrd="1" destOrd="0" presId="urn:microsoft.com/office/officeart/2005/8/layout/venn2"/>
    <dgm:cxn modelId="{8B50A2FF-D67B-4074-8C92-629453285ADF}" srcId="{69C25A83-8971-4CC7-A46C-8ED2C6D63430}" destId="{03530BA6-328C-42A8-8EF6-F127F2FE9E5D}" srcOrd="1" destOrd="0" parTransId="{8CB9C9A1-6C5C-4770-8AA7-C700BFAFA51F}" sibTransId="{8929AE26-27AC-4598-A60B-F92F17B8C167}"/>
    <dgm:cxn modelId="{78A6C9A1-EA4C-4FFD-A512-CB59313A97C2}" type="presParOf" srcId="{B838DB99-9D55-4F5B-A8E6-DA7462FB75F7}" destId="{4192243B-4517-4DF6-ABC6-795B6BFF0C37}" srcOrd="0" destOrd="0" presId="urn:microsoft.com/office/officeart/2005/8/layout/venn2"/>
    <dgm:cxn modelId="{9706127B-746D-4705-B901-F564F0E552C9}" type="presParOf" srcId="{4192243B-4517-4DF6-ABC6-795B6BFF0C37}" destId="{49835597-B387-4950-8278-143ED853E193}" srcOrd="0" destOrd="0" presId="urn:microsoft.com/office/officeart/2005/8/layout/venn2"/>
    <dgm:cxn modelId="{1ECFE49D-C149-45C9-931D-41E2313AA257}" type="presParOf" srcId="{4192243B-4517-4DF6-ABC6-795B6BFF0C37}" destId="{77C177B1-958D-4027-A491-814BA28E3A16}" srcOrd="1" destOrd="0" presId="urn:microsoft.com/office/officeart/2005/8/layout/venn2"/>
    <dgm:cxn modelId="{6FBC1953-A4EA-4387-BC94-A9D84A12B0D2}" type="presParOf" srcId="{B838DB99-9D55-4F5B-A8E6-DA7462FB75F7}" destId="{0E653DF7-3432-47BB-9E52-EC91B4B58214}" srcOrd="1" destOrd="0" presId="urn:microsoft.com/office/officeart/2005/8/layout/venn2"/>
    <dgm:cxn modelId="{D1824370-7A78-4E49-8AB2-0A2332D5B87C}" type="presParOf" srcId="{0E653DF7-3432-47BB-9E52-EC91B4B58214}" destId="{AEB12F39-EE91-4804-B7AD-632DFC2BEA72}" srcOrd="0" destOrd="0" presId="urn:microsoft.com/office/officeart/2005/8/layout/venn2"/>
    <dgm:cxn modelId="{472BB9EF-E141-4882-AE4E-FCBFB5026F13}" type="presParOf" srcId="{0E653DF7-3432-47BB-9E52-EC91B4B58214}" destId="{5464D689-AA69-4085-AEE4-66BFE6B3733F}" srcOrd="1" destOrd="0" presId="urn:microsoft.com/office/officeart/2005/8/layout/venn2"/>
    <dgm:cxn modelId="{906C48EB-5760-43EC-AB31-362ADB167A7C}" type="presParOf" srcId="{B838DB99-9D55-4F5B-A8E6-DA7462FB75F7}" destId="{AA9032BB-DAF3-489F-8974-314D5009C931}" srcOrd="2" destOrd="0" presId="urn:microsoft.com/office/officeart/2005/8/layout/venn2"/>
    <dgm:cxn modelId="{25ADE1E1-5786-4F45-8986-C3DBD8872795}" type="presParOf" srcId="{AA9032BB-DAF3-489F-8974-314D5009C931}" destId="{3D66625B-EDA6-4288-BA53-9B47F6556959}" srcOrd="0" destOrd="0" presId="urn:microsoft.com/office/officeart/2005/8/layout/venn2"/>
    <dgm:cxn modelId="{E95F78A6-D0E9-4C5D-A9F6-B139FF38865D}" type="presParOf" srcId="{AA9032BB-DAF3-489F-8974-314D5009C931}" destId="{8F766292-AF2E-4FB5-B481-F2C229D62966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40E514-C311-4B43-8F7C-ACEB4C164C1F}">
      <dsp:nvSpPr>
        <dsp:cNvPr id="0" name=""/>
        <dsp:cNvSpPr/>
      </dsp:nvSpPr>
      <dsp:spPr>
        <a:xfrm>
          <a:off x="0" y="4227317"/>
          <a:ext cx="8128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28ABD9-150E-4B81-95C8-716C51083B8E}">
      <dsp:nvSpPr>
        <dsp:cNvPr id="0" name=""/>
        <dsp:cNvSpPr/>
      </dsp:nvSpPr>
      <dsp:spPr>
        <a:xfrm>
          <a:off x="0" y="2411617"/>
          <a:ext cx="8128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7B7D42-D1DE-4CD7-9F65-D4B27E74F24C}">
      <dsp:nvSpPr>
        <dsp:cNvPr id="0" name=""/>
        <dsp:cNvSpPr/>
      </dsp:nvSpPr>
      <dsp:spPr>
        <a:xfrm>
          <a:off x="0" y="595917"/>
          <a:ext cx="8128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73CE40-65AC-46FA-AFE9-72FBA5AA5874}">
      <dsp:nvSpPr>
        <dsp:cNvPr id="0" name=""/>
        <dsp:cNvSpPr/>
      </dsp:nvSpPr>
      <dsp:spPr>
        <a:xfrm>
          <a:off x="2113279" y="664"/>
          <a:ext cx="6014720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59055" rIns="59055" bIns="59055" numCol="1" spcCol="1270" anchor="b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$15 per user, per month</a:t>
          </a:r>
        </a:p>
      </dsp:txBody>
      <dsp:txXfrm>
        <a:off x="2113279" y="664"/>
        <a:ext cx="6014720" cy="595253"/>
      </dsp:txXfrm>
    </dsp:sp>
    <dsp:sp modelId="{FB074F8E-C723-4409-B583-DEAF90926AB9}">
      <dsp:nvSpPr>
        <dsp:cNvPr id="0" name=""/>
        <dsp:cNvSpPr/>
      </dsp:nvSpPr>
      <dsp:spPr>
        <a:xfrm>
          <a:off x="0" y="664"/>
          <a:ext cx="2113280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Viewer</a:t>
          </a:r>
        </a:p>
      </dsp:txBody>
      <dsp:txXfrm>
        <a:off x="29063" y="29727"/>
        <a:ext cx="2055154" cy="566190"/>
      </dsp:txXfrm>
    </dsp:sp>
    <dsp:sp modelId="{7E0A582C-AB29-4FC2-B69D-F8A91DA1F53B}">
      <dsp:nvSpPr>
        <dsp:cNvPr id="0" name=""/>
        <dsp:cNvSpPr/>
      </dsp:nvSpPr>
      <dsp:spPr>
        <a:xfrm>
          <a:off x="0" y="595917"/>
          <a:ext cx="8128000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59055" rIns="59055" bIns="5905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Limited functionality.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View visualizations, change filters, subscribe to content, get notifications, and access via Tableau Mobile.</a:t>
          </a:r>
        </a:p>
      </dsp:txBody>
      <dsp:txXfrm>
        <a:off x="0" y="595917"/>
        <a:ext cx="8128000" cy="1190684"/>
      </dsp:txXfrm>
    </dsp:sp>
    <dsp:sp modelId="{888C69C9-9D59-4E0D-8133-822BC3B5A3AC}">
      <dsp:nvSpPr>
        <dsp:cNvPr id="0" name=""/>
        <dsp:cNvSpPr/>
      </dsp:nvSpPr>
      <dsp:spPr>
        <a:xfrm>
          <a:off x="2113279" y="1816364"/>
          <a:ext cx="6014720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59055" rIns="59055" bIns="59055" numCol="1" spcCol="1270" anchor="b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$42 per user, per month</a:t>
          </a:r>
        </a:p>
      </dsp:txBody>
      <dsp:txXfrm>
        <a:off x="2113279" y="1816364"/>
        <a:ext cx="6014720" cy="595253"/>
      </dsp:txXfrm>
    </dsp:sp>
    <dsp:sp modelId="{A198B1B7-6063-4DBE-8CF6-3F880758B7AC}">
      <dsp:nvSpPr>
        <dsp:cNvPr id="0" name=""/>
        <dsp:cNvSpPr/>
      </dsp:nvSpPr>
      <dsp:spPr>
        <a:xfrm>
          <a:off x="0" y="1816364"/>
          <a:ext cx="2113280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Explorer</a:t>
          </a:r>
        </a:p>
      </dsp:txBody>
      <dsp:txXfrm>
        <a:off x="29063" y="1845427"/>
        <a:ext cx="2055154" cy="566190"/>
      </dsp:txXfrm>
    </dsp:sp>
    <dsp:sp modelId="{ECFEF984-175B-43F3-8C2B-441A8BF8C4AA}">
      <dsp:nvSpPr>
        <dsp:cNvPr id="0" name=""/>
        <dsp:cNvSpPr/>
      </dsp:nvSpPr>
      <dsp:spPr>
        <a:xfrm>
          <a:off x="0" y="2411617"/>
          <a:ext cx="8128000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59055" rIns="59055" bIns="5905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Less limited than Viewer.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Create content from existing data sources and workbooks, filter and sort data, select marks, and add comments.</a:t>
          </a:r>
        </a:p>
      </dsp:txBody>
      <dsp:txXfrm>
        <a:off x="0" y="2411617"/>
        <a:ext cx="8128000" cy="1190684"/>
      </dsp:txXfrm>
    </dsp:sp>
    <dsp:sp modelId="{9588996B-8C1A-4512-9A50-61AC627FFF87}">
      <dsp:nvSpPr>
        <dsp:cNvPr id="0" name=""/>
        <dsp:cNvSpPr/>
      </dsp:nvSpPr>
      <dsp:spPr>
        <a:xfrm>
          <a:off x="2113279" y="3632064"/>
          <a:ext cx="6014720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59055" rIns="59055" bIns="59055" numCol="1" spcCol="1270" anchor="b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$75 per user, per month</a:t>
          </a:r>
        </a:p>
      </dsp:txBody>
      <dsp:txXfrm>
        <a:off x="2113279" y="3632064"/>
        <a:ext cx="6014720" cy="595253"/>
      </dsp:txXfrm>
    </dsp:sp>
    <dsp:sp modelId="{28202BFD-6B51-415C-A47C-F321B847BB65}">
      <dsp:nvSpPr>
        <dsp:cNvPr id="0" name=""/>
        <dsp:cNvSpPr/>
      </dsp:nvSpPr>
      <dsp:spPr>
        <a:xfrm>
          <a:off x="0" y="3632064"/>
          <a:ext cx="2113280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Creator</a:t>
          </a:r>
        </a:p>
      </dsp:txBody>
      <dsp:txXfrm>
        <a:off x="29063" y="3661127"/>
        <a:ext cx="2055154" cy="566190"/>
      </dsp:txXfrm>
    </dsp:sp>
    <dsp:sp modelId="{6E7819EE-CDB5-4610-ACF1-15E94A985CAD}">
      <dsp:nvSpPr>
        <dsp:cNvPr id="0" name=""/>
        <dsp:cNvSpPr/>
      </dsp:nvSpPr>
      <dsp:spPr>
        <a:xfrm>
          <a:off x="0" y="4227317"/>
          <a:ext cx="8128000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59055" rIns="59055" bIns="5905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1 Creator license required per deployment.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Full functionality for Tableau Desktop, Tableau Prep, and Tableau Server/Cloud.</a:t>
          </a:r>
        </a:p>
      </dsp:txBody>
      <dsp:txXfrm>
        <a:off x="0" y="4227317"/>
        <a:ext cx="8128000" cy="1190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35597-B387-4950-8278-143ED853E193}">
      <dsp:nvSpPr>
        <dsp:cNvPr id="0" name=""/>
        <dsp:cNvSpPr/>
      </dsp:nvSpPr>
      <dsp:spPr>
        <a:xfrm>
          <a:off x="1395198" y="0"/>
          <a:ext cx="5418667" cy="54186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Workbook</a:t>
          </a:r>
        </a:p>
      </dsp:txBody>
      <dsp:txXfrm>
        <a:off x="3157619" y="270933"/>
        <a:ext cx="1893824" cy="812800"/>
      </dsp:txXfrm>
    </dsp:sp>
    <dsp:sp modelId="{AEB12F39-EE91-4804-B7AD-632DFC2BEA72}">
      <dsp:nvSpPr>
        <dsp:cNvPr id="0" name=""/>
        <dsp:cNvSpPr/>
      </dsp:nvSpPr>
      <dsp:spPr>
        <a:xfrm>
          <a:off x="2031999" y="1354666"/>
          <a:ext cx="4064000" cy="4064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Sheet(s)</a:t>
          </a:r>
        </a:p>
      </dsp:txBody>
      <dsp:txXfrm>
        <a:off x="3117087" y="1608666"/>
        <a:ext cx="1893824" cy="762000"/>
      </dsp:txXfrm>
    </dsp:sp>
    <dsp:sp modelId="{3D66625B-EDA6-4288-BA53-9B47F6556959}">
      <dsp:nvSpPr>
        <dsp:cNvPr id="0" name=""/>
        <dsp:cNvSpPr/>
      </dsp:nvSpPr>
      <dsp:spPr>
        <a:xfrm>
          <a:off x="2709333" y="2709333"/>
          <a:ext cx="2709333" cy="27093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Worksheet/view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Dashboards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Stories</a:t>
          </a:r>
        </a:p>
      </dsp:txBody>
      <dsp:txXfrm>
        <a:off x="3106105" y="3386666"/>
        <a:ext cx="1915788" cy="1354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1/31/2024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Tableau</a:t>
            </a:r>
          </a:p>
          <a:p>
            <a:r>
              <a:rPr lang="en-US" dirty="0"/>
              <a:t>Navigate the Tableau Desktop Interface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Fundamentals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the Tableau Desktop Interface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C23FED-942B-E579-743E-03F57DEF4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6B90671-47B9-4AF3-BFA7-555DBAB4B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of Tableau Content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4455AE-9D53-0095-6784-1B33FEDC9E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Workbooks are in the top tier. </a:t>
            </a:r>
          </a:p>
          <a:p>
            <a:pPr lvl="1"/>
            <a:r>
              <a:rPr lang="en-US" dirty="0"/>
              <a:t>They contain one or more sheets.</a:t>
            </a:r>
          </a:p>
          <a:p>
            <a:r>
              <a:rPr lang="en-US" dirty="0"/>
              <a:t>Sheets contain related content.</a:t>
            </a:r>
          </a:p>
          <a:p>
            <a:pPr lvl="1"/>
            <a:r>
              <a:rPr lang="en-US" dirty="0"/>
              <a:t>Worksheets</a:t>
            </a:r>
          </a:p>
          <a:p>
            <a:pPr lvl="1"/>
            <a:r>
              <a:rPr lang="en-US" dirty="0"/>
              <a:t>Dashboards</a:t>
            </a:r>
          </a:p>
          <a:p>
            <a:pPr lvl="1"/>
            <a:r>
              <a:rPr lang="en-US" dirty="0"/>
              <a:t>Stories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AFE301F-158F-1CCE-92A2-E1D20830E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004909"/>
              </p:ext>
            </p:extLst>
          </p:nvPr>
        </p:nvGraphicFramePr>
        <p:xfrm>
          <a:off x="4043680" y="110574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2822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C5196-2BFA-9BCD-99DF-71DE0FB23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the Tableau Desktop UI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E65FF2-0F49-69F6-F340-5A16CFDC0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86621E3-CD4E-B067-61FF-3CE0677133CB}"/>
              </a:ext>
            </a:extLst>
          </p:cNvPr>
          <p:cNvGrpSpPr/>
          <p:nvPr/>
        </p:nvGrpSpPr>
        <p:grpSpPr>
          <a:xfrm>
            <a:off x="1433136" y="1383606"/>
            <a:ext cx="9325727" cy="4899395"/>
            <a:chOff x="1330885" y="1274749"/>
            <a:chExt cx="9325727" cy="489939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61B2643-8879-8B65-09BA-C7D9CF1A0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1626" y="1412068"/>
              <a:ext cx="7454986" cy="4684105"/>
            </a:xfrm>
            <a:prstGeom prst="rect">
              <a:avLst/>
            </a:prstGeom>
          </p:spPr>
        </p:pic>
        <p:sp>
          <p:nvSpPr>
            <p:cNvPr id="6" name="AutoShape 303">
              <a:extLst>
                <a:ext uri="{FF2B5EF4-FFF2-40B4-BE49-F238E27FC236}">
                  <a16:creationId xmlns:a16="http://schemas.microsoft.com/office/drawing/2014/main" id="{DFBA9F95-66DE-56A8-14D9-6650BCF47E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62669" y="1641545"/>
              <a:ext cx="131198" cy="44006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E819EEF6-0FFE-F053-4671-9A473819F1A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59624" y="3138526"/>
              <a:ext cx="174625" cy="195137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B7EC0E56-FE7B-D8AD-F705-009B798AAE74}"/>
                </a:ext>
              </a:extLst>
            </p:cNvPr>
            <p:cNvSpPr/>
            <p:nvPr/>
          </p:nvSpPr>
          <p:spPr>
            <a:xfrm>
              <a:off x="1330885" y="172426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Menu and toolbar</a:t>
              </a: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A4D293D2-6E7C-4258-A47B-0F5C4F9B33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5392" y="323031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B295AB-6E27-D1A0-4AB9-1669E4748938}"/>
                </a:ext>
              </a:extLst>
            </p:cNvPr>
            <p:cNvSpPr/>
            <p:nvPr/>
          </p:nvSpPr>
          <p:spPr>
            <a:xfrm>
              <a:off x="3201626" y="2081614"/>
              <a:ext cx="1559258" cy="3662194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26CD580B-6C60-DB0D-C480-A6A830CC8598}"/>
                </a:ext>
              </a:extLst>
            </p:cNvPr>
            <p:cNvSpPr/>
            <p:nvPr/>
          </p:nvSpPr>
          <p:spPr>
            <a:xfrm>
              <a:off x="1724714" y="3091835"/>
              <a:ext cx="117753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Side Bar</a:t>
              </a: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E5ED7374-A85D-D51E-F031-96392597A605}"/>
                </a:ext>
              </a:extLst>
            </p:cNvPr>
            <p:cNvSpPr/>
            <p:nvPr/>
          </p:nvSpPr>
          <p:spPr>
            <a:xfrm>
              <a:off x="7749371" y="5899506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area</a:t>
              </a:r>
            </a:p>
          </p:txBody>
        </p:sp>
        <p:sp>
          <p:nvSpPr>
            <p:cNvPr id="19" name="Line 315">
              <a:extLst>
                <a:ext uri="{FF2B5EF4-FFF2-40B4-BE49-F238E27FC236}">
                  <a16:creationId xmlns:a16="http://schemas.microsoft.com/office/drawing/2014/main" id="{D5331309-D287-1EDE-9B36-EA4703A5B7E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5154899" y="486899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93688E9-0256-4846-C515-D3C53590BD7C}"/>
                </a:ext>
              </a:extLst>
            </p:cNvPr>
            <p:cNvSpPr/>
            <p:nvPr/>
          </p:nvSpPr>
          <p:spPr>
            <a:xfrm>
              <a:off x="4815308" y="3138526"/>
              <a:ext cx="1186552" cy="145933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B85D1D4B-E16A-5D8E-384D-B0B085E7C0E4}"/>
                </a:ext>
              </a:extLst>
            </p:cNvPr>
            <p:cNvSpPr/>
            <p:nvPr/>
          </p:nvSpPr>
          <p:spPr>
            <a:xfrm>
              <a:off x="4868893" y="4949514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Marks Card</a:t>
              </a:r>
            </a:p>
          </p:txBody>
        </p:sp>
        <p:sp>
          <p:nvSpPr>
            <p:cNvPr id="22" name="AutoShape 303">
              <a:extLst>
                <a:ext uri="{FF2B5EF4-FFF2-40B4-BE49-F238E27FC236}">
                  <a16:creationId xmlns:a16="http://schemas.microsoft.com/office/drawing/2014/main" id="{222A89C1-8314-C9B7-CDEA-333B9C12B65B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188569" y="3555670"/>
              <a:ext cx="192088" cy="446591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F165D7E4-5504-8732-C061-2CA79FE7B5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61149" y="411421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F8641668-898A-E83D-0A4F-275E17CA5E00}"/>
                </a:ext>
              </a:extLst>
            </p:cNvPr>
            <p:cNvSpPr/>
            <p:nvPr/>
          </p:nvSpPr>
          <p:spPr>
            <a:xfrm>
              <a:off x="1986675" y="3963744"/>
              <a:ext cx="97316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Fields</a:t>
              </a:r>
            </a:p>
          </p:txBody>
        </p:sp>
        <p:sp>
          <p:nvSpPr>
            <p:cNvPr id="4" name="Line 315">
              <a:extLst>
                <a:ext uri="{FF2B5EF4-FFF2-40B4-BE49-F238E27FC236}">
                  <a16:creationId xmlns:a16="http://schemas.microsoft.com/office/drawing/2014/main" id="{6F2CAF5A-9D42-220D-0559-24492837B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0719" y="1549386"/>
              <a:ext cx="462614" cy="44893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5E02C7E6-5399-5865-4F93-E2EA062521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4136" y="1477569"/>
              <a:ext cx="486583" cy="53900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3834BD-90C1-9233-D2C0-84D0772153AB}"/>
                </a:ext>
              </a:extLst>
            </p:cNvPr>
            <p:cNvSpPr/>
            <p:nvPr/>
          </p:nvSpPr>
          <p:spPr>
            <a:xfrm>
              <a:off x="4812592" y="2076293"/>
              <a:ext cx="1186552" cy="1096421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3D614DC7-0831-0B0E-CEE9-ECB36044B920}"/>
                </a:ext>
              </a:extLst>
            </p:cNvPr>
            <p:cNvSpPr/>
            <p:nvPr/>
          </p:nvSpPr>
          <p:spPr>
            <a:xfrm>
              <a:off x="5380166" y="1274749"/>
              <a:ext cx="97316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Shelves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68239A-57BD-B80F-DF36-6146D1E10ACE}"/>
                </a:ext>
              </a:extLst>
            </p:cNvPr>
            <p:cNvSpPr/>
            <p:nvPr/>
          </p:nvSpPr>
          <p:spPr>
            <a:xfrm>
              <a:off x="5999144" y="2076293"/>
              <a:ext cx="4581770" cy="491519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Line 315">
              <a:extLst>
                <a:ext uri="{FF2B5EF4-FFF2-40B4-BE49-F238E27FC236}">
                  <a16:creationId xmlns:a16="http://schemas.microsoft.com/office/drawing/2014/main" id="{1ED6A83B-D2EC-5337-DD9C-F503C8506D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74061" y="593739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5D597C97-3648-2832-8969-40C80C55325D}"/>
                </a:ext>
              </a:extLst>
            </p:cNvPr>
            <p:cNvSpPr/>
            <p:nvPr/>
          </p:nvSpPr>
          <p:spPr>
            <a:xfrm>
              <a:off x="1866929" y="5786930"/>
              <a:ext cx="97316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Status bar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7522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88611-7857-D29C-F2AE-DA71DA3F0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Dimensions (Discrete Data)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8339F6-5D3C-602F-1112-DD40403A9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C0AD437-569B-6E97-181F-AC7FA628611E}"/>
              </a:ext>
            </a:extLst>
          </p:cNvPr>
          <p:cNvGrpSpPr/>
          <p:nvPr/>
        </p:nvGrpSpPr>
        <p:grpSpPr>
          <a:xfrm>
            <a:off x="1049224" y="1533982"/>
            <a:ext cx="10255826" cy="4322389"/>
            <a:chOff x="348184" y="1533982"/>
            <a:chExt cx="10255826" cy="432238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DD301D7-E927-7593-A662-70824D3B7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30231" y="1533982"/>
              <a:ext cx="8873779" cy="432238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29B3795-93C3-4D92-B5F7-EC0D7FBEBE4D}"/>
                </a:ext>
              </a:extLst>
            </p:cNvPr>
            <p:cNvSpPr/>
            <p:nvPr/>
          </p:nvSpPr>
          <p:spPr>
            <a:xfrm>
              <a:off x="6223379" y="1787857"/>
              <a:ext cx="1303361" cy="25930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6F34BF8-2D5B-FC12-8C36-41DF8AC8CE5C}"/>
                </a:ext>
              </a:extLst>
            </p:cNvPr>
            <p:cNvSpPr/>
            <p:nvPr/>
          </p:nvSpPr>
          <p:spPr>
            <a:xfrm>
              <a:off x="3742159" y="4133051"/>
              <a:ext cx="1252504" cy="230122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14F2641-32F8-108C-4D86-F6E2886446C6}"/>
                </a:ext>
              </a:extLst>
            </p:cNvPr>
            <p:cNvSpPr/>
            <p:nvPr/>
          </p:nvSpPr>
          <p:spPr>
            <a:xfrm>
              <a:off x="3626551" y="2311020"/>
              <a:ext cx="1433697" cy="25930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1768409-E14C-13EC-FD9A-A12C3C9F526D}"/>
                </a:ext>
              </a:extLst>
            </p:cNvPr>
            <p:cNvSpPr/>
            <p:nvPr/>
          </p:nvSpPr>
          <p:spPr>
            <a:xfrm>
              <a:off x="3744431" y="4368557"/>
              <a:ext cx="1252504" cy="202553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AutoShape 303">
              <a:extLst>
                <a:ext uri="{FF2B5EF4-FFF2-40B4-BE49-F238E27FC236}">
                  <a16:creationId xmlns:a16="http://schemas.microsoft.com/office/drawing/2014/main" id="{15B42E4C-76FE-8462-C2FE-04362745B7A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19676" y="2767722"/>
              <a:ext cx="174625" cy="177397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39B3A712-24D9-CA14-DD3D-7A483A6E92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21201" y="365886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2">
              <a:extLst>
                <a:ext uri="{FF2B5EF4-FFF2-40B4-BE49-F238E27FC236}">
                  <a16:creationId xmlns:a16="http://schemas.microsoft.com/office/drawing/2014/main" id="{B3CD9923-35F7-D892-2F5C-4C8B95AC9DB4}"/>
                </a:ext>
              </a:extLst>
            </p:cNvPr>
            <p:cNvSpPr/>
            <p:nvPr/>
          </p:nvSpPr>
          <p:spPr>
            <a:xfrm>
              <a:off x="348184" y="3517391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Dimensions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1089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D6EBF-9CB7-D5CE-6E9C-121786FAC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Measures (Continuous Data)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E6C993-1233-D4CB-CE23-408829317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0BE72BE-D95A-C250-FC32-6092D93FAA8D}"/>
              </a:ext>
            </a:extLst>
          </p:cNvPr>
          <p:cNvGrpSpPr/>
          <p:nvPr/>
        </p:nvGrpSpPr>
        <p:grpSpPr>
          <a:xfrm>
            <a:off x="1049224" y="1528545"/>
            <a:ext cx="10255826" cy="4327826"/>
            <a:chOff x="1049224" y="1528545"/>
            <a:chExt cx="10255826" cy="43278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E74C182-33B9-515D-A312-E1DC93C61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1271" y="1533982"/>
              <a:ext cx="8873779" cy="4322389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BD18BA2-B765-3DFE-A60E-DF6A1EEB8197}"/>
                </a:ext>
              </a:extLst>
            </p:cNvPr>
            <p:cNvSpPr/>
            <p:nvPr/>
          </p:nvSpPr>
          <p:spPr>
            <a:xfrm>
              <a:off x="6924419" y="1528545"/>
              <a:ext cx="1303361" cy="25930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3B4B079-8BA2-4A91-52FB-80DC00347A39}"/>
                </a:ext>
              </a:extLst>
            </p:cNvPr>
            <p:cNvSpPr/>
            <p:nvPr/>
          </p:nvSpPr>
          <p:spPr>
            <a:xfrm>
              <a:off x="8189917" y="1799225"/>
              <a:ext cx="1433697" cy="25930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2F9969E8-9474-6D81-B044-B202BD1CFBD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542429" y="4592600"/>
              <a:ext cx="131198" cy="62176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071F002F-1B19-CC60-521F-E0B012281D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22241" y="48871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2">
              <a:extLst>
                <a:ext uri="{FF2B5EF4-FFF2-40B4-BE49-F238E27FC236}">
                  <a16:creationId xmlns:a16="http://schemas.microsoft.com/office/drawing/2014/main" id="{5311893B-8506-0121-F618-50CB6B3B5BA5}"/>
                </a:ext>
              </a:extLst>
            </p:cNvPr>
            <p:cNvSpPr/>
            <p:nvPr/>
          </p:nvSpPr>
          <p:spPr>
            <a:xfrm>
              <a:off x="1049224" y="4745693"/>
              <a:ext cx="117753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Measures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5884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229712-2DEC-A832-F189-3FD6BA622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2E4F2C-EBE1-AFC3-EC91-0852A6E21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356D3-E5D8-9A7D-8096-0AB9445272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View</a:t>
            </a:r>
            <a:r>
              <a:rPr lang="en-US" dirty="0"/>
              <a:t>: A visual representation of data.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C8AAD1-A3B4-03C7-AF99-4C0D72A31791}"/>
              </a:ext>
            </a:extLst>
          </p:cNvPr>
          <p:cNvGrpSpPr/>
          <p:nvPr/>
        </p:nvGrpSpPr>
        <p:grpSpPr>
          <a:xfrm>
            <a:off x="2431271" y="1950542"/>
            <a:ext cx="8873779" cy="4322389"/>
            <a:chOff x="2431271" y="1950542"/>
            <a:chExt cx="8873779" cy="432238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E62CF3E-761B-94B4-1DF1-AD2315D54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1271" y="1950542"/>
              <a:ext cx="8873779" cy="432238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44BAA4-DF3C-AA45-E7CB-60CC9BF5CC41}"/>
                </a:ext>
              </a:extLst>
            </p:cNvPr>
            <p:cNvSpPr/>
            <p:nvPr/>
          </p:nvSpPr>
          <p:spPr>
            <a:xfrm>
              <a:off x="5770880" y="2468880"/>
              <a:ext cx="5506720" cy="3804051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CB6DAFD5-A2C8-86CF-6B69-151CEA1228BA}"/>
                </a:ext>
              </a:extLst>
            </p:cNvPr>
            <p:cNvSpPr/>
            <p:nvPr/>
          </p:nvSpPr>
          <p:spPr>
            <a:xfrm>
              <a:off x="10087499" y="4897994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The view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064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3A34BE-C354-D84D-08F1-CB8361B56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A74E0-C354-648C-241F-ADA61F11E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VizQL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81FDE6-2DD2-7425-7F08-47A90B5DB3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VizQL</a:t>
            </a:r>
            <a:r>
              <a:rPr lang="en-US" dirty="0"/>
              <a:t>: A visual query language that enables Tableau to translate user actions, such as drag and drop, into database queries that result in visualizations.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EF8C4B-BE54-05C1-8120-7C105AAB34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Supports instantaneous data analysis.</a:t>
            </a:r>
          </a:p>
          <a:p>
            <a:r>
              <a:rPr lang="en-US" dirty="0"/>
              <a:t>No need to write code.</a:t>
            </a:r>
          </a:p>
          <a:p>
            <a:r>
              <a:rPr lang="en-US" dirty="0"/>
              <a:t>User actions are translated into data queries, the queries are run against the connected data source, and the query results are translated into a visualization.</a:t>
            </a:r>
          </a:p>
          <a:p>
            <a:r>
              <a:rPr lang="en-US" dirty="0"/>
              <a:t>Supports natural approach to analysis, similar to how people perform analysis.</a:t>
            </a:r>
          </a:p>
          <a:p>
            <a:r>
              <a:rPr lang="en-US" dirty="0"/>
              <a:t>Views can evolve in real time as you work with the data and visualization.</a:t>
            </a:r>
          </a:p>
        </p:txBody>
      </p:sp>
    </p:spTree>
    <p:extLst>
      <p:ext uri="{BB962C8B-B14F-4D97-AF65-F5344CB8AC3E}">
        <p14:creationId xmlns:p14="http://schemas.microsoft.com/office/powerpoint/2010/main" val="2703634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B64577-24E9-0B96-FE64-14A259225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8CB59D-2517-73E8-9A82-A0719960A8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Navigating the Tableau Desktop Interface</a:t>
            </a:r>
          </a:p>
        </p:txBody>
      </p:sp>
    </p:spTree>
    <p:extLst>
      <p:ext uri="{BB962C8B-B14F-4D97-AF65-F5344CB8AC3E}">
        <p14:creationId xmlns:p14="http://schemas.microsoft.com/office/powerpoint/2010/main" val="3407577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At your workplace, what tools do you presently use for data visualization and reporting?</a:t>
            </a:r>
          </a:p>
          <a:p>
            <a:r>
              <a:rPr lang="en-US" dirty="0"/>
              <a:t>How might you use Tableau in your company?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Tableau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E66CF3-21AF-ACCA-365C-63898D152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A69CF93-D54E-1013-31FC-9C34532C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741" y="66392"/>
            <a:ext cx="10821699" cy="844611"/>
          </a:xfrm>
        </p:spPr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60DCD2-1DE2-5B2E-D264-040E8125F6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visualization</a:t>
            </a:r>
            <a:r>
              <a:rPr lang="en-US" dirty="0"/>
              <a:t>: The act of using visual materials such as charts, graphs, maps, and other objects to analyze data, to find patterns in data, and to report insights gleaned from data.</a:t>
            </a:r>
            <a:endParaRPr lang="en-US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0511C5B-C049-CF63-58C0-F4A0C0CCEFDF}"/>
              </a:ext>
            </a:extLst>
          </p:cNvPr>
          <p:cNvGrpSpPr/>
          <p:nvPr/>
        </p:nvGrpSpPr>
        <p:grpSpPr>
          <a:xfrm>
            <a:off x="2316652" y="2312742"/>
            <a:ext cx="7558696" cy="3642676"/>
            <a:chOff x="666997" y="2325020"/>
            <a:chExt cx="7558696" cy="3642676"/>
          </a:xfrm>
        </p:grpSpPr>
        <p:pic>
          <p:nvPicPr>
            <p:cNvPr id="21" name="Snagit_SNG807">
              <a:extLst>
                <a:ext uri="{FF2B5EF4-FFF2-40B4-BE49-F238E27FC236}">
                  <a16:creationId xmlns:a16="http://schemas.microsoft.com/office/drawing/2014/main" id="{B16A1BD9-B431-3AAB-CE5F-FB61FAF6E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8631" y="2325020"/>
              <a:ext cx="1867062" cy="3642676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FDA82C7-6E6D-65E6-F0DF-71EDE1012FCF}"/>
                </a:ext>
              </a:extLst>
            </p:cNvPr>
            <p:cNvGrpSpPr/>
            <p:nvPr/>
          </p:nvGrpSpPr>
          <p:grpSpPr>
            <a:xfrm>
              <a:off x="666997" y="2438400"/>
              <a:ext cx="6038603" cy="3398815"/>
              <a:chOff x="579694" y="1706267"/>
              <a:chExt cx="6038603" cy="3398815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8597992-810D-5317-C01B-B2CA840D2D7A}"/>
                  </a:ext>
                </a:extLst>
              </p:cNvPr>
              <p:cNvGrpSpPr/>
              <p:nvPr/>
            </p:nvGrpSpPr>
            <p:grpSpPr>
              <a:xfrm>
                <a:off x="579694" y="1706267"/>
                <a:ext cx="5425910" cy="3398815"/>
                <a:chOff x="579694" y="1706267"/>
                <a:chExt cx="5425910" cy="3398815"/>
              </a:xfrm>
            </p:grpSpPr>
            <p:pic>
              <p:nvPicPr>
                <p:cNvPr id="31" name="Snagit_SNG824">
                  <a:extLst>
                    <a:ext uri="{FF2B5EF4-FFF2-40B4-BE49-F238E27FC236}">
                      <a16:creationId xmlns:a16="http://schemas.microsoft.com/office/drawing/2014/main" id="{7177F7C3-1859-454E-1714-2A02DD408F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79694" y="1706267"/>
                  <a:ext cx="5425910" cy="3398815"/>
                </a:xfrm>
                <a:prstGeom prst="rect">
                  <a:avLst/>
                </a:prstGeom>
              </p:spPr>
            </p:pic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520A63D-6617-2079-89D1-E8DAA9C8F643}"/>
                    </a:ext>
                  </a:extLst>
                </p:cNvPr>
                <p:cNvSpPr/>
                <p:nvPr/>
              </p:nvSpPr>
              <p:spPr>
                <a:xfrm>
                  <a:off x="1427597" y="4886565"/>
                  <a:ext cx="4569322" cy="180518"/>
                </a:xfrm>
                <a:prstGeom prst="rect">
                  <a:avLst/>
                </a:prstGeom>
                <a:solidFill>
                  <a:schemeClr val="bg2"/>
                </a:solidFill>
                <a:ln w="635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7868A4B0-54D5-A5AE-FFD6-B38269544805}"/>
                  </a:ext>
                </a:extLst>
              </p:cNvPr>
              <p:cNvGrpSpPr/>
              <p:nvPr/>
            </p:nvGrpSpPr>
            <p:grpSpPr>
              <a:xfrm>
                <a:off x="990600" y="4853714"/>
                <a:ext cx="5627697" cy="246221"/>
                <a:chOff x="1066800" y="5328987"/>
                <a:chExt cx="5627697" cy="246221"/>
              </a:xfrm>
            </p:grpSpPr>
            <p:sp>
              <p:nvSpPr>
                <p:cNvPr id="25" name="Text Box 307">
                  <a:extLst>
                    <a:ext uri="{FF2B5EF4-FFF2-40B4-BE49-F238E27FC236}">
                      <a16:creationId xmlns:a16="http://schemas.microsoft.com/office/drawing/2014/main" id="{0FE9B5E2-4C33-4733-82BD-5F2EEFF2E7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66800" y="5328987"/>
                  <a:ext cx="149066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000" kern="0" dirty="0">
                      <a:solidFill>
                        <a:schemeClr val="bg1">
                          <a:lumMod val="50000"/>
                        </a:schemeClr>
                      </a:solidFill>
                      <a:latin typeface="Calibri"/>
                      <a:cs typeface="Calibri"/>
                    </a:rPr>
                    <a:t>2020</a:t>
                  </a:r>
                </a:p>
              </p:txBody>
            </p:sp>
            <p:sp>
              <p:nvSpPr>
                <p:cNvPr id="26" name="Text Box 307">
                  <a:extLst>
                    <a:ext uri="{FF2B5EF4-FFF2-40B4-BE49-F238E27FC236}">
                      <a16:creationId xmlns:a16="http://schemas.microsoft.com/office/drawing/2014/main" id="{37A68F86-7F52-364A-1BBC-5BDB4F7E2B9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421102" y="5328987"/>
                  <a:ext cx="149066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000" kern="0" dirty="0">
                      <a:solidFill>
                        <a:schemeClr val="bg1">
                          <a:lumMod val="50000"/>
                        </a:schemeClr>
                      </a:solidFill>
                      <a:latin typeface="Calibri"/>
                      <a:cs typeface="Calibri"/>
                    </a:rPr>
                    <a:t>2024</a:t>
                  </a:r>
                </a:p>
              </p:txBody>
            </p:sp>
            <p:sp>
              <p:nvSpPr>
                <p:cNvPr id="27" name="Text Box 307">
                  <a:extLst>
                    <a:ext uri="{FF2B5EF4-FFF2-40B4-BE49-F238E27FC236}">
                      <a16:creationId xmlns:a16="http://schemas.microsoft.com/office/drawing/2014/main" id="{9EAAA816-0732-9ABE-74D1-68158C5684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74849" y="5328987"/>
                  <a:ext cx="149066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000" kern="0" dirty="0">
                      <a:solidFill>
                        <a:schemeClr val="bg1">
                          <a:lumMod val="50000"/>
                        </a:schemeClr>
                      </a:solidFill>
                      <a:latin typeface="Calibri"/>
                      <a:cs typeface="Calibri"/>
                    </a:rPr>
                    <a:t>2023</a:t>
                  </a:r>
                </a:p>
              </p:txBody>
            </p:sp>
            <p:sp>
              <p:nvSpPr>
                <p:cNvPr id="28" name="Text Box 307">
                  <a:extLst>
                    <a:ext uri="{FF2B5EF4-FFF2-40B4-BE49-F238E27FC236}">
                      <a16:creationId xmlns:a16="http://schemas.microsoft.com/office/drawing/2014/main" id="{D2B88E46-F7C4-8016-E260-D070335BD57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28596" y="5328987"/>
                  <a:ext cx="149066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000" kern="0" dirty="0">
                      <a:solidFill>
                        <a:schemeClr val="bg1">
                          <a:lumMod val="50000"/>
                        </a:schemeClr>
                      </a:solidFill>
                      <a:latin typeface="Calibri"/>
                      <a:cs typeface="Calibri"/>
                    </a:rPr>
                    <a:t>2022</a:t>
                  </a:r>
                </a:p>
              </p:txBody>
            </p:sp>
            <p:sp>
              <p:nvSpPr>
                <p:cNvPr id="29" name="Text Box 307">
                  <a:extLst>
                    <a:ext uri="{FF2B5EF4-FFF2-40B4-BE49-F238E27FC236}">
                      <a16:creationId xmlns:a16="http://schemas.microsoft.com/office/drawing/2014/main" id="{18B31684-E371-2796-8F7F-84926A8D412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82343" y="5328987"/>
                  <a:ext cx="149066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000" kern="0" dirty="0">
                      <a:solidFill>
                        <a:schemeClr val="bg1">
                          <a:lumMod val="50000"/>
                        </a:schemeClr>
                      </a:solidFill>
                      <a:latin typeface="Calibri"/>
                      <a:cs typeface="Calibri"/>
                    </a:rPr>
                    <a:t>2021</a:t>
                  </a:r>
                </a:p>
              </p:txBody>
            </p:sp>
            <p:sp>
              <p:nvSpPr>
                <p:cNvPr id="30" name="Text Box 307">
                  <a:extLst>
                    <a:ext uri="{FF2B5EF4-FFF2-40B4-BE49-F238E27FC236}">
                      <a16:creationId xmlns:a16="http://schemas.microsoft.com/office/drawing/2014/main" id="{5CE18760-4FFF-F992-343C-D830004C083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03835" y="5328987"/>
                  <a:ext cx="149066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000" kern="0" dirty="0">
                      <a:solidFill>
                        <a:schemeClr val="bg1">
                          <a:lumMod val="50000"/>
                        </a:schemeClr>
                      </a:solidFill>
                      <a:latin typeface="Calibri"/>
                      <a:cs typeface="Calibri"/>
                    </a:rPr>
                    <a:t>2025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84775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D3F437D-DB5A-E57B-32AB-E0B32E9A9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Data Visualization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459676-18C5-2BD1-17CE-076988124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F04DA4-9C5F-DA67-47B3-FA6F695F45BD}"/>
              </a:ext>
            </a:extLst>
          </p:cNvPr>
          <p:cNvGrpSpPr/>
          <p:nvPr/>
        </p:nvGrpSpPr>
        <p:grpSpPr>
          <a:xfrm>
            <a:off x="1682631" y="1236673"/>
            <a:ext cx="8833881" cy="5391362"/>
            <a:chOff x="310119" y="1094587"/>
            <a:chExt cx="8833881" cy="5391362"/>
          </a:xfrm>
        </p:grpSpPr>
        <p:pic>
          <p:nvPicPr>
            <p:cNvPr id="9" name="Shape 281">
              <a:extLst>
                <a:ext uri="{FF2B5EF4-FFF2-40B4-BE49-F238E27FC236}">
                  <a16:creationId xmlns:a16="http://schemas.microsoft.com/office/drawing/2014/main" id="{74CF14F7-D96C-191C-5481-872DE76C26D5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799" y="1655594"/>
              <a:ext cx="4952997" cy="2803261"/>
            </a:xfrm>
            <a:prstGeom prst="rect">
              <a:avLst/>
            </a:prstGeom>
            <a:noFill/>
            <a:ln w="952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</p:pic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1ED6C444-68AB-8AB2-3BDB-8D9285780B6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71100247"/>
                </p:ext>
              </p:extLst>
            </p:nvPr>
          </p:nvGraphicFramePr>
          <p:xfrm>
            <a:off x="5468425" y="1118235"/>
            <a:ext cx="3675575" cy="2931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1" name="Shape 299">
              <a:extLst>
                <a:ext uri="{FF2B5EF4-FFF2-40B4-BE49-F238E27FC236}">
                  <a16:creationId xmlns:a16="http://schemas.microsoft.com/office/drawing/2014/main" id="{1D841820-022A-98A5-4C1F-3AECBAE70DEE}"/>
                </a:ext>
              </a:extLst>
            </p:cNvPr>
            <p:cNvCxnSpPr>
              <a:cxnSpLocks/>
            </p:cNvCxnSpPr>
            <p:nvPr/>
          </p:nvCxnSpPr>
          <p:spPr>
            <a:xfrm>
              <a:off x="6007834" y="1369224"/>
              <a:ext cx="456748" cy="286371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2" name="Rounded Rectangle 142">
              <a:extLst>
                <a:ext uri="{FF2B5EF4-FFF2-40B4-BE49-F238E27FC236}">
                  <a16:creationId xmlns:a16="http://schemas.microsoft.com/office/drawing/2014/main" id="{C22AE96C-5C7B-0AF9-3075-93263885CEFE}"/>
                </a:ext>
              </a:extLst>
            </p:cNvPr>
            <p:cNvSpPr/>
            <p:nvPr/>
          </p:nvSpPr>
          <p:spPr>
            <a:xfrm>
              <a:off x="380720" y="4715906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HubSpot report</a:t>
              </a:r>
            </a:p>
          </p:txBody>
        </p:sp>
        <p:sp>
          <p:nvSpPr>
            <p:cNvPr id="13" name="Rounded Rectangle 142">
              <a:extLst>
                <a:ext uri="{FF2B5EF4-FFF2-40B4-BE49-F238E27FC236}">
                  <a16:creationId xmlns:a16="http://schemas.microsoft.com/office/drawing/2014/main" id="{C6EBEFBC-4E7B-8D8A-4F2C-401F884E4EA0}"/>
                </a:ext>
              </a:extLst>
            </p:cNvPr>
            <p:cNvSpPr/>
            <p:nvPr/>
          </p:nvSpPr>
          <p:spPr>
            <a:xfrm>
              <a:off x="310119" y="1118033"/>
              <a:ext cx="201333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Google Analytics report</a:t>
              </a:r>
            </a:p>
          </p:txBody>
        </p:sp>
        <p:sp>
          <p:nvSpPr>
            <p:cNvPr id="14" name="Rounded Rectangle 142">
              <a:extLst>
                <a:ext uri="{FF2B5EF4-FFF2-40B4-BE49-F238E27FC236}">
                  <a16:creationId xmlns:a16="http://schemas.microsoft.com/office/drawing/2014/main" id="{59BFEC3B-5284-3C01-B8C0-07701807A05A}"/>
                </a:ext>
              </a:extLst>
            </p:cNvPr>
            <p:cNvSpPr/>
            <p:nvPr/>
          </p:nvSpPr>
          <p:spPr>
            <a:xfrm>
              <a:off x="4283809" y="1094587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Excel chart</a:t>
              </a:r>
            </a:p>
          </p:txBody>
        </p:sp>
        <p:cxnSp>
          <p:nvCxnSpPr>
            <p:cNvPr id="15" name="Shape 299">
              <a:extLst>
                <a:ext uri="{FF2B5EF4-FFF2-40B4-BE49-F238E27FC236}">
                  <a16:creationId xmlns:a16="http://schemas.microsoft.com/office/drawing/2014/main" id="{FFC3F2DA-6729-E052-DE70-2602FB79B590}"/>
                </a:ext>
              </a:extLst>
            </p:cNvPr>
            <p:cNvCxnSpPr>
              <a:cxnSpLocks/>
            </p:cNvCxnSpPr>
            <p:nvPr/>
          </p:nvCxnSpPr>
          <p:spPr>
            <a:xfrm>
              <a:off x="1327296" y="1421989"/>
              <a:ext cx="0" cy="417701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C272548-9E94-8801-5C18-8640ED3EE649}"/>
                </a:ext>
              </a:extLst>
            </p:cNvPr>
            <p:cNvGrpSpPr/>
            <p:nvPr/>
          </p:nvGrpSpPr>
          <p:grpSpPr>
            <a:xfrm>
              <a:off x="2438121" y="3985817"/>
              <a:ext cx="6020080" cy="2500132"/>
              <a:chOff x="2438121" y="4009263"/>
              <a:chExt cx="6020080" cy="2500132"/>
            </a:xfrm>
          </p:grpSpPr>
          <p:pic>
            <p:nvPicPr>
              <p:cNvPr id="18" name="Shape 283">
                <a:extLst>
                  <a:ext uri="{FF2B5EF4-FFF2-40B4-BE49-F238E27FC236}">
                    <a16:creationId xmlns:a16="http://schemas.microsoft.com/office/drawing/2014/main" id="{9089B44D-6F6C-3E0C-1A8E-8D9B2328DFFB}"/>
                  </a:ext>
                </a:extLst>
              </p:cNvPr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2438121" y="4009263"/>
                <a:ext cx="6020080" cy="2500132"/>
              </a:xfrm>
              <a:prstGeom prst="rect">
                <a:avLst/>
              </a:prstGeom>
              <a:noFill/>
              <a:ln w="9525" cap="flat" cmpd="sng">
                <a:solidFill>
                  <a:srgbClr val="434343"/>
                </a:solidFill>
                <a:prstDash val="solid"/>
                <a:round/>
                <a:headEnd type="none" w="sm" len="sm"/>
                <a:tailEnd type="none" w="sm" len="sm"/>
              </a:ln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5EB3ADA-B4B0-FB28-917E-60DCF24066A2}"/>
                  </a:ext>
                </a:extLst>
              </p:cNvPr>
              <p:cNvSpPr txBox="1"/>
              <p:nvPr/>
            </p:nvSpPr>
            <p:spPr>
              <a:xfrm>
                <a:off x="2666999" y="6155323"/>
                <a:ext cx="5715001" cy="24622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tabLst>
                    <a:tab pos="342900" algn="l"/>
                    <a:tab pos="684213" algn="l"/>
                    <a:tab pos="1028700" algn="l"/>
                    <a:tab pos="1371600" algn="l"/>
                    <a:tab pos="1714500" algn="l"/>
                    <a:tab pos="2057400" algn="l"/>
                    <a:tab pos="2400300" algn="l"/>
                    <a:tab pos="2743200" algn="l"/>
                    <a:tab pos="3086100" algn="l"/>
                    <a:tab pos="3429000" algn="l"/>
                    <a:tab pos="3771900" algn="l"/>
                    <a:tab pos="4114800" algn="l"/>
                    <a:tab pos="4457700" algn="l"/>
                    <a:tab pos="4800600" algn="l"/>
                    <a:tab pos="5200650" algn="l"/>
                  </a:tabLst>
                </a:pPr>
                <a:r>
                  <a:rPr lang="en-US" sz="500" dirty="0">
                    <a:solidFill>
                      <a:schemeClr val="bg1">
                        <a:lumMod val="50000"/>
                      </a:schemeClr>
                    </a:solidFill>
                  </a:rPr>
                  <a:t>4/16/2022	4/18/2022	4/20/2022	4/22/2022	4/24/2022	4/26/2022	4/28/2022	4/30/2022	5/2/2022	5/4/2022	5/6/2022	5/8/2022	5/10/2022	5/12/2022	5/14/2022	5/16/2022</a:t>
                </a:r>
              </a:p>
              <a:p>
                <a:pPr>
                  <a:tabLst>
                    <a:tab pos="342900" algn="l"/>
                    <a:tab pos="684213" algn="l"/>
                    <a:tab pos="1028700" algn="l"/>
                    <a:tab pos="1371600" algn="l"/>
                    <a:tab pos="1714500" algn="l"/>
                    <a:tab pos="2057400" algn="l"/>
                    <a:tab pos="2400300" algn="l"/>
                    <a:tab pos="2743200" algn="l"/>
                    <a:tab pos="3086100" algn="l"/>
                    <a:tab pos="3429000" algn="l"/>
                    <a:tab pos="3771900" algn="l"/>
                    <a:tab pos="4114800" algn="l"/>
                    <a:tab pos="4457700" algn="l"/>
                    <a:tab pos="4800600" algn="l"/>
                    <a:tab pos="5200650" algn="l"/>
                  </a:tabLst>
                </a:pPr>
                <a:r>
                  <a:rPr lang="en-US" sz="500" dirty="0">
                    <a:solidFill>
                      <a:schemeClr val="bg1">
                        <a:lumMod val="50000"/>
                      </a:schemeClr>
                    </a:solidFill>
                  </a:rPr>
                  <a:t>								</a:t>
                </a:r>
                <a:r>
                  <a:rPr lang="en-US" sz="500" b="1" dirty="0">
                    <a:solidFill>
                      <a:schemeClr val="bg1">
                        <a:lumMod val="50000"/>
                      </a:schemeClr>
                    </a:solidFill>
                  </a:rPr>
                  <a:t>Session Date</a:t>
                </a:r>
                <a:r>
                  <a:rPr lang="en-US" sz="500" dirty="0">
                    <a:solidFill>
                      <a:schemeClr val="bg1">
                        <a:lumMod val="50000"/>
                      </a:schemeClr>
                    </a:solidFill>
                  </a:rPr>
                  <a:t>	</a:t>
                </a:r>
              </a:p>
            </p:txBody>
          </p:sp>
        </p:grpSp>
        <p:cxnSp>
          <p:nvCxnSpPr>
            <p:cNvPr id="17" name="Shape 299">
              <a:extLst>
                <a:ext uri="{FF2B5EF4-FFF2-40B4-BE49-F238E27FC236}">
                  <a16:creationId xmlns:a16="http://schemas.microsoft.com/office/drawing/2014/main" id="{F3799B68-9A89-822E-7B1A-949E1292ECB8}"/>
                </a:ext>
              </a:extLst>
            </p:cNvPr>
            <p:cNvCxnSpPr>
              <a:cxnSpLocks/>
            </p:cNvCxnSpPr>
            <p:nvPr/>
          </p:nvCxnSpPr>
          <p:spPr>
            <a:xfrm>
              <a:off x="2106840" y="4853224"/>
              <a:ext cx="422944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317776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32D0A-3CA4-89B5-B0A2-B2E53057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 Software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F2FF81-A4FD-C5F1-3EA6-8A51FADDA6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Microsoft Excel/Google Sheets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68D2CF-F771-E3AE-280A-30E1A35E9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Tableau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85D5E7-F8E3-BF47-D37D-6B95F2CAC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63B865-3561-3B69-B7A9-29ADB61FE3C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Capture and store data.</a:t>
            </a:r>
          </a:p>
          <a:p>
            <a:r>
              <a:rPr lang="en-US" dirty="0"/>
              <a:t>Show data in tabular format.</a:t>
            </a:r>
          </a:p>
          <a:p>
            <a:r>
              <a:rPr lang="en-US" dirty="0"/>
              <a:t>Store data in cells.</a:t>
            </a:r>
          </a:p>
          <a:p>
            <a:pPr lvl="1"/>
            <a:r>
              <a:rPr lang="en-US" dirty="0"/>
              <a:t>Can be manipulated by formulas.</a:t>
            </a:r>
          </a:p>
          <a:p>
            <a:r>
              <a:rPr lang="en-US" dirty="0"/>
              <a:t>Create some visualizations.</a:t>
            </a:r>
          </a:p>
          <a:p>
            <a:pPr lvl="1"/>
            <a:r>
              <a:rPr lang="en-US" dirty="0"/>
              <a:t>Charts</a:t>
            </a:r>
          </a:p>
          <a:p>
            <a:pPr lvl="1"/>
            <a:r>
              <a:rPr lang="en-US" dirty="0"/>
              <a:t>Graphs</a:t>
            </a:r>
          </a:p>
          <a:p>
            <a:pPr lvl="1"/>
            <a:r>
              <a:rPr lang="en-US" dirty="0"/>
              <a:t>Pivot tables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41F212-5D1F-F11F-ABC1-39228564D135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Connect to 90+ data source types.</a:t>
            </a:r>
          </a:p>
          <a:p>
            <a:r>
              <a:rPr lang="en-US" dirty="0"/>
              <a:t>Create a variety of visualizations.</a:t>
            </a:r>
          </a:p>
          <a:p>
            <a:r>
              <a:rPr lang="en-US" dirty="0"/>
              <a:t>Combine data from multiple sources.</a:t>
            </a:r>
          </a:p>
          <a:p>
            <a:pPr lvl="1"/>
            <a:r>
              <a:rPr lang="en-US" dirty="0"/>
              <a:t>Create complex visualizations.</a:t>
            </a:r>
          </a:p>
          <a:p>
            <a:r>
              <a:rPr lang="en-US" dirty="0"/>
              <a:t>Filter data.</a:t>
            </a:r>
          </a:p>
          <a:p>
            <a:r>
              <a:rPr lang="en-US" dirty="0"/>
              <a:t>Perform calculations on data.</a:t>
            </a:r>
            <a:br>
              <a:rPr lang="en-US" dirty="0"/>
            </a:br>
            <a:r>
              <a:rPr lang="en-US" dirty="0"/>
              <a:t>Store and share configuration information.</a:t>
            </a:r>
          </a:p>
          <a:p>
            <a:pPr lvl="1"/>
            <a:r>
              <a:rPr lang="en-US" dirty="0"/>
              <a:t>Data connections</a:t>
            </a:r>
          </a:p>
          <a:p>
            <a:pPr lvl="1"/>
            <a:r>
              <a:rPr lang="en-US" dirty="0"/>
              <a:t>Visualizations</a:t>
            </a:r>
          </a:p>
          <a:p>
            <a:r>
              <a:rPr lang="en-US" dirty="0"/>
              <a:t>Respond to natural language questions about data.</a:t>
            </a:r>
          </a:p>
        </p:txBody>
      </p:sp>
    </p:spTree>
    <p:extLst>
      <p:ext uri="{BB962C8B-B14F-4D97-AF65-F5344CB8AC3E}">
        <p14:creationId xmlns:p14="http://schemas.microsoft.com/office/powerpoint/2010/main" val="243683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485E71-68FC-1BA6-2F4D-A417BAC3B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2617EA-102D-FFF9-69E6-A562A527D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Products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F9784ED-B8D2-D224-4B7E-F7C4A2F3FE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Tableau</a:t>
            </a:r>
            <a:r>
              <a:rPr lang="en-US" dirty="0"/>
              <a:t>: A visual analytics platform that provides services that support data analysis efforts by people and organizations of all types.</a:t>
            </a:r>
          </a:p>
        </p:txBody>
      </p:sp>
      <p:pic>
        <p:nvPicPr>
          <p:cNvPr id="32" name="Picture 31" descr="A blue letters on a black background&#10;&#10;Description automatically generated">
            <a:extLst>
              <a:ext uri="{FF2B5EF4-FFF2-40B4-BE49-F238E27FC236}">
                <a16:creationId xmlns:a16="http://schemas.microsoft.com/office/drawing/2014/main" id="{DF6F0CD7-73BC-9B37-387D-1427DF22E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420302"/>
            <a:ext cx="7629525" cy="1590675"/>
          </a:xfrm>
          <a:prstGeom prst="rect">
            <a:avLst/>
          </a:prstGeom>
        </p:spPr>
      </p:pic>
      <p:sp>
        <p:nvSpPr>
          <p:cNvPr id="33" name="AutoShape 303">
            <a:extLst>
              <a:ext uri="{FF2B5EF4-FFF2-40B4-BE49-F238E27FC236}">
                <a16:creationId xmlns:a16="http://schemas.microsoft.com/office/drawing/2014/main" id="{D5FA8126-F927-7FEC-E226-3B33375734CA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5794570" y="-1639211"/>
            <a:ext cx="602858" cy="1181623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CDB8F68-48A0-550F-4278-616E8570A03D}"/>
              </a:ext>
            </a:extLst>
          </p:cNvPr>
          <p:cNvGrpSpPr/>
          <p:nvPr/>
        </p:nvGrpSpPr>
        <p:grpSpPr>
          <a:xfrm>
            <a:off x="347076" y="4498248"/>
            <a:ext cx="11497845" cy="958920"/>
            <a:chOff x="246308" y="4521862"/>
            <a:chExt cx="11497845" cy="958920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36CB675-73F6-82DF-1C5F-60996820FD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6308" y="4521862"/>
              <a:ext cx="1198649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Bridge</a:t>
              </a: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6E6CBDA-3477-AE60-7A61-F08AF1A90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7621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Cloud</a:t>
              </a: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46406C0-2F7D-3D40-9313-AAA46CBC07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88935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Desktop</a:t>
              </a: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30590B-C3B4-4373-6D61-D1BB4604FA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60249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Mobile</a:t>
              </a: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C285597-2310-06BB-67DA-0B7325F29E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31563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Prep</a:t>
              </a: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5CE19E7-0B28-16B3-4339-99910F1809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02877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Public</a:t>
              </a: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0326C5C-3C36-9CB6-2D87-6157C1D8BD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45503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Server</a:t>
              </a: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1E5EF09-623F-0CB6-7509-5E68EE419E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4191" y="4521862"/>
              <a:ext cx="1198650" cy="958920"/>
            </a:xfrm>
            <a:custGeom>
              <a:avLst/>
              <a:gdLst>
                <a:gd name="connsiteX0" fmla="*/ 0 w 1410176"/>
                <a:gd name="connsiteY0" fmla="*/ 112814 h 1128141"/>
                <a:gd name="connsiteX1" fmla="*/ 112814 w 1410176"/>
                <a:gd name="connsiteY1" fmla="*/ 0 h 1128141"/>
                <a:gd name="connsiteX2" fmla="*/ 1297362 w 1410176"/>
                <a:gd name="connsiteY2" fmla="*/ 0 h 1128141"/>
                <a:gd name="connsiteX3" fmla="*/ 1410176 w 1410176"/>
                <a:gd name="connsiteY3" fmla="*/ 112814 h 1128141"/>
                <a:gd name="connsiteX4" fmla="*/ 1410176 w 1410176"/>
                <a:gd name="connsiteY4" fmla="*/ 1015327 h 1128141"/>
                <a:gd name="connsiteX5" fmla="*/ 1297362 w 1410176"/>
                <a:gd name="connsiteY5" fmla="*/ 1128141 h 1128141"/>
                <a:gd name="connsiteX6" fmla="*/ 112814 w 1410176"/>
                <a:gd name="connsiteY6" fmla="*/ 1128141 h 1128141"/>
                <a:gd name="connsiteX7" fmla="*/ 0 w 1410176"/>
                <a:gd name="connsiteY7" fmla="*/ 1015327 h 1128141"/>
                <a:gd name="connsiteX8" fmla="*/ 0 w 1410176"/>
                <a:gd name="connsiteY8" fmla="*/ 112814 h 112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176" h="1128141">
                  <a:moveTo>
                    <a:pt x="0" y="112814"/>
                  </a:moveTo>
                  <a:cubicBezTo>
                    <a:pt x="0" y="50509"/>
                    <a:pt x="50509" y="0"/>
                    <a:pt x="112814" y="0"/>
                  </a:cubicBezTo>
                  <a:lnTo>
                    <a:pt x="1297362" y="0"/>
                  </a:lnTo>
                  <a:cubicBezTo>
                    <a:pt x="1359667" y="0"/>
                    <a:pt x="1410176" y="50509"/>
                    <a:pt x="1410176" y="112814"/>
                  </a:cubicBezTo>
                  <a:lnTo>
                    <a:pt x="1410176" y="1015327"/>
                  </a:lnTo>
                  <a:cubicBezTo>
                    <a:pt x="1410176" y="1077632"/>
                    <a:pt x="1359667" y="1128141"/>
                    <a:pt x="1297362" y="1128141"/>
                  </a:cubicBezTo>
                  <a:lnTo>
                    <a:pt x="112814" y="1128141"/>
                  </a:lnTo>
                  <a:cubicBezTo>
                    <a:pt x="50509" y="1128141"/>
                    <a:pt x="0" y="1077632"/>
                    <a:pt x="0" y="1015327"/>
                  </a:cubicBezTo>
                  <a:lnTo>
                    <a:pt x="0" y="11281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287" tIns="88287" rIns="88287" bIns="88287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Tableau Reader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942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5CE3A38-CF61-E426-4F2F-C5B2A1A8A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FC1C1-02D6-A8A9-B7A9-E3679020E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5D675C0B-F4A6-ADCA-24A4-B21D1D23DE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7662655"/>
              </p:ext>
            </p:extLst>
          </p:nvPr>
        </p:nvGraphicFramePr>
        <p:xfrm>
          <a:off x="2032000" y="104121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5474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08DA3A-3D5D-7D48-6761-5C2473A88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CA90513-2781-7C62-5E9F-242AFE396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Tasks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4057BA-556B-7FF0-1080-9254F3DC47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Connect to data sources that contain data that needs to be analyzed.</a:t>
            </a:r>
          </a:p>
          <a:p>
            <a:pPr lvl="1"/>
            <a:r>
              <a:rPr lang="en-US" dirty="0"/>
              <a:t>Spreadsheets, databases, and online data repositories.</a:t>
            </a:r>
          </a:p>
          <a:p>
            <a:r>
              <a:rPr lang="en-US" dirty="0"/>
              <a:t>Prepare data to be visualized in Tableau.</a:t>
            </a:r>
          </a:p>
          <a:p>
            <a:pPr lvl="1"/>
            <a:r>
              <a:rPr lang="en-US" dirty="0"/>
              <a:t>Cleaning up headers, columns, null values, and other data artifacts.</a:t>
            </a:r>
          </a:p>
          <a:p>
            <a:r>
              <a:rPr lang="en-US" dirty="0"/>
              <a:t>Explore data to find patterns, trends, and insights.</a:t>
            </a:r>
          </a:p>
          <a:p>
            <a:r>
              <a:rPr lang="en-US" dirty="0"/>
              <a:t>Perform deep data analysis to answer questions.</a:t>
            </a:r>
          </a:p>
          <a:p>
            <a:r>
              <a:rPr lang="en-US" dirty="0"/>
              <a:t>Create visualizations to provide updates to peers, managers, executives, clients, and the public.</a:t>
            </a:r>
          </a:p>
          <a:p>
            <a:pPr lvl="1"/>
            <a:r>
              <a:rPr lang="en-US" dirty="0"/>
              <a:t>Reports and dashboards.</a:t>
            </a:r>
          </a:p>
          <a:p>
            <a:r>
              <a:rPr lang="en-US" dirty="0"/>
              <a:t>Create workbooks and worksheets to share with team members to enable them to </a:t>
            </a:r>
            <a:r>
              <a:rPr lang="en-US"/>
              <a:t>explore datasets</a:t>
            </a:r>
            <a:r>
              <a:rPr lang="en-US" dirty="0"/>
              <a:t>.</a:t>
            </a:r>
          </a:p>
          <a:p>
            <a:r>
              <a:rPr lang="en-US" dirty="0"/>
              <a:t>Tell stories with data. </a:t>
            </a:r>
          </a:p>
          <a:p>
            <a:r>
              <a:rPr lang="en-US" dirty="0"/>
              <a:t>Join multiple data sources in Tableau to perform complex visualizations.</a:t>
            </a:r>
          </a:p>
        </p:txBody>
      </p:sp>
    </p:spTree>
    <p:extLst>
      <p:ext uri="{BB962C8B-B14F-4D97-AF65-F5344CB8AC3E}">
        <p14:creationId xmlns:p14="http://schemas.microsoft.com/office/powerpoint/2010/main" val="3416036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35049B-DEE8-650D-B7E5-CEF78FB63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874667-CE4C-0463-DBFA-D99A07515F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Data Visualization with Tableau</a:t>
            </a:r>
          </a:p>
        </p:txBody>
      </p:sp>
    </p:spTree>
    <p:extLst>
      <p:ext uri="{BB962C8B-B14F-4D97-AF65-F5344CB8AC3E}">
        <p14:creationId xmlns:p14="http://schemas.microsoft.com/office/powerpoint/2010/main" val="404457880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AFT-LO_OV_Template_6-WIDE.potx" id="{A061CC47-5EBE-4AA4-AE32-821528FB929B}" vid="{7D135BEA-7BA6-4E16-89E8-60ACAC960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LO_OV_Template_5_2-WIDE</Template>
  <TotalTime>13077</TotalTime>
  <Words>693</Words>
  <Application>Microsoft Office PowerPoint</Application>
  <PresentationFormat>Widescreen</PresentationFormat>
  <Paragraphs>133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LO Choice</vt:lpstr>
      <vt:lpstr>Tableau Fundamentals</vt:lpstr>
      <vt:lpstr>Overview of Tableau</vt:lpstr>
      <vt:lpstr>Data Visualization</vt:lpstr>
      <vt:lpstr>Use Cases for Data Visualization</vt:lpstr>
      <vt:lpstr>Data Visualization Software</vt:lpstr>
      <vt:lpstr>Tableau Products</vt:lpstr>
      <vt:lpstr>Licensing</vt:lpstr>
      <vt:lpstr>Common Tasks</vt:lpstr>
      <vt:lpstr>PowerPoint Presentation</vt:lpstr>
      <vt:lpstr>Navigate the Tableau Desktop Interface</vt:lpstr>
      <vt:lpstr>Organization of Tableau Content</vt:lpstr>
      <vt:lpstr>Elements of the Tableau Desktop UI</vt:lpstr>
      <vt:lpstr>Dimensions (Discrete Data)</vt:lpstr>
      <vt:lpstr>Measures (Continuous Data)</vt:lpstr>
      <vt:lpstr>Views</vt:lpstr>
      <vt:lpstr>VizQL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[Course Title] </dc:title>
  <dc:creator>Pam Taylor</dc:creator>
  <cp:lastModifiedBy>Michelle Farney</cp:lastModifiedBy>
  <cp:revision>31</cp:revision>
  <dcterms:created xsi:type="dcterms:W3CDTF">2023-09-21T15:53:32Z</dcterms:created>
  <dcterms:modified xsi:type="dcterms:W3CDTF">2024-01-31T14:09:18Z</dcterms:modified>
</cp:coreProperties>
</file>