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8"/>
  </p:notesMasterIdLst>
  <p:handoutMasterIdLst>
    <p:handoutMasterId r:id="rId39"/>
  </p:handoutMasterIdLst>
  <p:sldIdLst>
    <p:sldId id="301" r:id="rId2"/>
    <p:sldId id="300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33" r:id="rId16"/>
    <p:sldId id="298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02" r:id="rId29"/>
    <p:sldId id="328" r:id="rId30"/>
    <p:sldId id="329" r:id="rId31"/>
    <p:sldId id="330" r:id="rId32"/>
    <p:sldId id="331" r:id="rId33"/>
    <p:sldId id="332" r:id="rId34"/>
    <p:sldId id="334" r:id="rId35"/>
    <p:sldId id="335" r:id="rId36"/>
    <p:sldId id="266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3764"/>
    <a:srgbClr val="E62428"/>
    <a:srgbClr val="F6A61E"/>
    <a:srgbClr val="FBD12A"/>
    <a:srgbClr val="01A1DD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1" autoAdjust="0"/>
  </p:normalViewPr>
  <p:slideViewPr>
    <p:cSldViewPr snapToGrid="0">
      <p:cViewPr varScale="1">
        <p:scale>
          <a:sx n="79" d="100"/>
          <a:sy n="79" d="100"/>
        </p:scale>
        <p:origin x="93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1/30/2024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2" spcCol="13716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rabicPeriod"/>
              <a:defRPr lang="en-US" dirty="0"/>
            </a:lvl4pPr>
            <a:lvl5pPr marL="342900" indent="-342900">
              <a:buFont typeface="+mj-lt"/>
              <a:buAutoNum type="arabicPeriod"/>
              <a:defRPr lang="en-US" dirty="0"/>
            </a:lvl5pPr>
          </a:lstStyle>
          <a:p>
            <a:pPr marL="173038" lvl="0" indent="-173038"/>
            <a:r>
              <a:rPr lang="en-US" dirty="0"/>
              <a:t>Click to add text. If you have &lt;12 lessons, select HomeAdd or Remove </a:t>
            </a:r>
            <a:r>
              <a:rPr lang="en-US" dirty="0" err="1"/>
              <a:t>ColumnsOne</a:t>
            </a:r>
            <a:r>
              <a:rPr lang="en-US" dirty="0"/>
              <a:t> Column to prevent wrapping issues with long titles.</a:t>
            </a:r>
          </a:p>
          <a:p>
            <a:pPr marL="173038" lvl="1" indent="-173038"/>
            <a:r>
              <a:rPr lang="en-US" dirty="0"/>
              <a:t>Second level</a:t>
            </a:r>
          </a:p>
          <a:p>
            <a:pPr marL="173038" lvl="2" indent="-173038"/>
            <a:r>
              <a:rPr lang="en-US" dirty="0"/>
              <a:t>Third level</a:t>
            </a:r>
          </a:p>
          <a:p>
            <a:pPr marL="173038" lvl="3" indent="-173038"/>
            <a:r>
              <a:rPr lang="en-US" dirty="0"/>
              <a:t>Fourth level</a:t>
            </a:r>
          </a:p>
          <a:p>
            <a:pPr marL="173038" lvl="4" indent="-173038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“Course Outline: [Course Title]”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1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lphaUcPeriod"/>
              <a:defRPr lang="en-US" dirty="0"/>
            </a:lvl4pPr>
            <a:lvl5pPr marL="342900" indent="-342900">
              <a:buFont typeface="+mj-lt"/>
              <a:buAutoNum type="alphaUcPeriod"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Lesson title</a:t>
            </a:r>
          </a:p>
        </p:txBody>
      </p:sp>
    </p:spTree>
    <p:extLst>
      <p:ext uri="{BB962C8B-B14F-4D97-AF65-F5344CB8AC3E}">
        <p14:creationId xmlns:p14="http://schemas.microsoft.com/office/powerpoint/2010/main" val="4060062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35" r:id="rId2"/>
    <p:sldLayoutId id="2147483825" r:id="rId3"/>
    <p:sldLayoutId id="2147483800" r:id="rId4"/>
    <p:sldLayoutId id="2147483810" r:id="rId5"/>
    <p:sldLayoutId id="2147483801" r:id="rId6"/>
    <p:sldLayoutId id="2147483802" r:id="rId7"/>
    <p:sldLayoutId id="2147483818" r:id="rId8"/>
    <p:sldLayoutId id="2147483822" r:id="rId9"/>
    <p:sldLayoutId id="2147483819" r:id="rId10"/>
    <p:sldLayoutId id="2147483826" r:id="rId11"/>
    <p:sldLayoutId id="2147483816" r:id="rId12"/>
    <p:sldLayoutId id="2147483823" r:id="rId13"/>
    <p:sldLayoutId id="2147483817" r:id="rId14"/>
    <p:sldLayoutId id="2147483821" r:id="rId15"/>
    <p:sldLayoutId id="2147483804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DEF60C-3161-B13A-6C01-E2402AAA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182CB-B58E-5A53-6B78-A4884F2A3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Dashboards</a:t>
            </a:r>
          </a:p>
          <a:p>
            <a:r>
              <a:rPr lang="en-US" dirty="0"/>
              <a:t>Enhance Dashboards with Actions</a:t>
            </a:r>
          </a:p>
          <a:p>
            <a:r>
              <a:rPr lang="en-US" dirty="0"/>
              <a:t>Create Mobile Dashboards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D89379-9496-4BBD-6E6F-C26657B0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and Enhancing Dashboards</a:t>
            </a:r>
          </a:p>
        </p:txBody>
      </p:sp>
    </p:spTree>
    <p:extLst>
      <p:ext uri="{BB962C8B-B14F-4D97-AF65-F5344CB8AC3E}">
        <p14:creationId xmlns:p14="http://schemas.microsoft.com/office/powerpoint/2010/main" val="57903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Dashboard Filters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0996391-2AEB-2FFA-7D9B-D24DB517E4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Default: Filters on sheets added to a dashboard apply only to the sheet they were associated with.</a:t>
            </a:r>
          </a:p>
          <a:p>
            <a:r>
              <a:rPr lang="en-US" dirty="0"/>
              <a:t>You can change sheet filters to apply to all related data sources.</a:t>
            </a:r>
          </a:p>
          <a:p>
            <a:r>
              <a:rPr lang="en-US" dirty="0"/>
              <a:t>Helpful when you want multiple views to adjust based on filter actions taken on the dashboard.</a:t>
            </a:r>
          </a:p>
          <a:p>
            <a:r>
              <a:rPr lang="en-US" b="1" dirty="0"/>
              <a:t>Use as Filter</a:t>
            </a:r>
            <a:r>
              <a:rPr lang="en-US" dirty="0"/>
              <a:t> button filters the dashboard based on the selected object.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11555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Hidden Dashboard Containers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8B1D3DA-9636-F13B-515F-115F489E87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3151690" cy="5149515"/>
          </a:xfrm>
        </p:spPr>
        <p:txBody>
          <a:bodyPr/>
          <a:lstStyle/>
          <a:p>
            <a:r>
              <a:rPr lang="en-US" dirty="0"/>
              <a:t>Creators can group filters, parameters, instructions, and legends into containers.</a:t>
            </a:r>
          </a:p>
          <a:p>
            <a:r>
              <a:rPr lang="en-US" dirty="0"/>
              <a:t>Viewers can hide the containers once instructions have been read, filters selected, and parameters adjusted. </a:t>
            </a:r>
          </a:p>
          <a:p>
            <a:r>
              <a:rPr lang="en-US" dirty="0"/>
              <a:t>This helps creators maximize screen real estate to display their visualizations.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00298C0-6222-44A8-3CF3-1A1070C3C427}"/>
              </a:ext>
            </a:extLst>
          </p:cNvPr>
          <p:cNvGrpSpPr/>
          <p:nvPr/>
        </p:nvGrpSpPr>
        <p:grpSpPr>
          <a:xfrm>
            <a:off x="3602496" y="1608979"/>
            <a:ext cx="7994368" cy="4513120"/>
            <a:chOff x="3944544" y="1710579"/>
            <a:chExt cx="7994368" cy="451312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EC8403E-E647-EC2E-B3C4-5C0FEFF2CE1D}"/>
                </a:ext>
              </a:extLst>
            </p:cNvPr>
            <p:cNvGrpSpPr/>
            <p:nvPr/>
          </p:nvGrpSpPr>
          <p:grpSpPr>
            <a:xfrm>
              <a:off x="7974839" y="1710579"/>
              <a:ext cx="3964073" cy="4513120"/>
              <a:chOff x="7974839" y="1710579"/>
              <a:chExt cx="3964073" cy="4513120"/>
            </a:xfrm>
          </p:grpSpPr>
          <p:sp>
            <p:nvSpPr>
              <p:cNvPr id="10" name="Text Box 307">
                <a:extLst>
                  <a:ext uri="{FF2B5EF4-FFF2-40B4-BE49-F238E27FC236}">
                    <a16:creationId xmlns:a16="http://schemas.microsoft.com/office/drawing/2014/main" id="{2C31A3E2-73DB-A89C-CB17-9C53A1D2C8A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060659" y="5731256"/>
                <a:ext cx="1803701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Presentation Mode</a:t>
                </a:r>
              </a:p>
            </p:txBody>
          </p:sp>
          <p:pic>
            <p:nvPicPr>
              <p:cNvPr id="7" name="Picture 6" descr="A screenshot of a graph&#10;&#10;Description automatically generated">
                <a:extLst>
                  <a:ext uri="{FF2B5EF4-FFF2-40B4-BE49-F238E27FC236}">
                    <a16:creationId xmlns:a16="http://schemas.microsoft.com/office/drawing/2014/main" id="{20B77463-E8E6-39C0-7613-B182F48BB7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216257" y="2332182"/>
                <a:ext cx="2722655" cy="3179894"/>
              </a:xfrm>
              <a:prstGeom prst="rect">
                <a:avLst/>
              </a:prstGeom>
            </p:spPr>
          </p:pic>
          <p:pic>
            <p:nvPicPr>
              <p:cNvPr id="9" name="Picture 8" descr="A screenshot of a graph&#10;&#10;Description automatically generated">
                <a:extLst>
                  <a:ext uri="{FF2B5EF4-FFF2-40B4-BE49-F238E27FC236}">
                    <a16:creationId xmlns:a16="http://schemas.microsoft.com/office/drawing/2014/main" id="{4A9F64DA-CA70-C415-0D1D-677E91DB58A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48745"/>
              <a:stretch/>
            </p:blipFill>
            <p:spPr>
              <a:xfrm>
                <a:off x="7974839" y="2339111"/>
                <a:ext cx="1058159" cy="3172965"/>
              </a:xfrm>
              <a:prstGeom prst="rect">
                <a:avLst/>
              </a:prstGeom>
            </p:spPr>
          </p:pic>
          <p:sp>
            <p:nvSpPr>
              <p:cNvPr id="11" name="Line 300">
                <a:extLst>
                  <a:ext uri="{FF2B5EF4-FFF2-40B4-BE49-F238E27FC236}">
                    <a16:creationId xmlns:a16="http://schemas.microsoft.com/office/drawing/2014/main" id="{C0B87A40-9B59-01EC-351E-259E1C2887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34906" y="1985217"/>
                <a:ext cx="1910079" cy="638334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" name="Line 300">
                <a:extLst>
                  <a:ext uri="{FF2B5EF4-FFF2-40B4-BE49-F238E27FC236}">
                    <a16:creationId xmlns:a16="http://schemas.microsoft.com/office/drawing/2014/main" id="{E830983A-C79A-574E-9882-BD50E5B048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44924" y="1881687"/>
                <a:ext cx="972860" cy="72730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" name="Rounded Rectangle 143">
                <a:extLst>
                  <a:ext uri="{FF2B5EF4-FFF2-40B4-BE49-F238E27FC236}">
                    <a16:creationId xmlns:a16="http://schemas.microsoft.com/office/drawing/2014/main" id="{EF1C1488-500F-F154-5E3B-C558C7FE1555}"/>
                  </a:ext>
                </a:extLst>
              </p:cNvPr>
              <p:cNvSpPr/>
              <p:nvPr/>
            </p:nvSpPr>
            <p:spPr>
              <a:xfrm>
                <a:off x="8744925" y="1710579"/>
                <a:ext cx="1724025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Show/Hide buttons</a:t>
                </a: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2F7BD28-AACE-0464-CD9E-5E92F2D528FC}"/>
                </a:ext>
              </a:extLst>
            </p:cNvPr>
            <p:cNvGrpSpPr/>
            <p:nvPr/>
          </p:nvGrpSpPr>
          <p:grpSpPr>
            <a:xfrm>
              <a:off x="3944544" y="1949657"/>
              <a:ext cx="3620692" cy="4014471"/>
              <a:chOff x="3068320" y="1959904"/>
              <a:chExt cx="3620692" cy="4014471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45F2D036-458B-D59B-4030-DD0353589B2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30833"/>
              <a:stretch/>
            </p:blipFill>
            <p:spPr>
              <a:xfrm>
                <a:off x="3068320" y="2835507"/>
                <a:ext cx="1148843" cy="2463905"/>
              </a:xfrm>
              <a:prstGeom prst="rect">
                <a:avLst/>
              </a:prstGeom>
            </p:spPr>
          </p:pic>
          <p:pic>
            <p:nvPicPr>
              <p:cNvPr id="20" name="Picture 19" descr="A screenshot of a computer&#10;&#10;Description automatically generated">
                <a:extLst>
                  <a:ext uri="{FF2B5EF4-FFF2-40B4-BE49-F238E27FC236}">
                    <a16:creationId xmlns:a16="http://schemas.microsoft.com/office/drawing/2014/main" id="{A81614C2-4A92-FAEE-6121-BA9C41FAF8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b="40169"/>
              <a:stretch/>
            </p:blipFill>
            <p:spPr>
              <a:xfrm>
                <a:off x="4719071" y="2835507"/>
                <a:ext cx="1969941" cy="2282034"/>
              </a:xfrm>
              <a:prstGeom prst="rect">
                <a:avLst/>
              </a:prstGeom>
            </p:spPr>
          </p:pic>
          <p:sp>
            <p:nvSpPr>
              <p:cNvPr id="21" name="Line 300">
                <a:extLst>
                  <a:ext uri="{FF2B5EF4-FFF2-40B4-BE49-F238E27FC236}">
                    <a16:creationId xmlns:a16="http://schemas.microsoft.com/office/drawing/2014/main" id="{A2F8A58B-778D-1866-C5AE-1DE4021DD1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5546" y="2234541"/>
                <a:ext cx="1803701" cy="72730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2" name="Line 300">
                <a:extLst>
                  <a:ext uri="{FF2B5EF4-FFF2-40B4-BE49-F238E27FC236}">
                    <a16:creationId xmlns:a16="http://schemas.microsoft.com/office/drawing/2014/main" id="{42ED2C31-FAD4-860A-AD58-70F4D1B040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01618" y="2131012"/>
                <a:ext cx="676805" cy="741864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3" name="Rounded Rectangle 143">
                <a:extLst>
                  <a:ext uri="{FF2B5EF4-FFF2-40B4-BE49-F238E27FC236}">
                    <a16:creationId xmlns:a16="http://schemas.microsoft.com/office/drawing/2014/main" id="{D4F34DC8-8B8E-0F9D-3EBF-8304CCEC8631}"/>
                  </a:ext>
                </a:extLst>
              </p:cNvPr>
              <p:cNvSpPr/>
              <p:nvPr/>
            </p:nvSpPr>
            <p:spPr>
              <a:xfrm>
                <a:off x="3705565" y="1959904"/>
                <a:ext cx="1724025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Show/Hide buttons</a:t>
                </a:r>
              </a:p>
            </p:txBody>
          </p:sp>
          <p:sp>
            <p:nvSpPr>
              <p:cNvPr id="24" name="Text Box 307">
                <a:extLst>
                  <a:ext uri="{FF2B5EF4-FFF2-40B4-BE49-F238E27FC236}">
                    <a16:creationId xmlns:a16="http://schemas.microsoft.com/office/drawing/2014/main" id="{F3861CE9-64C6-544C-4A91-EF2B6D66B76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0686" y="5681987"/>
                <a:ext cx="1803701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Canvas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4213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Dashboard Extensions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EBCB4FA-FE44-129D-AE70-6C2EBC10B9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Enable you to integrate dashboards with external data and applications. </a:t>
            </a:r>
          </a:p>
          <a:p>
            <a:r>
              <a:rPr lang="en-US" dirty="0"/>
              <a:t>Write your own extensions using Tableau's Extension API or choose from extensions published by providers in the Tableau Extensions Gallery. </a:t>
            </a:r>
          </a:p>
          <a:p>
            <a:r>
              <a:rPr lang="en-US" dirty="0"/>
              <a:t>Gallery extensions can add anything from artificial intelligence (AI) analysis and reporting, to forms, additional features, performance, and tracking information to the dashboard. </a:t>
            </a:r>
          </a:p>
          <a:p>
            <a:r>
              <a:rPr lang="en-US" dirty="0"/>
              <a:t>Add extensions to a dashboard:</a:t>
            </a:r>
          </a:p>
          <a:p>
            <a:pPr lvl="1"/>
            <a:r>
              <a:rPr lang="en-US" dirty="0"/>
              <a:t>Download the extension from the gallery or create your own extension and have the extension files accessible. </a:t>
            </a:r>
          </a:p>
          <a:p>
            <a:pPr lvl="1"/>
            <a:r>
              <a:rPr lang="en-US" dirty="0"/>
              <a:t>Add the extension object to the dashboard.</a:t>
            </a:r>
          </a:p>
          <a:p>
            <a:pPr lvl="1"/>
            <a:r>
              <a:rPr lang="en-US" dirty="0"/>
              <a:t>Configure the extension.</a:t>
            </a:r>
          </a:p>
          <a:p>
            <a:r>
              <a:rPr lang="en-US" dirty="0"/>
              <a:t>In some instances, you may need other software or online service subscriptions to use the extension successfully. </a:t>
            </a:r>
          </a:p>
          <a:p>
            <a:r>
              <a:rPr lang="en-US" dirty="0"/>
              <a:t>You might also need to map extensions to other elements and data in the dashboard.</a:t>
            </a:r>
          </a:p>
        </p:txBody>
      </p:sp>
    </p:spTree>
    <p:extLst>
      <p:ext uri="{BB962C8B-B14F-4D97-AF65-F5344CB8AC3E}">
        <p14:creationId xmlns:p14="http://schemas.microsoft.com/office/powerpoint/2010/main" val="20489002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Sheet and Dashboard Updates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869BA02-8074-A9D4-B773-FA875C63A7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When you change a view in a worksheet that is a source for one or more dashboards, the changes reflect in each dashboard.</a:t>
            </a:r>
          </a:p>
          <a:p>
            <a:r>
              <a:rPr lang="en-US" dirty="0"/>
              <a:t>Changes made to the views in a dashboard change the underlying worksheets.</a:t>
            </a:r>
          </a:p>
          <a:p>
            <a:r>
              <a:rPr lang="en-US" dirty="0"/>
              <a:t>When dashboards are created expressly to be distributed and used by a larger audience, use a duplicate of a worksheet or workbook to use solely to build the dashboard. </a:t>
            </a:r>
          </a:p>
          <a:p>
            <a:pPr lvl="1"/>
            <a:r>
              <a:rPr lang="en-US" dirty="0"/>
              <a:t>The original worksheets and workbooks can be managed separately. </a:t>
            </a:r>
          </a:p>
          <a:p>
            <a:pPr lvl="1"/>
            <a:r>
              <a:rPr lang="en-US" dirty="0"/>
              <a:t>Once you've created the dashboard, you can hide the worksheets used to build it.</a:t>
            </a:r>
          </a:p>
        </p:txBody>
      </p:sp>
    </p:spTree>
    <p:extLst>
      <p:ext uri="{BB962C8B-B14F-4D97-AF65-F5344CB8AC3E}">
        <p14:creationId xmlns:p14="http://schemas.microsoft.com/office/powerpoint/2010/main" val="1461483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D6EA5E0-E56E-CADA-6A1A-3B394CE483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Consider duplicating sheets for use with dashboards. </a:t>
            </a:r>
          </a:p>
          <a:p>
            <a:r>
              <a:rPr lang="en-US" dirty="0"/>
              <a:t>If the main goal of the workbook is to create a dashboard, hide the other worksheets and dashboards in the workbook. </a:t>
            </a:r>
          </a:p>
          <a:p>
            <a:r>
              <a:rPr lang="en-US" dirty="0"/>
              <a:t>Consider the size of the dashboard on all the devices that will access it. </a:t>
            </a:r>
          </a:p>
          <a:p>
            <a:r>
              <a:rPr lang="en-US" dirty="0"/>
              <a:t>Sketch out how the dashboard should look. </a:t>
            </a:r>
          </a:p>
          <a:p>
            <a:r>
              <a:rPr lang="en-US" dirty="0"/>
              <a:t>Conduct usability testing.</a:t>
            </a:r>
          </a:p>
          <a:p>
            <a:r>
              <a:rPr lang="en-US" dirty="0"/>
              <a:t>Complete the default (desktop) dashboard first, then create layouts that are customized for tablets and smartphones. </a:t>
            </a:r>
          </a:p>
          <a:p>
            <a:r>
              <a:rPr lang="en-US" dirty="0"/>
              <a:t>Stack objects in layouts designed for devices. </a:t>
            </a:r>
          </a:p>
          <a:p>
            <a:r>
              <a:rPr lang="en-US" dirty="0"/>
              <a:t>Test device layouts on different devices to address any unforeseen issues. </a:t>
            </a:r>
          </a:p>
          <a:p>
            <a:r>
              <a:rPr lang="en-US" dirty="0"/>
              <a:t>Consider ease of use issues when working with legends and filters on device layouts.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Creating Dashboards</a:t>
            </a:r>
          </a:p>
        </p:txBody>
      </p:sp>
    </p:spTree>
    <p:extLst>
      <p:ext uri="{BB962C8B-B14F-4D97-AF65-F5344CB8AC3E}">
        <p14:creationId xmlns:p14="http://schemas.microsoft.com/office/powerpoint/2010/main" val="14654366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7D35A0-4643-B09D-22FB-419FCEA8C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444D26-183F-067F-990E-E7000DBEFA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 Dashboard</a:t>
            </a:r>
          </a:p>
        </p:txBody>
      </p:sp>
    </p:spTree>
    <p:extLst>
      <p:ext uri="{BB962C8B-B14F-4D97-AF65-F5344CB8AC3E}">
        <p14:creationId xmlns:p14="http://schemas.microsoft.com/office/powerpoint/2010/main" val="38912339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 Dashboards with Actions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Dashboard Actions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ABDB6BD-8197-BC64-9708-22597598B686}"/>
              </a:ext>
            </a:extLst>
          </p:cNvPr>
          <p:cNvGrpSpPr/>
          <p:nvPr/>
        </p:nvGrpSpPr>
        <p:grpSpPr>
          <a:xfrm>
            <a:off x="2491842" y="1597963"/>
            <a:ext cx="7208316" cy="4406597"/>
            <a:chOff x="1607068" y="1425243"/>
            <a:chExt cx="7208316" cy="440659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6E3B961-0105-91AE-A979-F6A3177C94BA}"/>
                </a:ext>
              </a:extLst>
            </p:cNvPr>
            <p:cNvGrpSpPr/>
            <p:nvPr/>
          </p:nvGrpSpPr>
          <p:grpSpPr>
            <a:xfrm>
              <a:off x="3376616" y="1425243"/>
              <a:ext cx="5438768" cy="4325317"/>
              <a:chOff x="3376616" y="1425243"/>
              <a:chExt cx="5438768" cy="4325317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4BDF820F-319D-8FF7-962F-4B3D76B5E7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76616" y="1425243"/>
                <a:ext cx="5438768" cy="4007514"/>
              </a:xfrm>
              <a:prstGeom prst="rect">
                <a:avLst/>
              </a:prstGeom>
            </p:spPr>
          </p:pic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E0C5AB71-C963-55DF-E80C-8691EEF440E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3111" t="47084" r="67934" b="24267"/>
              <a:stretch/>
            </p:blipFill>
            <p:spPr>
              <a:xfrm>
                <a:off x="4389120" y="4602479"/>
                <a:ext cx="1574800" cy="1148081"/>
              </a:xfrm>
              <a:prstGeom prst="rect">
                <a:avLst/>
              </a:prstGeom>
            </p:spPr>
          </p:pic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26528E4-47FE-9AD5-BD0F-CAAFCACA8F29}"/>
                </a:ext>
              </a:extLst>
            </p:cNvPr>
            <p:cNvSpPr/>
            <p:nvPr/>
          </p:nvSpPr>
          <p:spPr>
            <a:xfrm>
              <a:off x="4389120" y="4602479"/>
              <a:ext cx="1574800" cy="1229361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AutoShape 303">
              <a:extLst>
                <a:ext uri="{FF2B5EF4-FFF2-40B4-BE49-F238E27FC236}">
                  <a16:creationId xmlns:a16="http://schemas.microsoft.com/office/drawing/2014/main" id="{938A7BA1-307B-AD2F-242B-0D711F5CF0D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353041" y="3005997"/>
              <a:ext cx="174625" cy="114142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E40A44AC-F1A8-320A-0CA9-8B3F0388408E}"/>
                </a:ext>
              </a:extLst>
            </p:cNvPr>
            <p:cNvSpPr/>
            <p:nvPr/>
          </p:nvSpPr>
          <p:spPr>
            <a:xfrm>
              <a:off x="1607068" y="3439390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Configured actions</a:t>
              </a:r>
            </a:p>
          </p:txBody>
        </p:sp>
        <p:sp>
          <p:nvSpPr>
            <p:cNvPr id="13" name="Line 300">
              <a:extLst>
                <a:ext uri="{FF2B5EF4-FFF2-40B4-BE49-F238E27FC236}">
                  <a16:creationId xmlns:a16="http://schemas.microsoft.com/office/drawing/2014/main" id="{DC2701FD-0086-267C-7BBB-339C8E899E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7520" y="5242901"/>
              <a:ext cx="13716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89059E26-16E9-F4AD-923F-A4C3EB8DF872}"/>
                </a:ext>
              </a:extLst>
            </p:cNvPr>
            <p:cNvSpPr/>
            <p:nvPr/>
          </p:nvSpPr>
          <p:spPr>
            <a:xfrm>
              <a:off x="2226819" y="5105582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Actions you can add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15951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Configuration of Dashboard Actions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F94996D-6A28-4EA7-88A4-C8B84B5647A2}"/>
              </a:ext>
            </a:extLst>
          </p:cNvPr>
          <p:cNvGrpSpPr/>
          <p:nvPr/>
        </p:nvGrpSpPr>
        <p:grpSpPr>
          <a:xfrm>
            <a:off x="3471388" y="1230679"/>
            <a:ext cx="5296611" cy="5152516"/>
            <a:chOff x="3959068" y="1118919"/>
            <a:chExt cx="5296611" cy="515251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A598B83-A05B-02A6-3D98-AB78515F24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9068" y="1118919"/>
              <a:ext cx="4619305" cy="5152516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173C0EE-ABD3-F0B5-55FC-15659CAF57C2}"/>
                </a:ext>
              </a:extLst>
            </p:cNvPr>
            <p:cNvSpPr/>
            <p:nvPr/>
          </p:nvSpPr>
          <p:spPr>
            <a:xfrm>
              <a:off x="6096000" y="2133600"/>
              <a:ext cx="1127760" cy="102616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Line 313">
              <a:extLst>
                <a:ext uri="{FF2B5EF4-FFF2-40B4-BE49-F238E27FC236}">
                  <a16:creationId xmlns:a16="http://schemas.microsoft.com/office/drawing/2014/main" id="{5AA7AFBF-5F40-22FB-90DD-C611769B7EF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7223760" y="265953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BA5A73FF-EFCD-39D0-1F61-CE95591F1217}"/>
                </a:ext>
              </a:extLst>
            </p:cNvPr>
            <p:cNvSpPr/>
            <p:nvPr/>
          </p:nvSpPr>
          <p:spPr>
            <a:xfrm>
              <a:off x="7531654" y="2509361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When to activate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28C340C3-D4FF-B7B9-706B-0921BD9F2FEB}"/>
              </a:ext>
            </a:extLst>
          </p:cNvPr>
          <p:cNvSpPr/>
          <p:nvPr/>
        </p:nvSpPr>
        <p:spPr>
          <a:xfrm>
            <a:off x="1422400" y="1046480"/>
            <a:ext cx="9418320" cy="5547360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06992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 and Field Selection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005C840-319A-8DA0-BAD0-3501A13DF61A}"/>
              </a:ext>
            </a:extLst>
          </p:cNvPr>
          <p:cNvGrpSpPr/>
          <p:nvPr/>
        </p:nvGrpSpPr>
        <p:grpSpPr>
          <a:xfrm>
            <a:off x="2909095" y="1220519"/>
            <a:ext cx="6373810" cy="5152516"/>
            <a:chOff x="1716883" y="1230679"/>
            <a:chExt cx="6373810" cy="515251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4F8C20B-1819-9154-C6E3-7D21DB3C97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1388" y="1230679"/>
              <a:ext cx="4619305" cy="5152516"/>
            </a:xfrm>
            <a:prstGeom prst="rect">
              <a:avLst/>
            </a:prstGeom>
          </p:spPr>
        </p:pic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74E26023-6053-E7F8-B414-8FC089C8ABA1}"/>
                </a:ext>
              </a:extLst>
            </p:cNvPr>
            <p:cNvSpPr/>
            <p:nvPr/>
          </p:nvSpPr>
          <p:spPr>
            <a:xfrm>
              <a:off x="1716883" y="2931390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Source/Target Sheets</a:t>
              </a:r>
            </a:p>
          </p:txBody>
        </p:sp>
        <p:sp>
          <p:nvSpPr>
            <p:cNvPr id="9" name="AutoShape 303">
              <a:extLst>
                <a:ext uri="{FF2B5EF4-FFF2-40B4-BE49-F238E27FC236}">
                  <a16:creationId xmlns:a16="http://schemas.microsoft.com/office/drawing/2014/main" id="{59EC5C4A-22A0-31BE-15F1-CCE853BF8BC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75815" y="2149570"/>
              <a:ext cx="174625" cy="1838278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3272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D8426-B617-9544-393E-BDF417D83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Dashboards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2FD75-5600-6BAF-69A0-5A58ACEF8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8D14A-8C20-329A-26B8-4A3AAA44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200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Actions in Dashboards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6474616-FB94-23C9-53FD-986EE9168D56}"/>
              </a:ext>
            </a:extLst>
          </p:cNvPr>
          <p:cNvGrpSpPr/>
          <p:nvPr/>
        </p:nvGrpSpPr>
        <p:grpSpPr>
          <a:xfrm>
            <a:off x="2339709" y="1106742"/>
            <a:ext cx="7542140" cy="5152516"/>
            <a:chOff x="1801229" y="1106742"/>
            <a:chExt cx="7542140" cy="515251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BCB610F-F1F2-9FAF-5DED-B7A5BCF3D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348" y="1106742"/>
              <a:ext cx="4619305" cy="5152516"/>
            </a:xfrm>
            <a:prstGeom prst="rect">
              <a:avLst/>
            </a:prstGeom>
          </p:spPr>
        </p:pic>
        <p:sp>
          <p:nvSpPr>
            <p:cNvPr id="6" name="Line 300">
              <a:extLst>
                <a:ext uri="{FF2B5EF4-FFF2-40B4-BE49-F238E27FC236}">
                  <a16:creationId xmlns:a16="http://schemas.microsoft.com/office/drawing/2014/main" id="{C79CF755-1A3C-C7D9-2CAF-9223415A88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136968" y="2617790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DAB82C1C-99C0-F659-8C6D-32FB4C711B8D}"/>
                </a:ext>
              </a:extLst>
            </p:cNvPr>
            <p:cNvSpPr/>
            <p:nvPr/>
          </p:nvSpPr>
          <p:spPr>
            <a:xfrm>
              <a:off x="7452742" y="2470420"/>
              <a:ext cx="129528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Run action</a:t>
              </a:r>
            </a:p>
          </p:txBody>
        </p:sp>
        <p:sp>
          <p:nvSpPr>
            <p:cNvPr id="8" name="Line 300">
              <a:extLst>
                <a:ext uri="{FF2B5EF4-FFF2-40B4-BE49-F238E27FC236}">
                  <a16:creationId xmlns:a16="http://schemas.microsoft.com/office/drawing/2014/main" id="{0C7523DB-2712-411C-F76B-563CCD8B51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99426" y="1793748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Line 300">
              <a:extLst>
                <a:ext uri="{FF2B5EF4-FFF2-40B4-BE49-F238E27FC236}">
                  <a16:creationId xmlns:a16="http://schemas.microsoft.com/office/drawing/2014/main" id="{465565A5-1C30-4E9E-D025-0CB07BC585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89304" y="3657359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Line 300">
              <a:extLst>
                <a:ext uri="{FF2B5EF4-FFF2-40B4-BE49-F238E27FC236}">
                  <a16:creationId xmlns:a16="http://schemas.microsoft.com/office/drawing/2014/main" id="{1E4B2A5C-2BFA-5D33-2B37-1025826B33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4692" y="4764822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3D9CCB1-A74C-220D-9DC8-73AC3604C846}"/>
                </a:ext>
              </a:extLst>
            </p:cNvPr>
            <p:cNvSpPr/>
            <p:nvPr/>
          </p:nvSpPr>
          <p:spPr>
            <a:xfrm>
              <a:off x="3786348" y="4226560"/>
              <a:ext cx="4504212" cy="112776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E07DA7D0-02EC-650D-3BB3-D7A41B8C6BD0}"/>
                </a:ext>
              </a:extLst>
            </p:cNvPr>
            <p:cNvSpPr/>
            <p:nvPr/>
          </p:nvSpPr>
          <p:spPr>
            <a:xfrm>
              <a:off x="7619344" y="3414090"/>
              <a:ext cx="1724025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What happens when selection is cleared</a:t>
              </a: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26FA9649-5AE3-B445-BAE1-7119C98501B1}"/>
                </a:ext>
              </a:extLst>
            </p:cNvPr>
            <p:cNvSpPr/>
            <p:nvPr/>
          </p:nvSpPr>
          <p:spPr>
            <a:xfrm>
              <a:off x="1801229" y="4617402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Fields to filter on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24DD54-2D89-D58F-CB6C-218FF18F785C}"/>
                </a:ext>
              </a:extLst>
            </p:cNvPr>
            <p:cNvSpPr/>
            <p:nvPr/>
          </p:nvSpPr>
          <p:spPr>
            <a:xfrm>
              <a:off x="5866750" y="3250750"/>
              <a:ext cx="1346850" cy="813949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84FDD01A-1877-60C8-F9F6-EE43CC78EC35}"/>
                </a:ext>
              </a:extLst>
            </p:cNvPr>
            <p:cNvSpPr/>
            <p:nvPr/>
          </p:nvSpPr>
          <p:spPr>
            <a:xfrm>
              <a:off x="2484882" y="1651299"/>
              <a:ext cx="11775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Name</a:t>
              </a:r>
            </a:p>
          </p:txBody>
        </p:sp>
        <p:sp>
          <p:nvSpPr>
            <p:cNvPr id="17" name="AutoShape 303">
              <a:extLst>
                <a:ext uri="{FF2B5EF4-FFF2-40B4-BE49-F238E27FC236}">
                  <a16:creationId xmlns:a16="http://schemas.microsoft.com/office/drawing/2014/main" id="{A611A498-16AF-3E9A-40A7-3C7A92EEC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8060" y="2267302"/>
              <a:ext cx="144318" cy="70873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99A93EFE-2BCD-AAA8-05CF-0AACF900925D}"/>
              </a:ext>
            </a:extLst>
          </p:cNvPr>
          <p:cNvSpPr/>
          <p:nvPr/>
        </p:nvSpPr>
        <p:spPr>
          <a:xfrm>
            <a:off x="1503680" y="1045782"/>
            <a:ext cx="9083040" cy="5338731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96597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 Actions in Dashboards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21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0014EE8-E7C8-559A-1FA1-7054582612F1}"/>
              </a:ext>
            </a:extLst>
          </p:cNvPr>
          <p:cNvGrpSpPr/>
          <p:nvPr/>
        </p:nvGrpSpPr>
        <p:grpSpPr>
          <a:xfrm>
            <a:off x="2515921" y="1092727"/>
            <a:ext cx="7058558" cy="5392686"/>
            <a:chOff x="2085709" y="1088257"/>
            <a:chExt cx="7058558" cy="539268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834DDCF-88CF-952A-26D2-7596DA6F05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30100" y="1088257"/>
              <a:ext cx="4033400" cy="5392686"/>
            </a:xfrm>
            <a:prstGeom prst="rect">
              <a:avLst/>
            </a:prstGeom>
          </p:spPr>
        </p:pic>
        <p:sp>
          <p:nvSpPr>
            <p:cNvPr id="6" name="Line 300">
              <a:extLst>
                <a:ext uri="{FF2B5EF4-FFF2-40B4-BE49-F238E27FC236}">
                  <a16:creationId xmlns:a16="http://schemas.microsoft.com/office/drawing/2014/main" id="{60C403DE-138B-B667-CDFE-9EEE231DFF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5666" y="1875028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FD068BF4-A508-660C-19C1-3056FC997BA2}"/>
                </a:ext>
              </a:extLst>
            </p:cNvPr>
            <p:cNvSpPr/>
            <p:nvPr/>
          </p:nvSpPr>
          <p:spPr>
            <a:xfrm>
              <a:off x="2881122" y="1732579"/>
              <a:ext cx="11775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Name</a:t>
              </a:r>
            </a:p>
          </p:txBody>
        </p:sp>
        <p:sp>
          <p:nvSpPr>
            <p:cNvPr id="8" name="Line 300">
              <a:extLst>
                <a:ext uri="{FF2B5EF4-FFF2-40B4-BE49-F238E27FC236}">
                  <a16:creationId xmlns:a16="http://schemas.microsoft.com/office/drawing/2014/main" id="{8214B376-632C-43E0-F286-E75C04A208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533208" y="2709230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A16BCF07-566D-9F6E-CBEC-C5EAB18DA65D}"/>
                </a:ext>
              </a:extLst>
            </p:cNvPr>
            <p:cNvSpPr/>
            <p:nvPr/>
          </p:nvSpPr>
          <p:spPr>
            <a:xfrm>
              <a:off x="7848982" y="2561860"/>
              <a:ext cx="129528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Run action</a:t>
              </a:r>
            </a:p>
          </p:txBody>
        </p:sp>
        <p:sp>
          <p:nvSpPr>
            <p:cNvPr id="10" name="AutoShape 303">
              <a:extLst>
                <a:ext uri="{FF2B5EF4-FFF2-40B4-BE49-F238E27FC236}">
                  <a16:creationId xmlns:a16="http://schemas.microsoft.com/office/drawing/2014/main" id="{12B24212-495E-6BD9-BF3A-F57FBD91D2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4300" y="2358742"/>
              <a:ext cx="144318" cy="70873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F9D604F-4A69-E2D8-100C-C28553A6C158}"/>
                </a:ext>
              </a:extLst>
            </p:cNvPr>
            <p:cNvSpPr/>
            <p:nvPr/>
          </p:nvSpPr>
          <p:spPr>
            <a:xfrm>
              <a:off x="4130100" y="4389120"/>
              <a:ext cx="3896300" cy="1513837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Line 300">
              <a:extLst>
                <a:ext uri="{FF2B5EF4-FFF2-40B4-BE49-F238E27FC236}">
                  <a16:creationId xmlns:a16="http://schemas.microsoft.com/office/drawing/2014/main" id="{9236341A-1ABE-7394-7A96-349ABCCA93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39492" y="5191542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081DD4CA-E766-38DD-7303-4463A9330E1E}"/>
                </a:ext>
              </a:extLst>
            </p:cNvPr>
            <p:cNvSpPr/>
            <p:nvPr/>
          </p:nvSpPr>
          <p:spPr>
            <a:xfrm>
              <a:off x="2085709" y="5044122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What to highlight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C38656C-4AE8-AA1C-2DE6-4465FF00EBE2}"/>
              </a:ext>
            </a:extLst>
          </p:cNvPr>
          <p:cNvSpPr/>
          <p:nvPr/>
        </p:nvSpPr>
        <p:spPr>
          <a:xfrm>
            <a:off x="1503680" y="1019088"/>
            <a:ext cx="9083040" cy="5392118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11499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URL Actions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22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3E494CF-1DAC-F590-E25E-91D2FC4058D3}"/>
              </a:ext>
            </a:extLst>
          </p:cNvPr>
          <p:cNvGrpSpPr/>
          <p:nvPr/>
        </p:nvGrpSpPr>
        <p:grpSpPr>
          <a:xfrm>
            <a:off x="2231441" y="1037307"/>
            <a:ext cx="7729118" cy="5494586"/>
            <a:chOff x="1692961" y="996667"/>
            <a:chExt cx="7729118" cy="549458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3AC2E20-9A2E-F626-9FD8-DE6D8ECC11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6671" y="996667"/>
              <a:ext cx="4998657" cy="5494586"/>
            </a:xfrm>
            <a:prstGeom prst="rect">
              <a:avLst/>
            </a:prstGeom>
          </p:spPr>
        </p:pic>
        <p:sp>
          <p:nvSpPr>
            <p:cNvPr id="6" name="Line 300">
              <a:extLst>
                <a:ext uri="{FF2B5EF4-FFF2-40B4-BE49-F238E27FC236}">
                  <a16:creationId xmlns:a16="http://schemas.microsoft.com/office/drawing/2014/main" id="{1857FFC1-D812-AC3D-11D2-5F0B93D81F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9558" y="1960778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26C362E5-7278-804B-9CFF-C8FCAD5FD25D}"/>
                </a:ext>
              </a:extLst>
            </p:cNvPr>
            <p:cNvSpPr/>
            <p:nvPr/>
          </p:nvSpPr>
          <p:spPr>
            <a:xfrm>
              <a:off x="2275014" y="1818329"/>
              <a:ext cx="11775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Name</a:t>
              </a:r>
            </a:p>
          </p:txBody>
        </p:sp>
        <p:sp>
          <p:nvSpPr>
            <p:cNvPr id="8" name="Line 300">
              <a:extLst>
                <a:ext uri="{FF2B5EF4-FFF2-40B4-BE49-F238E27FC236}">
                  <a16:creationId xmlns:a16="http://schemas.microsoft.com/office/drawing/2014/main" id="{A8ADE6DE-9E82-E0DB-A1E6-8977AFE0A9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811020" y="3018500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8EF10DCD-8C7D-FF2E-8F91-55BC58173C4A}"/>
                </a:ext>
              </a:extLst>
            </p:cNvPr>
            <p:cNvSpPr/>
            <p:nvPr/>
          </p:nvSpPr>
          <p:spPr>
            <a:xfrm>
              <a:off x="8126794" y="2871130"/>
              <a:ext cx="129528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Run action</a:t>
              </a:r>
            </a:p>
          </p:txBody>
        </p:sp>
        <p:sp>
          <p:nvSpPr>
            <p:cNvPr id="10" name="AutoShape 303">
              <a:extLst>
                <a:ext uri="{FF2B5EF4-FFF2-40B4-BE49-F238E27FC236}">
                  <a16:creationId xmlns:a16="http://schemas.microsoft.com/office/drawing/2014/main" id="{AC58E8A4-F751-9A95-595F-7EB7FDB8E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2112" y="2668012"/>
              <a:ext cx="144318" cy="70873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22FE0BE-ED1D-2155-1920-EE63DC776DF1}"/>
                </a:ext>
              </a:extLst>
            </p:cNvPr>
            <p:cNvSpPr/>
            <p:nvPr/>
          </p:nvSpPr>
          <p:spPr>
            <a:xfrm>
              <a:off x="3737352" y="3712233"/>
              <a:ext cx="4756250" cy="1977363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Line 300">
              <a:extLst>
                <a:ext uri="{FF2B5EF4-FFF2-40B4-BE49-F238E27FC236}">
                  <a16:creationId xmlns:a16="http://schemas.microsoft.com/office/drawing/2014/main" id="{FC75626D-9FB3-DDCC-8DDA-1F5BB5E091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6744" y="4728652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B0EC20E1-DB40-D31E-1439-527DEA9119EA}"/>
                </a:ext>
              </a:extLst>
            </p:cNvPr>
            <p:cNvSpPr/>
            <p:nvPr/>
          </p:nvSpPr>
          <p:spPr>
            <a:xfrm>
              <a:off x="1692961" y="4581232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URL configuration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83E5B880-D55E-4EE2-13B6-A4000A03A2A1}"/>
              </a:ext>
            </a:extLst>
          </p:cNvPr>
          <p:cNvSpPr/>
          <p:nvPr/>
        </p:nvSpPr>
        <p:spPr>
          <a:xfrm>
            <a:off x="1503680" y="1019088"/>
            <a:ext cx="9083040" cy="5392118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08752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to Sheet Actions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E29CC6E-7637-94EB-F358-A5F210094B23}"/>
              </a:ext>
            </a:extLst>
          </p:cNvPr>
          <p:cNvGrpSpPr/>
          <p:nvPr/>
        </p:nvGrpSpPr>
        <p:grpSpPr>
          <a:xfrm>
            <a:off x="2216706" y="1571682"/>
            <a:ext cx="7758588" cy="4242955"/>
            <a:chOff x="2110531" y="1307522"/>
            <a:chExt cx="7758588" cy="424295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C8CEA3E-6B46-BD09-E585-C194F179D1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29039" y="1307522"/>
              <a:ext cx="4998657" cy="4242955"/>
            </a:xfrm>
            <a:prstGeom prst="rect">
              <a:avLst/>
            </a:prstGeom>
          </p:spPr>
        </p:pic>
        <p:sp>
          <p:nvSpPr>
            <p:cNvPr id="2" name="Line 300">
              <a:extLst>
                <a:ext uri="{FF2B5EF4-FFF2-40B4-BE49-F238E27FC236}">
                  <a16:creationId xmlns:a16="http://schemas.microsoft.com/office/drawing/2014/main" id="{65DAC4E4-A4EA-3D5A-7223-BED313BF6B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1318" y="2285898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" name="Rounded Rectangle 143">
              <a:extLst>
                <a:ext uri="{FF2B5EF4-FFF2-40B4-BE49-F238E27FC236}">
                  <a16:creationId xmlns:a16="http://schemas.microsoft.com/office/drawing/2014/main" id="{1135A5C8-303E-849C-9E4C-01D812C651DD}"/>
                </a:ext>
              </a:extLst>
            </p:cNvPr>
            <p:cNvSpPr/>
            <p:nvPr/>
          </p:nvSpPr>
          <p:spPr>
            <a:xfrm>
              <a:off x="2386774" y="2143449"/>
              <a:ext cx="11775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Name</a:t>
              </a:r>
            </a:p>
          </p:txBody>
        </p:sp>
        <p:sp>
          <p:nvSpPr>
            <p:cNvPr id="6" name="Line 300">
              <a:extLst>
                <a:ext uri="{FF2B5EF4-FFF2-40B4-BE49-F238E27FC236}">
                  <a16:creationId xmlns:a16="http://schemas.microsoft.com/office/drawing/2014/main" id="{5A85A79F-4B8D-2CF0-AA34-C6FFFF440E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90428" y="3394420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1A3F7996-27AC-127E-71FF-408DAC8933BA}"/>
                </a:ext>
              </a:extLst>
            </p:cNvPr>
            <p:cNvSpPr/>
            <p:nvPr/>
          </p:nvSpPr>
          <p:spPr>
            <a:xfrm>
              <a:off x="8573834" y="3247050"/>
              <a:ext cx="129528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Run action</a:t>
              </a:r>
            </a:p>
          </p:txBody>
        </p:sp>
        <p:sp>
          <p:nvSpPr>
            <p:cNvPr id="8" name="AutoShape 303">
              <a:extLst>
                <a:ext uri="{FF2B5EF4-FFF2-40B4-BE49-F238E27FC236}">
                  <a16:creationId xmlns:a16="http://schemas.microsoft.com/office/drawing/2014/main" id="{D04670C8-8EFE-CD06-BC7D-AAD59C239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1520" y="2969514"/>
              <a:ext cx="144318" cy="85757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388E0DE-950E-2105-46EE-18ABA4C2E50D}"/>
                </a:ext>
              </a:extLst>
            </p:cNvPr>
            <p:cNvSpPr/>
            <p:nvPr/>
          </p:nvSpPr>
          <p:spPr>
            <a:xfrm>
              <a:off x="3769360" y="4104641"/>
              <a:ext cx="2987040" cy="811764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Line 300">
              <a:extLst>
                <a:ext uri="{FF2B5EF4-FFF2-40B4-BE49-F238E27FC236}">
                  <a16:creationId xmlns:a16="http://schemas.microsoft.com/office/drawing/2014/main" id="{78C34633-FB9A-F3A6-C789-74E416CE3D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7224" y="4515292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D8044653-BD5E-E126-2FCF-12C337DE80D4}"/>
                </a:ext>
              </a:extLst>
            </p:cNvPr>
            <p:cNvSpPr/>
            <p:nvPr/>
          </p:nvSpPr>
          <p:spPr>
            <a:xfrm>
              <a:off x="2110531" y="4367872"/>
              <a:ext cx="129528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Target sheet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FD208EB4-9C05-54DC-CD87-EABEE37BB098}"/>
              </a:ext>
            </a:extLst>
          </p:cNvPr>
          <p:cNvSpPr/>
          <p:nvPr/>
        </p:nvSpPr>
        <p:spPr>
          <a:xfrm>
            <a:off x="1503680" y="1487000"/>
            <a:ext cx="9083040" cy="4456295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39606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Parameter Actions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24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FA2FFB5-43DC-1EB4-BB2C-1BFCFCDC5CEA}"/>
              </a:ext>
            </a:extLst>
          </p:cNvPr>
          <p:cNvGrpSpPr/>
          <p:nvPr/>
        </p:nvGrpSpPr>
        <p:grpSpPr>
          <a:xfrm>
            <a:off x="2145081" y="1454149"/>
            <a:ext cx="7901838" cy="4762500"/>
            <a:chOff x="1571041" y="1322069"/>
            <a:chExt cx="7901838" cy="476250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C78F904-1ABE-16AA-CE38-AD3E47D31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6671" y="1322069"/>
              <a:ext cx="4998657" cy="4762500"/>
            </a:xfrm>
            <a:prstGeom prst="rect">
              <a:avLst/>
            </a:prstGeom>
          </p:spPr>
        </p:pic>
        <p:sp>
          <p:nvSpPr>
            <p:cNvPr id="2" name="Line 300">
              <a:extLst>
                <a:ext uri="{FF2B5EF4-FFF2-40B4-BE49-F238E27FC236}">
                  <a16:creationId xmlns:a16="http://schemas.microsoft.com/office/drawing/2014/main" id="{96401D86-8BAE-FEFB-9E1B-BFA132F77D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9878" y="2296058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" name="Rounded Rectangle 143">
              <a:extLst>
                <a:ext uri="{FF2B5EF4-FFF2-40B4-BE49-F238E27FC236}">
                  <a16:creationId xmlns:a16="http://schemas.microsoft.com/office/drawing/2014/main" id="{201B4047-D17B-DCB6-4019-F08BEE68A3A6}"/>
                </a:ext>
              </a:extLst>
            </p:cNvPr>
            <p:cNvSpPr/>
            <p:nvPr/>
          </p:nvSpPr>
          <p:spPr>
            <a:xfrm>
              <a:off x="2295334" y="2153609"/>
              <a:ext cx="11775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Name</a:t>
              </a:r>
            </a:p>
          </p:txBody>
        </p:sp>
        <p:sp>
          <p:nvSpPr>
            <p:cNvPr id="6" name="Line 300">
              <a:extLst>
                <a:ext uri="{FF2B5EF4-FFF2-40B4-BE49-F238E27FC236}">
                  <a16:creationId xmlns:a16="http://schemas.microsoft.com/office/drawing/2014/main" id="{DA9A6A95-46AB-7A31-9902-2D39FA22F9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861820" y="3363940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B37C9F0B-2EA8-2E9B-9879-650F6A5F65F1}"/>
                </a:ext>
              </a:extLst>
            </p:cNvPr>
            <p:cNvSpPr/>
            <p:nvPr/>
          </p:nvSpPr>
          <p:spPr>
            <a:xfrm>
              <a:off x="8177594" y="3216570"/>
              <a:ext cx="129528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Run action</a:t>
              </a:r>
            </a:p>
          </p:txBody>
        </p:sp>
        <p:sp>
          <p:nvSpPr>
            <p:cNvPr id="8" name="AutoShape 303">
              <a:extLst>
                <a:ext uri="{FF2B5EF4-FFF2-40B4-BE49-F238E27FC236}">
                  <a16:creationId xmlns:a16="http://schemas.microsoft.com/office/drawing/2014/main" id="{DA66A13D-0050-9BA8-17EC-2787300AB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2912" y="3013452"/>
              <a:ext cx="144318" cy="70873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FF96AD8-84B3-9E3B-305F-18495C801539}"/>
                </a:ext>
              </a:extLst>
            </p:cNvPr>
            <p:cNvSpPr/>
            <p:nvPr/>
          </p:nvSpPr>
          <p:spPr>
            <a:xfrm>
              <a:off x="3688080" y="4033328"/>
              <a:ext cx="2936240" cy="1502589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Line 300">
              <a:extLst>
                <a:ext uri="{FF2B5EF4-FFF2-40B4-BE49-F238E27FC236}">
                  <a16:creationId xmlns:a16="http://schemas.microsoft.com/office/drawing/2014/main" id="{7C30AE4F-CC68-4647-16AE-11F81DF995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4824" y="4820092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12FF980E-79C1-F8A5-454C-978EC0E6C7DE}"/>
                </a:ext>
              </a:extLst>
            </p:cNvPr>
            <p:cNvSpPr/>
            <p:nvPr/>
          </p:nvSpPr>
          <p:spPr>
            <a:xfrm>
              <a:off x="1571041" y="4588838"/>
              <a:ext cx="1724025" cy="442307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Parameter configuration 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0A4D5789-F820-69FA-6D7A-1131C507D6A2}"/>
              </a:ext>
            </a:extLst>
          </p:cNvPr>
          <p:cNvSpPr/>
          <p:nvPr/>
        </p:nvSpPr>
        <p:spPr>
          <a:xfrm>
            <a:off x="1503680" y="1139161"/>
            <a:ext cx="9083040" cy="5151973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75658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Set Values Actions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25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C5102F4-2507-5A0A-0B9B-BDD6E8A416DA}"/>
              </a:ext>
            </a:extLst>
          </p:cNvPr>
          <p:cNvGrpSpPr/>
          <p:nvPr/>
        </p:nvGrpSpPr>
        <p:grpSpPr>
          <a:xfrm>
            <a:off x="2002841" y="1250018"/>
            <a:ext cx="8186318" cy="5195455"/>
            <a:chOff x="1632001" y="1166553"/>
            <a:chExt cx="8186318" cy="519545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6C7C91D-656F-AD1D-3E0B-5763C28210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6671" y="1166553"/>
              <a:ext cx="4998657" cy="5195455"/>
            </a:xfrm>
            <a:prstGeom prst="rect">
              <a:avLst/>
            </a:prstGeom>
          </p:spPr>
        </p:pic>
        <p:sp>
          <p:nvSpPr>
            <p:cNvPr id="2" name="Line 300">
              <a:extLst>
                <a:ext uri="{FF2B5EF4-FFF2-40B4-BE49-F238E27FC236}">
                  <a16:creationId xmlns:a16="http://schemas.microsoft.com/office/drawing/2014/main" id="{091AA152-39FA-E3B4-5736-C5D1FF2EB7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1158" y="2143658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" name="Rounded Rectangle 143">
              <a:extLst>
                <a:ext uri="{FF2B5EF4-FFF2-40B4-BE49-F238E27FC236}">
                  <a16:creationId xmlns:a16="http://schemas.microsoft.com/office/drawing/2014/main" id="{086CB3CE-5ABE-986B-D465-D62F47C5BFB3}"/>
                </a:ext>
              </a:extLst>
            </p:cNvPr>
            <p:cNvSpPr/>
            <p:nvPr/>
          </p:nvSpPr>
          <p:spPr>
            <a:xfrm>
              <a:off x="2376614" y="2001209"/>
              <a:ext cx="11775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Name</a:t>
              </a:r>
            </a:p>
          </p:txBody>
        </p:sp>
        <p:sp>
          <p:nvSpPr>
            <p:cNvPr id="6" name="Line 300">
              <a:extLst>
                <a:ext uri="{FF2B5EF4-FFF2-40B4-BE49-F238E27FC236}">
                  <a16:creationId xmlns:a16="http://schemas.microsoft.com/office/drawing/2014/main" id="{6A3E5AA0-A576-BC9B-4883-1EBFFA42FE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07260" y="3242020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A5B1711C-5909-3701-B755-5D1D5D877363}"/>
                </a:ext>
              </a:extLst>
            </p:cNvPr>
            <p:cNvSpPr/>
            <p:nvPr/>
          </p:nvSpPr>
          <p:spPr>
            <a:xfrm>
              <a:off x="8523034" y="3094650"/>
              <a:ext cx="129528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Run action</a:t>
              </a:r>
            </a:p>
          </p:txBody>
        </p:sp>
        <p:sp>
          <p:nvSpPr>
            <p:cNvPr id="8" name="AutoShape 303">
              <a:extLst>
                <a:ext uri="{FF2B5EF4-FFF2-40B4-BE49-F238E27FC236}">
                  <a16:creationId xmlns:a16="http://schemas.microsoft.com/office/drawing/2014/main" id="{C1FF178F-21C8-F2E4-D66E-DD16D45C6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832" y="2774236"/>
              <a:ext cx="144318" cy="943327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06F3509-A9C3-C3BB-3485-69CD379AF510}"/>
                </a:ext>
              </a:extLst>
            </p:cNvPr>
            <p:cNvSpPr/>
            <p:nvPr/>
          </p:nvSpPr>
          <p:spPr>
            <a:xfrm>
              <a:off x="3738880" y="4013212"/>
              <a:ext cx="4259952" cy="1678231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Line 300">
              <a:extLst>
                <a:ext uri="{FF2B5EF4-FFF2-40B4-BE49-F238E27FC236}">
                  <a16:creationId xmlns:a16="http://schemas.microsoft.com/office/drawing/2014/main" id="{5AC8333D-DD05-68C2-562E-7DA4831210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5784" y="4830252"/>
              <a:ext cx="8516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A37F5707-DD27-CCA0-1607-5496C06A67B0}"/>
                </a:ext>
              </a:extLst>
            </p:cNvPr>
            <p:cNvSpPr/>
            <p:nvPr/>
          </p:nvSpPr>
          <p:spPr>
            <a:xfrm>
              <a:off x="1632001" y="4682832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Set configuration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11497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Tooltip Actions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26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3D86A26-B6F2-A863-0A45-222B40BF9D94}"/>
              </a:ext>
            </a:extLst>
          </p:cNvPr>
          <p:cNvGrpSpPr/>
          <p:nvPr/>
        </p:nvGrpSpPr>
        <p:grpSpPr>
          <a:xfrm>
            <a:off x="2167922" y="2019930"/>
            <a:ext cx="7856157" cy="3313401"/>
            <a:chOff x="2167922" y="2019930"/>
            <a:chExt cx="7856157" cy="331340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A207033-4B7B-B930-C330-92D2E82A27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67922" y="2019930"/>
              <a:ext cx="7856157" cy="2818141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7B48853-CC84-B1C8-80E9-BFF69897C5BF}"/>
                </a:ext>
              </a:extLst>
            </p:cNvPr>
            <p:cNvSpPr/>
            <p:nvPr/>
          </p:nvSpPr>
          <p:spPr>
            <a:xfrm>
              <a:off x="7000240" y="4521201"/>
              <a:ext cx="1473200" cy="23368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Line 300">
              <a:extLst>
                <a:ext uri="{FF2B5EF4-FFF2-40B4-BE49-F238E27FC236}">
                  <a16:creationId xmlns:a16="http://schemas.microsoft.com/office/drawing/2014/main" id="{C8ED8679-8129-1CB7-F63F-DA0A53D510B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7518322" y="5018149"/>
              <a:ext cx="43703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03ED664E-A3ED-A6A4-8A84-4D67095DDD3A}"/>
                </a:ext>
              </a:extLst>
            </p:cNvPr>
            <p:cNvSpPr/>
            <p:nvPr/>
          </p:nvSpPr>
          <p:spPr>
            <a:xfrm>
              <a:off x="6874827" y="5058693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Tooltip action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31D4AB8A-6B48-EA11-2A61-EC98D13D5E43}"/>
              </a:ext>
            </a:extLst>
          </p:cNvPr>
          <p:cNvSpPr/>
          <p:nvPr/>
        </p:nvSpPr>
        <p:spPr>
          <a:xfrm>
            <a:off x="1503680" y="1873703"/>
            <a:ext cx="9083040" cy="3682888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45984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27</a:t>
            </a:fld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511B4B7-3868-5419-7C37-4586791484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Enhancing Dashboards with Actions</a:t>
            </a:r>
          </a:p>
        </p:txBody>
      </p:sp>
    </p:spTree>
    <p:extLst>
      <p:ext uri="{BB962C8B-B14F-4D97-AF65-F5344CB8AC3E}">
        <p14:creationId xmlns:p14="http://schemas.microsoft.com/office/powerpoint/2010/main" val="32962452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876D5-863B-A07C-BBEB-EB1B2809D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Mobile Dashboards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026B19-335C-D342-C524-78EFBED073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4A46D4-BD75-5F37-7498-F04EBEA65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4372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29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Tableau Mobile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E883B37-AF41-2D73-4ACE-843E9AD9F2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Available for iOS and Android devices.</a:t>
            </a:r>
          </a:p>
          <a:p>
            <a:r>
              <a:rPr lang="en-US" dirty="0"/>
              <a:t>Enables you to view data published on Tableau Server and Tableau Cloud.</a:t>
            </a:r>
          </a:p>
          <a:p>
            <a:r>
              <a:rPr lang="en-US" dirty="0"/>
              <a:t>Touch-enabled: </a:t>
            </a:r>
          </a:p>
          <a:p>
            <a:pPr lvl="1"/>
            <a:r>
              <a:rPr lang="en-US" dirty="0"/>
              <a:t>You can select marks, apply filters, and drill down using your finger. </a:t>
            </a:r>
          </a:p>
          <a:p>
            <a:pPr lvl="1"/>
            <a:r>
              <a:rPr lang="en-US" dirty="0"/>
              <a:t>All dashboard controls are automatically optimized for touch. </a:t>
            </a:r>
          </a:p>
          <a:p>
            <a:r>
              <a:rPr lang="en-US" dirty="0"/>
              <a:t>Set favorites to make dashboards easy to find.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Subscribe to workbook notifications.</a:t>
            </a:r>
          </a:p>
          <a:p>
            <a:r>
              <a:rPr lang="en-US" dirty="0"/>
              <a:t>Set alerts to be notified when data meets a specified threshold. </a:t>
            </a:r>
          </a:p>
          <a:p>
            <a:r>
              <a:rPr lang="en-US" dirty="0"/>
              <a:t>Secure deployment</a:t>
            </a:r>
          </a:p>
          <a:p>
            <a:pPr lvl="1"/>
            <a:r>
              <a:rPr lang="en-US" dirty="0"/>
              <a:t>Mobile Device Management (MDM)</a:t>
            </a:r>
          </a:p>
          <a:p>
            <a:pPr lvl="1"/>
            <a:r>
              <a:rPr lang="en-US" dirty="0"/>
              <a:t>AppConfig</a:t>
            </a:r>
          </a:p>
          <a:p>
            <a:pPr lvl="1"/>
            <a:r>
              <a:rPr lang="en-US" dirty="0"/>
              <a:t>VMware Workspace ONE</a:t>
            </a:r>
          </a:p>
        </p:txBody>
      </p:sp>
      <p:pic>
        <p:nvPicPr>
          <p:cNvPr id="6" name="Graphic 5" descr="Internet Of Things outline">
            <a:extLst>
              <a:ext uri="{FF2B5EF4-FFF2-40B4-BE49-F238E27FC236}">
                <a16:creationId xmlns:a16="http://schemas.microsoft.com/office/drawing/2014/main" id="{015858AB-E27A-9B9B-7995-793D84BE7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33508" y="3150108"/>
            <a:ext cx="1106424" cy="1106424"/>
          </a:xfrm>
          <a:prstGeom prst="rect">
            <a:avLst/>
          </a:prstGeom>
        </p:spPr>
      </p:pic>
      <p:pic>
        <p:nvPicPr>
          <p:cNvPr id="8" name="Graphic 7" descr="Phone Vibration outline">
            <a:extLst>
              <a:ext uri="{FF2B5EF4-FFF2-40B4-BE49-F238E27FC236}">
                <a16:creationId xmlns:a16="http://schemas.microsoft.com/office/drawing/2014/main" id="{B595CEC6-EDB9-D3B0-458F-CE5BC3A83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25532" y="5229726"/>
            <a:ext cx="914400" cy="914400"/>
          </a:xfrm>
          <a:prstGeom prst="rect">
            <a:avLst/>
          </a:prstGeom>
        </p:spPr>
      </p:pic>
      <p:pic>
        <p:nvPicPr>
          <p:cNvPr id="10" name="Picture 9" descr="A blue letters on a black background&#10;&#10;Description automatically generated">
            <a:extLst>
              <a:ext uri="{FF2B5EF4-FFF2-40B4-BE49-F238E27FC236}">
                <a16:creationId xmlns:a16="http://schemas.microsoft.com/office/drawing/2014/main" id="{EF2414D3-8D91-6B39-55DA-F6B8FDEFABF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302"/>
          <a:stretch/>
        </p:blipFill>
        <p:spPr>
          <a:xfrm>
            <a:off x="8698888" y="3852886"/>
            <a:ext cx="660458" cy="557523"/>
          </a:xfrm>
          <a:prstGeom prst="rect">
            <a:avLst/>
          </a:prstGeom>
        </p:spPr>
      </p:pic>
      <p:sp>
        <p:nvSpPr>
          <p:cNvPr id="11" name="Arrow: Curved Right 10">
            <a:extLst>
              <a:ext uri="{FF2B5EF4-FFF2-40B4-BE49-F238E27FC236}">
                <a16:creationId xmlns:a16="http://schemas.microsoft.com/office/drawing/2014/main" id="{07788987-9862-2543-0479-2A551C3EFCD6}"/>
              </a:ext>
            </a:extLst>
          </p:cNvPr>
          <p:cNvSpPr/>
          <p:nvPr/>
        </p:nvSpPr>
        <p:spPr>
          <a:xfrm>
            <a:off x="9139428" y="3977770"/>
            <a:ext cx="894080" cy="1471923"/>
          </a:xfrm>
          <a:prstGeom prst="curvedRightArrow">
            <a:avLst/>
          </a:prstGeom>
          <a:solidFill>
            <a:srgbClr val="1B3764"/>
          </a:solidFill>
          <a:ln w="28575" cap="flat" cmpd="sng" algn="ctr">
            <a:solidFill>
              <a:srgbClr val="1B3764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00576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Dashboards in Tableau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pic>
        <p:nvPicPr>
          <p:cNvPr id="52" name="Picture 51" descr="A screenshot of a graph&#10;&#10;Description automatically generated">
            <a:extLst>
              <a:ext uri="{FF2B5EF4-FFF2-40B4-BE49-F238E27FC236}">
                <a16:creationId xmlns:a16="http://schemas.microsoft.com/office/drawing/2014/main" id="{AF001F5C-28C4-1D77-7DA4-CC33BEA43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203" y="1349202"/>
            <a:ext cx="7079593" cy="476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584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Device Designer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30</a:t>
            </a:fld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20D37E-95C3-372D-04A0-9062A9FC6877}"/>
              </a:ext>
            </a:extLst>
          </p:cNvPr>
          <p:cNvGrpSpPr/>
          <p:nvPr/>
        </p:nvGrpSpPr>
        <p:grpSpPr>
          <a:xfrm>
            <a:off x="1132766" y="2105038"/>
            <a:ext cx="10126354" cy="2684355"/>
            <a:chOff x="1132766" y="2105038"/>
            <a:chExt cx="10126354" cy="268435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CD79FDB-2C31-69F7-3BBC-58D6372E6C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2766" y="2854352"/>
              <a:ext cx="9926467" cy="1149297"/>
            </a:xfrm>
            <a:prstGeom prst="rect">
              <a:avLst/>
            </a:prstGeom>
          </p:spPr>
        </p:pic>
        <p:sp>
          <p:nvSpPr>
            <p:cNvPr id="6" name="Line 314">
              <a:extLst>
                <a:ext uri="{FF2B5EF4-FFF2-40B4-BE49-F238E27FC236}">
                  <a16:creationId xmlns:a16="http://schemas.microsoft.com/office/drawing/2014/main" id="{EFF1A168-D6B6-4C1B-6E30-8FFAF4135CA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1858766" y="4245453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Line 314">
              <a:extLst>
                <a:ext uri="{FF2B5EF4-FFF2-40B4-BE49-F238E27FC236}">
                  <a16:creationId xmlns:a16="http://schemas.microsoft.com/office/drawing/2014/main" id="{7EC72ED6-7097-A335-10B5-ECC71A97B0A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9179434" y="336991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Line 314">
              <a:extLst>
                <a:ext uri="{FF2B5EF4-FFF2-40B4-BE49-F238E27FC236}">
                  <a16:creationId xmlns:a16="http://schemas.microsoft.com/office/drawing/2014/main" id="{D55F8EB1-1F60-3810-F2F0-DFEBA7B87F9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038655" y="2511173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27BD7712-9085-6959-A4E0-AE3791BD22E1}"/>
                </a:ext>
              </a:extLst>
            </p:cNvPr>
            <p:cNvSpPr/>
            <p:nvPr/>
          </p:nvSpPr>
          <p:spPr>
            <a:xfrm>
              <a:off x="9535095" y="2105038"/>
              <a:ext cx="1724025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Add &lt;device&gt; Layout button</a:t>
              </a: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C58A19C1-667A-C297-921A-3B85FB8C0CF9}"/>
                </a:ext>
              </a:extLst>
            </p:cNvPr>
            <p:cNvSpPr/>
            <p:nvPr/>
          </p:nvSpPr>
          <p:spPr>
            <a:xfrm>
              <a:off x="8556499" y="3527715"/>
              <a:ext cx="1724025" cy="71234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Switch to Portrait/ Landscape Mode button</a:t>
              </a: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6644C2F8-5652-C5F5-5FAE-950433C4C329}"/>
                </a:ext>
              </a:extLst>
            </p:cNvPr>
            <p:cNvSpPr/>
            <p:nvPr/>
          </p:nvSpPr>
          <p:spPr>
            <a:xfrm>
              <a:off x="4560824" y="2174146"/>
              <a:ext cx="142481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Device type</a:t>
              </a: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FEBF9ECE-AF30-20AD-F99D-18BCF4CA5CAF}"/>
                </a:ext>
              </a:extLst>
            </p:cNvPr>
            <p:cNvSpPr/>
            <p:nvPr/>
          </p:nvSpPr>
          <p:spPr>
            <a:xfrm>
              <a:off x="1231139" y="4302855"/>
              <a:ext cx="1724025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Device Preview button</a:t>
              </a:r>
            </a:p>
          </p:txBody>
        </p:sp>
        <p:sp>
          <p:nvSpPr>
            <p:cNvPr id="16" name="AutoShape 303">
              <a:extLst>
                <a:ext uri="{FF2B5EF4-FFF2-40B4-BE49-F238E27FC236}">
                  <a16:creationId xmlns:a16="http://schemas.microsoft.com/office/drawing/2014/main" id="{9C07449E-A3BF-598D-36CF-20A3441D3850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10327077" y="2110488"/>
              <a:ext cx="174625" cy="138112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AutoShape 303">
              <a:extLst>
                <a:ext uri="{FF2B5EF4-FFF2-40B4-BE49-F238E27FC236}">
                  <a16:creationId xmlns:a16="http://schemas.microsoft.com/office/drawing/2014/main" id="{A9D5BB56-6920-8C98-40A1-E242EDCE7679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5189546" y="2100598"/>
              <a:ext cx="176371" cy="1519238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Line 314">
              <a:extLst>
                <a:ext uri="{FF2B5EF4-FFF2-40B4-BE49-F238E27FC236}">
                  <a16:creationId xmlns:a16="http://schemas.microsoft.com/office/drawing/2014/main" id="{5EF58FEF-D8DF-FF3A-1856-74C655C6029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7405935" y="2521333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Rounded Rectangle 143">
              <a:extLst>
                <a:ext uri="{FF2B5EF4-FFF2-40B4-BE49-F238E27FC236}">
                  <a16:creationId xmlns:a16="http://schemas.microsoft.com/office/drawing/2014/main" id="{061165CE-1241-D306-5033-8D9A1F405100}"/>
                </a:ext>
              </a:extLst>
            </p:cNvPr>
            <p:cNvSpPr/>
            <p:nvPr/>
          </p:nvSpPr>
          <p:spPr>
            <a:xfrm>
              <a:off x="7051745" y="2184306"/>
              <a:ext cx="11775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Model</a:t>
              </a:r>
            </a:p>
          </p:txBody>
        </p:sp>
        <p:sp>
          <p:nvSpPr>
            <p:cNvPr id="20" name="AutoShape 303">
              <a:extLst>
                <a:ext uri="{FF2B5EF4-FFF2-40B4-BE49-F238E27FC236}">
                  <a16:creationId xmlns:a16="http://schemas.microsoft.com/office/drawing/2014/main" id="{40E1709F-5063-B01C-D51B-3BC2825FCF8B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7566986" y="1305602"/>
              <a:ext cx="176371" cy="312955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916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Layouts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32E242-F3C0-A5CF-1096-2713D07A94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281" y="1144319"/>
            <a:ext cx="5048557" cy="51525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ECDE1C0-E8FE-A8CF-1042-7703A16C6179}"/>
              </a:ext>
            </a:extLst>
          </p:cNvPr>
          <p:cNvSpPr/>
          <p:nvPr/>
        </p:nvSpPr>
        <p:spPr>
          <a:xfrm>
            <a:off x="1513840" y="1083359"/>
            <a:ext cx="9113520" cy="5301154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828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Layout Tab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32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C5AC19-3B6B-1082-0B4D-04F8EC990ACE}"/>
              </a:ext>
            </a:extLst>
          </p:cNvPr>
          <p:cNvGrpSpPr/>
          <p:nvPr/>
        </p:nvGrpSpPr>
        <p:grpSpPr>
          <a:xfrm>
            <a:off x="2251584" y="1364077"/>
            <a:ext cx="7688832" cy="4508402"/>
            <a:chOff x="1214153" y="1224020"/>
            <a:chExt cx="7688832" cy="432121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F7B8DF7-59CC-0B1D-9651-1CBB556A97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16134"/>
            <a:stretch/>
          </p:blipFill>
          <p:spPr>
            <a:xfrm>
              <a:off x="3207736" y="1224020"/>
              <a:ext cx="5695249" cy="4321211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2B491AF-A98E-CFEF-18A3-B7EA3F0EE825}"/>
                </a:ext>
              </a:extLst>
            </p:cNvPr>
            <p:cNvSpPr/>
            <p:nvPr/>
          </p:nvSpPr>
          <p:spPr>
            <a:xfrm>
              <a:off x="3207736" y="2377440"/>
              <a:ext cx="2116104" cy="115824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AutoShape 303">
              <a:extLst>
                <a:ext uri="{FF2B5EF4-FFF2-40B4-BE49-F238E27FC236}">
                  <a16:creationId xmlns:a16="http://schemas.microsoft.com/office/drawing/2014/main" id="{B889B6AB-6D64-5E28-67E5-9C1F601E32E6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035626" y="3577729"/>
              <a:ext cx="176371" cy="1206577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Line 315">
              <a:extLst>
                <a:ext uri="{FF2B5EF4-FFF2-40B4-BE49-F238E27FC236}">
                  <a16:creationId xmlns:a16="http://schemas.microsoft.com/office/drawing/2014/main" id="{59297D9E-84F5-E43D-40D9-F9715496FE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8941" y="295830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E4323E26-8108-4D4F-5992-F26D6361E731}"/>
                </a:ext>
              </a:extLst>
            </p:cNvPr>
            <p:cNvSpPr/>
            <p:nvPr/>
          </p:nvSpPr>
          <p:spPr>
            <a:xfrm>
              <a:off x="1240481" y="3939076"/>
              <a:ext cx="1724025" cy="442307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Border, Background, and Padding</a:t>
              </a: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92A42FD1-0825-5324-217B-3838FD0DBF82}"/>
                </a:ext>
              </a:extLst>
            </p:cNvPr>
            <p:cNvSpPr/>
            <p:nvPr/>
          </p:nvSpPr>
          <p:spPr>
            <a:xfrm>
              <a:off x="1214153" y="2819241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Position and Size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60E6D933-289F-B40B-0459-0526DA79CD68}"/>
              </a:ext>
            </a:extLst>
          </p:cNvPr>
          <p:cNvSpPr/>
          <p:nvPr/>
        </p:nvSpPr>
        <p:spPr>
          <a:xfrm>
            <a:off x="1584960" y="1209040"/>
            <a:ext cx="9204960" cy="4937760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71416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179E288E-67E1-4C06-E306-F6085DE7C5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Place filters above the charts that display what's filtered.</a:t>
            </a:r>
          </a:p>
          <a:p>
            <a:r>
              <a:rPr lang="en-US" dirty="0"/>
              <a:t>Remember that many people use a z-reading pattern when consuming information. </a:t>
            </a:r>
          </a:p>
          <a:p>
            <a:pPr lvl="1"/>
            <a:r>
              <a:rPr lang="en-US" dirty="0"/>
              <a:t>Design your dashboards with this in mind.</a:t>
            </a:r>
          </a:p>
          <a:p>
            <a:pPr lvl="1"/>
            <a:r>
              <a:rPr lang="en-US" dirty="0"/>
              <a:t>Automatically generated layouts use this reading pattern.</a:t>
            </a:r>
          </a:p>
          <a:p>
            <a:r>
              <a:rPr lang="en-US" dirty="0"/>
              <a:t>Floating dashboards are converted to tiled in mobile layouts.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Optimizing Mobile Dashboards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BC7D596-A5F8-A0FD-A810-49648A6B62C7}"/>
              </a:ext>
            </a:extLst>
          </p:cNvPr>
          <p:cNvSpPr/>
          <p:nvPr/>
        </p:nvSpPr>
        <p:spPr>
          <a:xfrm>
            <a:off x="1498862" y="1263907"/>
            <a:ext cx="9257122" cy="5227111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1926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74EE6E-1CC5-6EF1-703C-23718860E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1AC538-44FD-C759-3BF3-AE0BB8A322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Mobile Dashboards</a:t>
            </a:r>
          </a:p>
        </p:txBody>
      </p:sp>
    </p:spTree>
    <p:extLst>
      <p:ext uri="{BB962C8B-B14F-4D97-AF65-F5344CB8AC3E}">
        <p14:creationId xmlns:p14="http://schemas.microsoft.com/office/powerpoint/2010/main" val="39899785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E6128B-4199-ADB7-5ADD-0202115D8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C40FDD-7AA3-F56F-DC50-F1C3105BFE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Tableau Mobile (Optional) </a:t>
            </a:r>
          </a:p>
        </p:txBody>
      </p:sp>
    </p:spTree>
    <p:extLst>
      <p:ext uri="{BB962C8B-B14F-4D97-AF65-F5344CB8AC3E}">
        <p14:creationId xmlns:p14="http://schemas.microsoft.com/office/powerpoint/2010/main" val="7549467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types of actions might you use to enhance dashboard visualizations in your organization?</a:t>
            </a:r>
          </a:p>
          <a:p>
            <a:r>
              <a:rPr lang="en-US" dirty="0"/>
              <a:t>How might you use mobile dashboards in your organization?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Dashboard Pane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E82CF4E-86A1-4214-2127-9744C51C1152}"/>
              </a:ext>
            </a:extLst>
          </p:cNvPr>
          <p:cNvGrpSpPr/>
          <p:nvPr/>
        </p:nvGrpSpPr>
        <p:grpSpPr>
          <a:xfrm>
            <a:off x="1819141" y="1404595"/>
            <a:ext cx="8553719" cy="4562573"/>
            <a:chOff x="1819141" y="1404595"/>
            <a:chExt cx="8553719" cy="456257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A41A65B-A68C-BDEF-9455-AA31D73F78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391" b="8058"/>
            <a:stretch/>
          </p:blipFill>
          <p:spPr>
            <a:xfrm>
              <a:off x="1819141" y="1404595"/>
              <a:ext cx="8553719" cy="4562573"/>
            </a:xfrm>
            <a:prstGeom prst="rect">
              <a:avLst/>
            </a:prstGeom>
          </p:spPr>
        </p:pic>
        <p:sp>
          <p:nvSpPr>
            <p:cNvPr id="6" name="Line 313">
              <a:extLst>
                <a:ext uri="{FF2B5EF4-FFF2-40B4-BE49-F238E27FC236}">
                  <a16:creationId xmlns:a16="http://schemas.microsoft.com/office/drawing/2014/main" id="{CCBB4E9F-2D5D-C6A7-367A-B2B5E03A714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3921551" y="371994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EFF7DAF3-6F59-262E-1E2C-DD143439BC06}"/>
                </a:ext>
              </a:extLst>
            </p:cNvPr>
            <p:cNvSpPr/>
            <p:nvPr/>
          </p:nvSpPr>
          <p:spPr>
            <a:xfrm>
              <a:off x="4170788" y="3599535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Dashboard Pane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9E07A48-4145-34E9-C080-520C51AB586D}"/>
                </a:ext>
              </a:extLst>
            </p:cNvPr>
            <p:cNvSpPr/>
            <p:nvPr/>
          </p:nvSpPr>
          <p:spPr>
            <a:xfrm>
              <a:off x="1819141" y="1743959"/>
              <a:ext cx="2102410" cy="4223194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1777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Dashboard Size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4B722F-2CBC-4948-FCA7-EFC4C918E5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Fixed</a:t>
            </a:r>
            <a:r>
              <a:rPr lang="en-US" dirty="0"/>
              <a:t>: Select from common dimensions or create custom size.</a:t>
            </a:r>
          </a:p>
          <a:p>
            <a:r>
              <a:rPr lang="en-US" b="1" dirty="0"/>
              <a:t>Automatic</a:t>
            </a:r>
            <a:r>
              <a:rPr lang="en-US" dirty="0"/>
              <a:t>: Fills the screen with views, resizes when screen changes size.</a:t>
            </a:r>
          </a:p>
          <a:p>
            <a:r>
              <a:rPr lang="en-US" b="1" dirty="0"/>
              <a:t>Range</a:t>
            </a:r>
            <a:r>
              <a:rPr lang="en-US" dirty="0"/>
              <a:t>: Select minimum and maximum boundaries.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C5A76F-3816-B83A-7745-2E599CC586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252" y="2496663"/>
            <a:ext cx="2763037" cy="292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1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Dashboard Layout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0424BC8-4903-C05E-8097-E041E20B7402}"/>
              </a:ext>
            </a:extLst>
          </p:cNvPr>
          <p:cNvGrpSpPr/>
          <p:nvPr/>
        </p:nvGrpSpPr>
        <p:grpSpPr>
          <a:xfrm>
            <a:off x="1391455" y="1433029"/>
            <a:ext cx="9409091" cy="4935907"/>
            <a:chOff x="1391455" y="1433029"/>
            <a:chExt cx="9409091" cy="493590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171B1B3-52E9-59E1-3AC1-8EA1DCA2F3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0309" b="7937"/>
            <a:stretch/>
          </p:blipFill>
          <p:spPr>
            <a:xfrm>
              <a:off x="1391455" y="1433029"/>
              <a:ext cx="9409091" cy="4633640"/>
            </a:xfrm>
            <a:prstGeom prst="rect">
              <a:avLst/>
            </a:prstGeom>
          </p:spPr>
        </p:pic>
        <p:sp>
          <p:nvSpPr>
            <p:cNvPr id="6" name="Line 300">
              <a:extLst>
                <a:ext uri="{FF2B5EF4-FFF2-40B4-BE49-F238E27FC236}">
                  <a16:creationId xmlns:a16="http://schemas.microsoft.com/office/drawing/2014/main" id="{F1755DEB-101A-9E14-EB22-A4EBC208B7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90800" y="2612575"/>
              <a:ext cx="3853542" cy="101236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6E0FBD1-437B-8CFB-9748-539318F94D71}"/>
                </a:ext>
              </a:extLst>
            </p:cNvPr>
            <p:cNvSpPr/>
            <p:nvPr/>
          </p:nvSpPr>
          <p:spPr>
            <a:xfrm>
              <a:off x="1391455" y="5431971"/>
              <a:ext cx="1754516" cy="391886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Line 314">
              <a:extLst>
                <a:ext uri="{FF2B5EF4-FFF2-40B4-BE49-F238E27FC236}">
                  <a16:creationId xmlns:a16="http://schemas.microsoft.com/office/drawing/2014/main" id="{68C61D4C-DFA0-6ABA-A177-9F4A4022607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2045809" y="606666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669D067F-1B74-26FC-EC9C-11E1BB846FA4}"/>
                </a:ext>
              </a:extLst>
            </p:cNvPr>
            <p:cNvSpPr/>
            <p:nvPr/>
          </p:nvSpPr>
          <p:spPr>
            <a:xfrm>
              <a:off x="1421946" y="6094298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Layout buttons</a:t>
              </a:r>
            </a:p>
          </p:txBody>
        </p:sp>
        <p:sp>
          <p:nvSpPr>
            <p:cNvPr id="11" name="Line 314">
              <a:extLst>
                <a:ext uri="{FF2B5EF4-FFF2-40B4-BE49-F238E27FC236}">
                  <a16:creationId xmlns:a16="http://schemas.microsoft.com/office/drawing/2014/main" id="{75F6EF6A-0CE1-3ECC-71D0-3EA81A34120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8152616" y="390775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BA4A1FBC-7C7E-97D4-8FCC-BA556CADD227}"/>
                </a:ext>
              </a:extLst>
            </p:cNvPr>
            <p:cNvSpPr/>
            <p:nvPr/>
          </p:nvSpPr>
          <p:spPr>
            <a:xfrm>
              <a:off x="7539840" y="3946231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Gray highlight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2165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Configuration of Dashboard Objects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AC3AA3-FDA1-26ED-C730-3EED2717D4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/>
              <a:t>Horizontal Container</a:t>
            </a:r>
          </a:p>
          <a:p>
            <a:r>
              <a:rPr lang="en-US" dirty="0"/>
              <a:t>Vertical Container</a:t>
            </a:r>
          </a:p>
          <a:p>
            <a:r>
              <a:rPr lang="en-US" dirty="0"/>
              <a:t>Text</a:t>
            </a:r>
          </a:p>
          <a:p>
            <a:r>
              <a:rPr lang="en-US" dirty="0"/>
              <a:t>Extension</a:t>
            </a:r>
          </a:p>
          <a:p>
            <a:r>
              <a:rPr lang="en-US" dirty="0"/>
              <a:t>Ask Data</a:t>
            </a:r>
          </a:p>
          <a:p>
            <a:r>
              <a:rPr lang="en-US" dirty="0"/>
              <a:t>Data Story</a:t>
            </a:r>
          </a:p>
          <a:p>
            <a:r>
              <a:rPr lang="en-US" dirty="0"/>
              <a:t>Image</a:t>
            </a:r>
          </a:p>
          <a:p>
            <a:r>
              <a:rPr lang="en-US" dirty="0"/>
              <a:t>Blank</a:t>
            </a:r>
          </a:p>
          <a:p>
            <a:r>
              <a:rPr lang="en-US" dirty="0"/>
              <a:t>Workflow</a:t>
            </a:r>
          </a:p>
          <a:p>
            <a:r>
              <a:rPr lang="en-US" dirty="0"/>
              <a:t>Web Page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EEC353-D7BF-1E49-3F5E-7B72D60A81C8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/>
              <a:t>Navigation</a:t>
            </a:r>
          </a:p>
          <a:p>
            <a:r>
              <a:rPr lang="en-US" dirty="0"/>
              <a:t>Download</a:t>
            </a:r>
          </a:p>
          <a:p>
            <a:r>
              <a:rPr lang="en-US" dirty="0"/>
              <a:t>Add Filters</a:t>
            </a:r>
          </a:p>
          <a:p>
            <a:r>
              <a:rPr lang="en-US" dirty="0"/>
              <a:t>Einstein Discovery</a:t>
            </a:r>
          </a:p>
          <a:p>
            <a:r>
              <a:rPr lang="en-US" dirty="0"/>
              <a:t>Tiled</a:t>
            </a:r>
          </a:p>
          <a:p>
            <a:r>
              <a:rPr lang="en-US" dirty="0"/>
              <a:t>Floating</a:t>
            </a:r>
          </a:p>
          <a:p>
            <a:r>
              <a:rPr lang="en-US" dirty="0"/>
              <a:t>Show dashboard title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355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 Menus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6347E00-9186-BC11-FC31-B7462129F3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More Options</a:t>
            </a:r>
            <a:r>
              <a:rPr lang="en-US" dirty="0"/>
              <a:t> menu for all objects on a dashboard.</a:t>
            </a:r>
          </a:p>
          <a:p>
            <a:pPr lvl="1"/>
            <a:r>
              <a:rPr lang="en-US" dirty="0"/>
              <a:t>Sometimes called the “carrot” menu.</a:t>
            </a:r>
          </a:p>
          <a:p>
            <a:r>
              <a:rPr lang="en-US" dirty="0"/>
              <a:t>Configure/customize many aspects of how the object </a:t>
            </a:r>
            <a:br>
              <a:rPr lang="en-US" dirty="0"/>
            </a:br>
            <a:r>
              <a:rPr lang="en-US" dirty="0"/>
              <a:t>is displayed on the dashboard. </a:t>
            </a:r>
          </a:p>
          <a:p>
            <a:r>
              <a:rPr lang="en-US" dirty="0"/>
              <a:t>Add more elements:</a:t>
            </a:r>
          </a:p>
          <a:p>
            <a:pPr lvl="1"/>
            <a:r>
              <a:rPr lang="en-US" dirty="0"/>
              <a:t>Titles</a:t>
            </a:r>
          </a:p>
          <a:p>
            <a:pPr lvl="1"/>
            <a:r>
              <a:rPr lang="en-US" dirty="0"/>
              <a:t>Captions</a:t>
            </a:r>
          </a:p>
          <a:p>
            <a:pPr lvl="1"/>
            <a:r>
              <a:rPr lang="en-US" dirty="0"/>
              <a:t>Legends</a:t>
            </a:r>
          </a:p>
          <a:p>
            <a:pPr lvl="1"/>
            <a:r>
              <a:rPr lang="en-US" dirty="0"/>
              <a:t>Filters</a:t>
            </a:r>
          </a:p>
          <a:p>
            <a:pPr lvl="1"/>
            <a:r>
              <a:rPr lang="en-US" dirty="0"/>
              <a:t>Highlighters</a:t>
            </a:r>
          </a:p>
          <a:p>
            <a:pPr lvl="1"/>
            <a:r>
              <a:rPr lang="en-US" dirty="0"/>
              <a:t>Parameters</a:t>
            </a:r>
          </a:p>
          <a:p>
            <a:pPr lvl="1"/>
            <a:r>
              <a:rPr lang="en-US" dirty="0"/>
              <a:t>Toolbars</a:t>
            </a:r>
          </a:p>
          <a:p>
            <a:r>
              <a:rPr lang="en-US" dirty="0"/>
              <a:t>Assign floating status to views, legends, or filters.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A977A94-EB12-98E8-ED4E-5DF5FFCA3A7C}"/>
              </a:ext>
            </a:extLst>
          </p:cNvPr>
          <p:cNvGrpSpPr/>
          <p:nvPr/>
        </p:nvGrpSpPr>
        <p:grpSpPr>
          <a:xfrm>
            <a:off x="6381491" y="1449853"/>
            <a:ext cx="4793497" cy="4591955"/>
            <a:chOff x="2755227" y="1298250"/>
            <a:chExt cx="4793497" cy="459195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9E53493-C9C1-1F7A-3BBD-D6A6B6583F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43277" y="1403221"/>
              <a:ext cx="2905447" cy="4486984"/>
            </a:xfrm>
            <a:prstGeom prst="rect">
              <a:avLst/>
            </a:prstGeom>
          </p:spPr>
        </p:pic>
        <p:sp>
          <p:nvSpPr>
            <p:cNvPr id="7" name="Line 300">
              <a:extLst>
                <a:ext uri="{FF2B5EF4-FFF2-40B4-BE49-F238E27FC236}">
                  <a16:creationId xmlns:a16="http://schemas.microsoft.com/office/drawing/2014/main" id="{E194863D-A532-CAA1-24F3-C437756C9D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75221" y="1459854"/>
              <a:ext cx="435316" cy="27463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AutoShape 303">
              <a:extLst>
                <a:ext uri="{FF2B5EF4-FFF2-40B4-BE49-F238E27FC236}">
                  <a16:creationId xmlns:a16="http://schemas.microsoft.com/office/drawing/2014/main" id="{7FF2695D-B48B-CCBA-88EE-5321F920B2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513165" y="2054846"/>
              <a:ext cx="192088" cy="344250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E8392F61-634A-5460-725B-EFFA089EF5B2}"/>
                </a:ext>
              </a:extLst>
            </p:cNvPr>
            <p:cNvSpPr/>
            <p:nvPr/>
          </p:nvSpPr>
          <p:spPr>
            <a:xfrm>
              <a:off x="2755227" y="1298250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Object menu</a:t>
              </a:r>
            </a:p>
          </p:txBody>
        </p:sp>
        <p:sp>
          <p:nvSpPr>
            <p:cNvPr id="10" name="Line 300">
              <a:extLst>
                <a:ext uri="{FF2B5EF4-FFF2-40B4-BE49-F238E27FC236}">
                  <a16:creationId xmlns:a16="http://schemas.microsoft.com/office/drawing/2014/main" id="{1B125464-0273-0F7D-1329-95D06C8A2B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3305" y="1979636"/>
              <a:ext cx="70384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A4440CAE-5EA5-5F8D-20AA-1236B0ABCA85}"/>
                </a:ext>
              </a:extLst>
            </p:cNvPr>
            <p:cNvSpPr/>
            <p:nvPr/>
          </p:nvSpPr>
          <p:spPr>
            <a:xfrm>
              <a:off x="2755228" y="3616776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More Options menu</a:t>
              </a: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253DBE36-7E3B-33D6-50A6-85D658CAD81F}"/>
                </a:ext>
              </a:extLst>
            </p:cNvPr>
            <p:cNvSpPr/>
            <p:nvPr/>
          </p:nvSpPr>
          <p:spPr>
            <a:xfrm>
              <a:off x="2755228" y="1818308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Menu “carrot”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E564A2B-0325-1510-6E03-BADF69E49D10}"/>
                </a:ext>
              </a:extLst>
            </p:cNvPr>
            <p:cNvSpPr/>
            <p:nvPr/>
          </p:nvSpPr>
          <p:spPr>
            <a:xfrm>
              <a:off x="4706204" y="1426423"/>
              <a:ext cx="190186" cy="643316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6386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D9AF4-9561-FE31-0EC2-5078CDE9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405B7BF-3E8B-C7AA-2AF7-AD1BB6E44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Options for Fitting Views into Dashboards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7E9AF88-0907-F305-13F0-C1E854C43E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Standard</a:t>
            </a:r>
            <a:endParaRPr lang="en-US" dirty="0"/>
          </a:p>
          <a:p>
            <a:pPr lvl="1"/>
            <a:r>
              <a:rPr lang="en-US" dirty="0"/>
              <a:t>Includes the view with scroll bars and other navigational elements. </a:t>
            </a:r>
          </a:p>
          <a:p>
            <a:r>
              <a:rPr lang="en-US" b="1" dirty="0"/>
              <a:t>Fit width</a:t>
            </a:r>
            <a:endParaRPr lang="en-US" dirty="0"/>
          </a:p>
          <a:p>
            <a:pPr lvl="1"/>
            <a:r>
              <a:rPr lang="en-US" dirty="0"/>
              <a:t>Forces the view to fill the entire available horizontal width related to other views on the dashboard. </a:t>
            </a:r>
          </a:p>
          <a:p>
            <a:r>
              <a:rPr lang="en-US" b="1" dirty="0"/>
              <a:t>Fit height</a:t>
            </a:r>
            <a:endParaRPr lang="en-US" dirty="0"/>
          </a:p>
          <a:p>
            <a:pPr lvl="1"/>
            <a:r>
              <a:rPr lang="en-US" dirty="0"/>
              <a:t>Forces the view to fill the entire available vertical height related to other views on the dashboard. </a:t>
            </a:r>
          </a:p>
          <a:p>
            <a:r>
              <a:rPr lang="en-US" b="1" dirty="0"/>
              <a:t>Entire view</a:t>
            </a:r>
            <a:endParaRPr lang="en-US" dirty="0"/>
          </a:p>
          <a:p>
            <a:pPr lvl="1"/>
            <a:r>
              <a:rPr lang="en-US" dirty="0"/>
              <a:t>Forces the view to fully fill the entire available horizontal and vertical area related to other views on the dashboard.</a:t>
            </a:r>
          </a:p>
        </p:txBody>
      </p:sp>
    </p:spTree>
    <p:extLst>
      <p:ext uri="{BB962C8B-B14F-4D97-AF65-F5344CB8AC3E}">
        <p14:creationId xmlns:p14="http://schemas.microsoft.com/office/powerpoint/2010/main" val="1229345981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RAFT-LO_OV_Template_6-WIDE.potx" id="{A061CC47-5EBE-4AA4-AE32-821528FB929B}" vid="{7D135BEA-7BA6-4E16-89E8-60ACAC960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LO_OV_Template_5_2-WIDE</Template>
  <TotalTime>18040</TotalTime>
  <Words>1068</Words>
  <Application>Microsoft Office PowerPoint</Application>
  <PresentationFormat>Widescreen</PresentationFormat>
  <Paragraphs>208</Paragraphs>
  <Slides>36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Calibri</vt:lpstr>
      <vt:lpstr>LO Choice</vt:lpstr>
      <vt:lpstr>Creating and Enhancing Dashboards</vt:lpstr>
      <vt:lpstr>Create Dashboards</vt:lpstr>
      <vt:lpstr>Dashboards in Tableau</vt:lpstr>
      <vt:lpstr>The Dashboard Pane</vt:lpstr>
      <vt:lpstr>Dashboard Size</vt:lpstr>
      <vt:lpstr>Dashboard Layout</vt:lpstr>
      <vt:lpstr>Configuration of Dashboard Objects</vt:lpstr>
      <vt:lpstr>Object Menus</vt:lpstr>
      <vt:lpstr>Options for Fitting Views into Dashboards</vt:lpstr>
      <vt:lpstr>Dashboard Filters</vt:lpstr>
      <vt:lpstr>Hidden Dashboard Containers</vt:lpstr>
      <vt:lpstr>Dashboard Extensions</vt:lpstr>
      <vt:lpstr>Sheet and Dashboard Updates</vt:lpstr>
      <vt:lpstr>Guidelines for Creating Dashboards</vt:lpstr>
      <vt:lpstr>PowerPoint Presentation</vt:lpstr>
      <vt:lpstr>Enhance Dashboards with Actions</vt:lpstr>
      <vt:lpstr>Dashboard Actions</vt:lpstr>
      <vt:lpstr>Configuration of Dashboard Actions</vt:lpstr>
      <vt:lpstr>Source and Field Selection</vt:lpstr>
      <vt:lpstr>Filter Actions in Dashboards</vt:lpstr>
      <vt:lpstr>Highlight Actions in Dashboards</vt:lpstr>
      <vt:lpstr>URL Actions</vt:lpstr>
      <vt:lpstr>Go to Sheet Actions</vt:lpstr>
      <vt:lpstr>Change Parameter Actions</vt:lpstr>
      <vt:lpstr>Change Set Values Actions</vt:lpstr>
      <vt:lpstr>Tooltip Actions</vt:lpstr>
      <vt:lpstr>PowerPoint Presentation</vt:lpstr>
      <vt:lpstr>Create Mobile Dashboards</vt:lpstr>
      <vt:lpstr>Tableau Mobile</vt:lpstr>
      <vt:lpstr>The Device Designer</vt:lpstr>
      <vt:lpstr>Mobile Layouts</vt:lpstr>
      <vt:lpstr>The Layout Tab</vt:lpstr>
      <vt:lpstr>Guidelines for Optimizing Mobile Dashboards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Outline: [Course Title] </dc:title>
  <dc:creator>Pam Taylor</dc:creator>
  <cp:lastModifiedBy>Michelle Farney</cp:lastModifiedBy>
  <cp:revision>23</cp:revision>
  <dcterms:created xsi:type="dcterms:W3CDTF">2023-09-21T15:53:32Z</dcterms:created>
  <dcterms:modified xsi:type="dcterms:W3CDTF">2024-01-30T15:13:09Z</dcterms:modified>
</cp:coreProperties>
</file>