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48"/>
  </p:notesMasterIdLst>
  <p:handoutMasterIdLst>
    <p:handoutMasterId r:id="rId49"/>
  </p:handoutMasterIdLst>
  <p:sldIdLst>
    <p:sldId id="301" r:id="rId2"/>
    <p:sldId id="300" r:id="rId3"/>
    <p:sldId id="312" r:id="rId4"/>
    <p:sldId id="304" r:id="rId5"/>
    <p:sldId id="313" r:id="rId6"/>
    <p:sldId id="314" r:id="rId7"/>
    <p:sldId id="315" r:id="rId8"/>
    <p:sldId id="316" r:id="rId9"/>
    <p:sldId id="317" r:id="rId10"/>
    <p:sldId id="322" r:id="rId11"/>
    <p:sldId id="321" r:id="rId12"/>
    <p:sldId id="319" r:id="rId13"/>
    <p:sldId id="311" r:id="rId14"/>
    <p:sldId id="298" r:id="rId15"/>
    <p:sldId id="305" r:id="rId16"/>
    <p:sldId id="337" r:id="rId17"/>
    <p:sldId id="338" r:id="rId18"/>
    <p:sldId id="339" r:id="rId19"/>
    <p:sldId id="340" r:id="rId20"/>
    <p:sldId id="310" r:id="rId21"/>
    <p:sldId id="302" r:id="rId22"/>
    <p:sldId id="324" r:id="rId23"/>
    <p:sldId id="341" r:id="rId24"/>
    <p:sldId id="342" r:id="rId25"/>
    <p:sldId id="323" r:id="rId26"/>
    <p:sldId id="343" r:id="rId27"/>
    <p:sldId id="344" r:id="rId28"/>
    <p:sldId id="325" r:id="rId29"/>
    <p:sldId id="326" r:id="rId30"/>
    <p:sldId id="328" r:id="rId31"/>
    <p:sldId id="327" r:id="rId32"/>
    <p:sldId id="306" r:id="rId33"/>
    <p:sldId id="309" r:id="rId34"/>
    <p:sldId id="303" r:id="rId35"/>
    <p:sldId id="307" r:id="rId36"/>
    <p:sldId id="345" r:id="rId37"/>
    <p:sldId id="346" r:id="rId38"/>
    <p:sldId id="329" r:id="rId39"/>
    <p:sldId id="330" r:id="rId40"/>
    <p:sldId id="331" r:id="rId41"/>
    <p:sldId id="332" r:id="rId42"/>
    <p:sldId id="333" r:id="rId43"/>
    <p:sldId id="334" r:id="rId44"/>
    <p:sldId id="335" r:id="rId45"/>
    <p:sldId id="308" r:id="rId46"/>
    <p:sldId id="266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0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sv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18.svg"/><Relationship Id="rId4" Type="http://schemas.openxmlformats.org/officeDocument/2006/relationships/image" Target="../media/image24.sv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 to Data</a:t>
            </a:r>
          </a:p>
          <a:p>
            <a:r>
              <a:rPr lang="en-US" dirty="0"/>
              <a:t>Save Workbook and Extract Files</a:t>
            </a:r>
          </a:p>
          <a:p>
            <a:r>
              <a:rPr lang="en-US" dirty="0"/>
              <a:t>Build a Data Model</a:t>
            </a:r>
          </a:p>
          <a:p>
            <a:r>
              <a:rPr lang="en-US" dirty="0"/>
              <a:t>Prepare Data for Analysis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and Preparing Data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33F35A-1199-7CD2-DD9B-A68AEABC1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Source Page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1A31CE-1FA7-F6AC-3E22-89347BF92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BF60563-D665-B2EC-3BB2-67693A3B5BA1}"/>
              </a:ext>
            </a:extLst>
          </p:cNvPr>
          <p:cNvGrpSpPr/>
          <p:nvPr/>
        </p:nvGrpSpPr>
        <p:grpSpPr>
          <a:xfrm>
            <a:off x="326247" y="1292957"/>
            <a:ext cx="11539506" cy="5152516"/>
            <a:chOff x="388520" y="1218502"/>
            <a:chExt cx="11539506" cy="51525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F353E64-4A57-A9EB-03AC-6199F05AA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56139" y="1218502"/>
              <a:ext cx="8567401" cy="5152516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5B31D06-3FDE-34F9-B8D5-A0DBC640E26E}"/>
                </a:ext>
              </a:extLst>
            </p:cNvPr>
            <p:cNvGrpSpPr/>
            <p:nvPr/>
          </p:nvGrpSpPr>
          <p:grpSpPr>
            <a:xfrm>
              <a:off x="388520" y="2127937"/>
              <a:ext cx="1829974" cy="274638"/>
              <a:chOff x="719817" y="2703722"/>
              <a:chExt cx="1829974" cy="274638"/>
            </a:xfrm>
          </p:grpSpPr>
          <p:sp>
            <p:nvSpPr>
              <p:cNvPr id="14" name="Line 300">
                <a:extLst>
                  <a:ext uri="{FF2B5EF4-FFF2-40B4-BE49-F238E27FC236}">
                    <a16:creationId xmlns:a16="http://schemas.microsoft.com/office/drawing/2014/main" id="{18F03FB8-EDE0-9DF7-2DB2-B35A09468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098" y="2841041"/>
                <a:ext cx="58169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Rounded Rectangle 143">
                <a:extLst>
                  <a:ext uri="{FF2B5EF4-FFF2-40B4-BE49-F238E27FC236}">
                    <a16:creationId xmlns:a16="http://schemas.microsoft.com/office/drawing/2014/main" id="{A5FCE648-423E-9696-FE17-7282803BC897}"/>
                  </a:ext>
                </a:extLst>
              </p:cNvPr>
              <p:cNvSpPr/>
              <p:nvPr/>
            </p:nvSpPr>
            <p:spPr>
              <a:xfrm>
                <a:off x="719817" y="2703722"/>
                <a:ext cx="156729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Active connection</a:t>
                </a: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1C2F19E-C2F3-2A5B-092B-47D7148DDF80}"/>
                </a:ext>
              </a:extLst>
            </p:cNvPr>
            <p:cNvSpPr/>
            <p:nvPr/>
          </p:nvSpPr>
          <p:spPr>
            <a:xfrm>
              <a:off x="4074160" y="1293655"/>
              <a:ext cx="6572951" cy="279400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Line 313">
              <a:extLst>
                <a:ext uri="{FF2B5EF4-FFF2-40B4-BE49-F238E27FC236}">
                  <a16:creationId xmlns:a16="http://schemas.microsoft.com/office/drawing/2014/main" id="{4863E8BB-3626-1642-0F57-F34B72E4FC6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0645257" y="424529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Rounded Rectangle 143">
              <a:extLst>
                <a:ext uri="{FF2B5EF4-FFF2-40B4-BE49-F238E27FC236}">
                  <a16:creationId xmlns:a16="http://schemas.microsoft.com/office/drawing/2014/main" id="{4EA4BAEC-E075-CB55-9E7E-565FE58A099B}"/>
                </a:ext>
              </a:extLst>
            </p:cNvPr>
            <p:cNvSpPr/>
            <p:nvPr/>
          </p:nvSpPr>
          <p:spPr>
            <a:xfrm>
              <a:off x="10954859" y="3671679"/>
              <a:ext cx="973167" cy="114723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Expand/ Collapse  data and metadata grids</a:t>
              </a:r>
            </a:p>
          </p:txBody>
        </p:sp>
        <p:sp>
          <p:nvSpPr>
            <p:cNvPr id="22" name="Line 313">
              <a:extLst>
                <a:ext uri="{FF2B5EF4-FFF2-40B4-BE49-F238E27FC236}">
                  <a16:creationId xmlns:a16="http://schemas.microsoft.com/office/drawing/2014/main" id="{D750FD31-1988-0FB1-4C01-27076B3ED8C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0679850" y="271774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73626DCF-9835-418E-1222-B2F0EF6FCB86}"/>
                </a:ext>
              </a:extLst>
            </p:cNvPr>
            <p:cNvSpPr/>
            <p:nvPr/>
          </p:nvSpPr>
          <p:spPr>
            <a:xfrm>
              <a:off x="10929088" y="2553336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Canvas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C850D84-6334-9836-ED77-3FD9045103F2}"/>
                </a:ext>
              </a:extLst>
            </p:cNvPr>
            <p:cNvSpPr/>
            <p:nvPr/>
          </p:nvSpPr>
          <p:spPr>
            <a:xfrm>
              <a:off x="7565827" y="1475042"/>
              <a:ext cx="1491628" cy="672053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Line 313">
              <a:extLst>
                <a:ext uri="{FF2B5EF4-FFF2-40B4-BE49-F238E27FC236}">
                  <a16:creationId xmlns:a16="http://schemas.microsoft.com/office/drawing/2014/main" id="{F7AA6B39-DEF9-1596-EA75-526792E71C4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9057454" y="1374935"/>
              <a:ext cx="629008" cy="12086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Rounded Rectangle 143">
              <a:extLst>
                <a:ext uri="{FF2B5EF4-FFF2-40B4-BE49-F238E27FC236}">
                  <a16:creationId xmlns:a16="http://schemas.microsoft.com/office/drawing/2014/main" id="{194CE9C7-236D-C43A-F7E2-569AD21F21E4}"/>
                </a:ext>
              </a:extLst>
            </p:cNvPr>
            <p:cNvSpPr/>
            <p:nvPr/>
          </p:nvSpPr>
          <p:spPr>
            <a:xfrm>
              <a:off x="9550658" y="1232464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Connection type</a:t>
              </a:r>
            </a:p>
          </p:txBody>
        </p:sp>
        <p:sp>
          <p:nvSpPr>
            <p:cNvPr id="26" name="Line 313">
              <a:extLst>
                <a:ext uri="{FF2B5EF4-FFF2-40B4-BE49-F238E27FC236}">
                  <a16:creationId xmlns:a16="http://schemas.microsoft.com/office/drawing/2014/main" id="{049F1D8D-1ACE-779A-7190-7B3AB428C10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0669690" y="538982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Rounded Rectangle 143">
              <a:extLst>
                <a:ext uri="{FF2B5EF4-FFF2-40B4-BE49-F238E27FC236}">
                  <a16:creationId xmlns:a16="http://schemas.microsoft.com/office/drawing/2014/main" id="{94676802-800A-4AF2-3639-2E890C4678CC}"/>
                </a:ext>
              </a:extLst>
            </p:cNvPr>
            <p:cNvSpPr/>
            <p:nvPr/>
          </p:nvSpPr>
          <p:spPr>
            <a:xfrm>
              <a:off x="10949408" y="5196579"/>
              <a:ext cx="973167" cy="33231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Data grid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541E863-95D5-A546-B733-0A938928CF2F}"/>
                </a:ext>
              </a:extLst>
            </p:cNvPr>
            <p:cNvGrpSpPr/>
            <p:nvPr/>
          </p:nvGrpSpPr>
          <p:grpSpPr>
            <a:xfrm>
              <a:off x="508509" y="5489938"/>
              <a:ext cx="3588495" cy="274638"/>
              <a:chOff x="780777" y="2703722"/>
              <a:chExt cx="3588495" cy="274638"/>
            </a:xfrm>
          </p:grpSpPr>
          <p:sp>
            <p:nvSpPr>
              <p:cNvPr id="29" name="Line 300">
                <a:extLst>
                  <a:ext uri="{FF2B5EF4-FFF2-40B4-BE49-F238E27FC236}">
                    <a16:creationId xmlns:a16="http://schemas.microsoft.com/office/drawing/2014/main" id="{981EE94A-762F-F285-6FC0-AC68B2372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296" y="2841041"/>
                <a:ext cx="220897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" name="Rounded Rectangle 143">
                <a:extLst>
                  <a:ext uri="{FF2B5EF4-FFF2-40B4-BE49-F238E27FC236}">
                    <a16:creationId xmlns:a16="http://schemas.microsoft.com/office/drawing/2014/main" id="{CE6ACFBB-AB1F-CC55-947D-FC08CB50A10B}"/>
                  </a:ext>
                </a:extLst>
              </p:cNvPr>
              <p:cNvSpPr/>
              <p:nvPr/>
            </p:nvSpPr>
            <p:spPr>
              <a:xfrm>
                <a:off x="780777" y="2703722"/>
                <a:ext cx="156729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Metadata grid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4161E47-079B-E049-5219-876B57B96A7A}"/>
                </a:ext>
              </a:extLst>
            </p:cNvPr>
            <p:cNvGrpSpPr/>
            <p:nvPr/>
          </p:nvGrpSpPr>
          <p:grpSpPr>
            <a:xfrm>
              <a:off x="588741" y="3409095"/>
              <a:ext cx="1604613" cy="486538"/>
              <a:chOff x="924858" y="2557132"/>
              <a:chExt cx="1604613" cy="486538"/>
            </a:xfrm>
          </p:grpSpPr>
          <p:sp>
            <p:nvSpPr>
              <p:cNvPr id="32" name="Line 300">
                <a:extLst>
                  <a:ext uri="{FF2B5EF4-FFF2-40B4-BE49-F238E27FC236}">
                    <a16:creationId xmlns:a16="http://schemas.microsoft.com/office/drawing/2014/main" id="{365BB030-F104-C4B2-22BB-38B5E114C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7778" y="2800401"/>
                <a:ext cx="58169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" name="Rounded Rectangle 143">
                <a:extLst>
                  <a:ext uri="{FF2B5EF4-FFF2-40B4-BE49-F238E27FC236}">
                    <a16:creationId xmlns:a16="http://schemas.microsoft.com/office/drawing/2014/main" id="{DAD3B570-74BE-9B62-557C-91C1EF915DE6}"/>
                  </a:ext>
                </a:extLst>
              </p:cNvPr>
              <p:cNvSpPr/>
              <p:nvPr/>
            </p:nvSpPr>
            <p:spPr>
              <a:xfrm>
                <a:off x="924858" y="2557132"/>
                <a:ext cx="1177532" cy="4865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Available worksheets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E6B5220-D3E7-DCAE-2176-9D3F5FBDDF47}"/>
                </a:ext>
              </a:extLst>
            </p:cNvPr>
            <p:cNvGrpSpPr/>
            <p:nvPr/>
          </p:nvGrpSpPr>
          <p:grpSpPr>
            <a:xfrm>
              <a:off x="5549800" y="4328307"/>
              <a:ext cx="1992534" cy="486538"/>
              <a:chOff x="557257" y="2557132"/>
              <a:chExt cx="1992534" cy="486538"/>
            </a:xfrm>
          </p:grpSpPr>
          <p:sp>
            <p:nvSpPr>
              <p:cNvPr id="35" name="Line 300">
                <a:extLst>
                  <a:ext uri="{FF2B5EF4-FFF2-40B4-BE49-F238E27FC236}">
                    <a16:creationId xmlns:a16="http://schemas.microsoft.com/office/drawing/2014/main" id="{B77DCE89-4A03-67D8-2ACB-CA23D1420D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098" y="2800401"/>
                <a:ext cx="58169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Rounded Rectangle 143">
                <a:extLst>
                  <a:ext uri="{FF2B5EF4-FFF2-40B4-BE49-F238E27FC236}">
                    <a16:creationId xmlns:a16="http://schemas.microsoft.com/office/drawing/2014/main" id="{B8FF8F12-EA6D-3CE7-FFA6-72F344853B09}"/>
                  </a:ext>
                </a:extLst>
              </p:cNvPr>
              <p:cNvSpPr/>
              <p:nvPr/>
            </p:nvSpPr>
            <p:spPr>
              <a:xfrm>
                <a:off x="557257" y="2557132"/>
                <a:ext cx="1567295" cy="4865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Collapse metadata grid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194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E42585-561C-A868-93DC-8217F8A3F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3CC290-20A8-1345-4F0B-5CF5648036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Live Connection to a Data Source</a:t>
            </a:r>
          </a:p>
        </p:txBody>
      </p:sp>
    </p:spTree>
    <p:extLst>
      <p:ext uri="{BB962C8B-B14F-4D97-AF65-F5344CB8AC3E}">
        <p14:creationId xmlns:p14="http://schemas.microsoft.com/office/powerpoint/2010/main" val="1206031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2AAFDC-AA9E-5DD0-A578-E358728BA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Prep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88B55-0259-52CA-FD88-CE5E334D5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4EF2C3-65C5-4C0B-AF73-8484257B874D}"/>
              </a:ext>
            </a:extLst>
          </p:cNvPr>
          <p:cNvGrpSpPr/>
          <p:nvPr/>
        </p:nvGrpSpPr>
        <p:grpSpPr>
          <a:xfrm>
            <a:off x="1500111" y="1472867"/>
            <a:ext cx="9191777" cy="4729490"/>
            <a:chOff x="2427182" y="1353124"/>
            <a:chExt cx="9191777" cy="47294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51DDEB6-F769-5059-A668-76086743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7182" y="1353124"/>
              <a:ext cx="7337635" cy="4684105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AD5D71A-921D-4C92-4663-44EFB171464D}"/>
                </a:ext>
              </a:extLst>
            </p:cNvPr>
            <p:cNvGrpSpPr/>
            <p:nvPr/>
          </p:nvGrpSpPr>
          <p:grpSpPr>
            <a:xfrm>
              <a:off x="9786619" y="3684075"/>
              <a:ext cx="1563688" cy="2398539"/>
              <a:chOff x="9786619" y="1648450"/>
              <a:chExt cx="1563688" cy="2398539"/>
            </a:xfrm>
          </p:grpSpPr>
          <p:sp>
            <p:nvSpPr>
              <p:cNvPr id="7" name="Line 300">
                <a:extLst>
                  <a:ext uri="{FF2B5EF4-FFF2-40B4-BE49-F238E27FC236}">
                    <a16:creationId xmlns:a16="http://schemas.microsoft.com/office/drawing/2014/main" id="{CF94FDBC-CE91-3A14-F9CA-3BEEA0E27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978707" y="2836833"/>
                <a:ext cx="13716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AutoShape 303">
                <a:extLst>
                  <a:ext uri="{FF2B5EF4-FFF2-40B4-BE49-F238E27FC236}">
                    <a16:creationId xmlns:a16="http://schemas.microsoft.com/office/drawing/2014/main" id="{D99CB85F-0D66-6C01-B6F9-EAC89A76513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786619" y="1648450"/>
                <a:ext cx="192088" cy="2398539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949266F7-397A-BC48-87B2-41691249C8D6}"/>
                </a:ext>
              </a:extLst>
            </p:cNvPr>
            <p:cNvSpPr/>
            <p:nvPr/>
          </p:nvSpPr>
          <p:spPr>
            <a:xfrm>
              <a:off x="10323674" y="4735139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Input pane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4DCA1C0-6332-82F8-EF78-3FFA8B1763D5}"/>
                </a:ext>
              </a:extLst>
            </p:cNvPr>
            <p:cNvGrpSpPr/>
            <p:nvPr/>
          </p:nvGrpSpPr>
          <p:grpSpPr>
            <a:xfrm>
              <a:off x="9775729" y="2066322"/>
              <a:ext cx="1563688" cy="1519240"/>
              <a:chOff x="9699531" y="2088099"/>
              <a:chExt cx="1563688" cy="1519240"/>
            </a:xfrm>
          </p:grpSpPr>
          <p:sp>
            <p:nvSpPr>
              <p:cNvPr id="13" name="Line 300">
                <a:extLst>
                  <a:ext uri="{FF2B5EF4-FFF2-40B4-BE49-F238E27FC236}">
                    <a16:creationId xmlns:a16="http://schemas.microsoft.com/office/drawing/2014/main" id="{54614EF3-10B1-05BB-58FB-F59F830CA3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91619" y="2836833"/>
                <a:ext cx="13716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AutoShape 303">
                <a:extLst>
                  <a:ext uri="{FF2B5EF4-FFF2-40B4-BE49-F238E27FC236}">
                    <a16:creationId xmlns:a16="http://schemas.microsoft.com/office/drawing/2014/main" id="{D387313B-2987-123F-2321-36CACA745DA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699531" y="2088099"/>
                <a:ext cx="192088" cy="1519240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1273A269-E851-6CF8-DEC9-E1E1FBCAFA28}"/>
                </a:ext>
              </a:extLst>
            </p:cNvPr>
            <p:cNvSpPr/>
            <p:nvPr/>
          </p:nvSpPr>
          <p:spPr>
            <a:xfrm>
              <a:off x="10323673" y="2655641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Flow pane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7897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0C0725-75A3-B665-2ED1-5B6B5CBB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97AB9-6299-0DAE-144B-87B358DAD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Tableau Prep Builder to Create an Extract</a:t>
            </a:r>
          </a:p>
        </p:txBody>
      </p:sp>
    </p:spTree>
    <p:extLst>
      <p:ext uri="{BB962C8B-B14F-4D97-AF65-F5344CB8AC3E}">
        <p14:creationId xmlns:p14="http://schemas.microsoft.com/office/powerpoint/2010/main" val="477046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Workbook and Extract Files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19391-6836-6B80-ED28-B2DBF200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FC6103-866C-5C8B-BEBA-F50F17CDA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Workbook File Types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114D9D-4FD3-E45D-B082-242565BD2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Workbook (.twb)</a:t>
            </a:r>
          </a:p>
          <a:p>
            <a:pPr lvl="1"/>
            <a:r>
              <a:rPr lang="en-US" dirty="0"/>
              <a:t>The default workbook file type. </a:t>
            </a:r>
          </a:p>
          <a:p>
            <a:pPr lvl="1"/>
            <a:r>
              <a:rPr lang="en-US" dirty="0"/>
              <a:t>Contains at least one workbook, and it can contain dashboards and stories.</a:t>
            </a:r>
          </a:p>
          <a:p>
            <a:r>
              <a:rPr lang="en-US" dirty="0"/>
              <a:t>Bookmark (.tbm)</a:t>
            </a:r>
          </a:p>
          <a:p>
            <a:pPr lvl="1"/>
            <a:r>
              <a:rPr lang="en-US" dirty="0"/>
              <a:t>Contains a single worksheet.</a:t>
            </a:r>
          </a:p>
          <a:p>
            <a:pPr lvl="1"/>
            <a:r>
              <a:rPr lang="en-US" dirty="0"/>
              <a:t>Commonly used as a quick way to share or reuse a worksheet.</a:t>
            </a:r>
          </a:p>
          <a:p>
            <a:r>
              <a:rPr lang="en-US" dirty="0"/>
              <a:t>Packaged workbook (.twbx)</a:t>
            </a:r>
          </a:p>
          <a:p>
            <a:pPr lvl="1"/>
            <a:r>
              <a:rPr lang="en-US" dirty="0"/>
              <a:t>A zip file containing a workbook and any supporting files needed to use the workbook.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043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0140E6-CBC0-4FD1-8D7A-7DE0746FB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20DF87-AF58-DF2B-A2AA-9C2102FCE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Bookmarks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D7AD2C-443D-ABCF-8E57-CF3D0DB87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save a single worksheet as a Tableau bookmark. </a:t>
            </a:r>
          </a:p>
          <a:p>
            <a:r>
              <a:rPr lang="en-US" dirty="0"/>
              <a:t>Bookmarks are convenient when you have worksheets that you use frequently or when you need to quickly share a worksheet. </a:t>
            </a:r>
          </a:p>
          <a:p>
            <a:r>
              <a:rPr lang="en-US" dirty="0"/>
              <a:t>When you save a worksheet as a bookmark, Tableau creates a snapshot of the worksheet and adds the bookmark's name to the </a:t>
            </a:r>
            <a:r>
              <a:rPr lang="en-US" b="1" dirty="0"/>
              <a:t>Window→Bookmark </a:t>
            </a:r>
            <a:r>
              <a:rPr lang="en-US" dirty="0"/>
              <a:t>menu. </a:t>
            </a:r>
          </a:p>
          <a:p>
            <a:r>
              <a:rPr lang="en-US" dirty="0"/>
              <a:t>When you add the bookmark to another workbook, Tableau adds the worksheet in the state that it was in when it was bookmarked. </a:t>
            </a:r>
          </a:p>
          <a:p>
            <a:r>
              <a:rPr lang="en-US" dirty="0"/>
              <a:t>The bookmark will never update or change automatically.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6A02955-F00D-56B5-9B6E-60CF9F6F4242}"/>
              </a:ext>
            </a:extLst>
          </p:cNvPr>
          <p:cNvGrpSpPr/>
          <p:nvPr/>
        </p:nvGrpSpPr>
        <p:grpSpPr>
          <a:xfrm>
            <a:off x="235284" y="4133954"/>
            <a:ext cx="11399782" cy="1928615"/>
            <a:chOff x="235284" y="4133954"/>
            <a:chExt cx="11399782" cy="192861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F5BBE8A-ECF7-2485-FC30-1FAF34CBBBCC}"/>
                </a:ext>
              </a:extLst>
            </p:cNvPr>
            <p:cNvGrpSpPr/>
            <p:nvPr/>
          </p:nvGrpSpPr>
          <p:grpSpPr>
            <a:xfrm>
              <a:off x="235284" y="4133954"/>
              <a:ext cx="11399782" cy="1928615"/>
              <a:chOff x="235284" y="4133954"/>
              <a:chExt cx="11399782" cy="1928615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70D3004-EAB0-883F-8419-02C6CBCA86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20996" y="4133954"/>
                <a:ext cx="3314070" cy="1928615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F7DA4EB-B3CA-9F69-5CA7-B736323733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5284" y="4228416"/>
                <a:ext cx="4054029" cy="173969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E1C39F-1916-8334-C506-FDF4215755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4297" y="4165441"/>
                <a:ext cx="3581715" cy="1865641"/>
              </a:xfrm>
              <a:prstGeom prst="rect">
                <a:avLst/>
              </a:prstGeom>
            </p:spPr>
          </p:pic>
          <p:sp>
            <p:nvSpPr>
              <p:cNvPr id="11" name="AutoShape 304">
                <a:extLst>
                  <a:ext uri="{FF2B5EF4-FFF2-40B4-BE49-F238E27FC236}">
                    <a16:creationId xmlns:a16="http://schemas.microsoft.com/office/drawing/2014/main" id="{22FD7A9D-226A-8FDB-4DDB-59F63EFE3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2297" y="4793461"/>
                <a:ext cx="76200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AutoShape 304">
                <a:extLst>
                  <a:ext uri="{FF2B5EF4-FFF2-40B4-BE49-F238E27FC236}">
                    <a16:creationId xmlns:a16="http://schemas.microsoft.com/office/drawing/2014/main" id="{20B441A7-EE33-D306-035B-10A2F3C64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9578" y="4793461"/>
                <a:ext cx="76200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5BADAEF-43A8-7522-121E-13EF323BF80C}"/>
                </a:ext>
              </a:extLst>
            </p:cNvPr>
            <p:cNvSpPr/>
            <p:nvPr/>
          </p:nvSpPr>
          <p:spPr>
            <a:xfrm>
              <a:off x="336884" y="4958080"/>
              <a:ext cx="1060854" cy="243840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284E988-9F52-F821-A716-C178AC568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3178" y="4881783"/>
              <a:ext cx="921014" cy="43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0481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6B2735-C18E-F483-4793-3F65FD803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B4AD8C-A00D-9DF4-F600-B09A06A89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Packaged Workbooks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8E3C58-39C3-398E-DE6F-875AD1B28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Packaged workbook</a:t>
            </a:r>
            <a:r>
              <a:rPr lang="en-US" dirty="0"/>
              <a:t>: A type of Tableau workbook file that contains one or more worksheets, dashboards, or stories, along with any external files used by the workbook.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E46E2F-02F2-E908-1B6D-013B978DA9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Background images </a:t>
            </a:r>
          </a:p>
          <a:p>
            <a:r>
              <a:rPr lang="en-US" dirty="0"/>
              <a:t>Custom geocoding </a:t>
            </a:r>
          </a:p>
          <a:p>
            <a:r>
              <a:rPr lang="en-US" dirty="0"/>
              <a:t>Custom shapes </a:t>
            </a:r>
          </a:p>
          <a:p>
            <a:r>
              <a:rPr lang="en-US" dirty="0"/>
              <a:t>Local cube files </a:t>
            </a:r>
          </a:p>
          <a:p>
            <a:r>
              <a:rPr lang="en-US" dirty="0"/>
              <a:t>Microsoft Access files </a:t>
            </a:r>
          </a:p>
          <a:p>
            <a:r>
              <a:rPr lang="en-US" dirty="0"/>
              <a:t>Microsoft Excel files </a:t>
            </a:r>
          </a:p>
          <a:p>
            <a:r>
              <a:rPr lang="en-US" dirty="0"/>
              <a:t>Tableau extract files (.hyper or .tde) </a:t>
            </a:r>
          </a:p>
          <a:p>
            <a:r>
              <a:rPr lang="en-US" dirty="0"/>
              <a:t>Text files (.csv, .txt, etc.)</a:t>
            </a:r>
          </a:p>
        </p:txBody>
      </p:sp>
    </p:spTree>
    <p:extLst>
      <p:ext uri="{BB962C8B-B14F-4D97-AF65-F5344CB8AC3E}">
        <p14:creationId xmlns:p14="http://schemas.microsoft.com/office/powerpoint/2010/main" val="998310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C46FFF-B97A-C2DA-75F9-8E0AA10FA5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By default, Tableau saves files in its default repository </a:t>
            </a:r>
            <a:r>
              <a:rPr lang="en-US" b="1" dirty="0"/>
              <a:t>\Documents\My Tableau Repository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Created when you install Tableau Desktop. </a:t>
            </a:r>
          </a:p>
          <a:p>
            <a:r>
              <a:rPr lang="en-US" dirty="0"/>
              <a:t>To change the repository location, select </a:t>
            </a:r>
            <a:r>
              <a:rPr lang="en-US" b="1" dirty="0"/>
              <a:t>File→Repository Location</a:t>
            </a:r>
            <a:r>
              <a:rPr lang="en-US" dirty="0"/>
              <a:t> and specify a different folder. </a:t>
            </a:r>
          </a:p>
          <a:p>
            <a:r>
              <a:rPr lang="en-US" dirty="0"/>
              <a:t>If you change the repository location, a new repository folder structure is created, but files are not moved from the previous repository. </a:t>
            </a:r>
          </a:p>
          <a:p>
            <a:r>
              <a:rPr lang="en-US" dirty="0"/>
              <a:t>You must manually copy files or use a scripted process to move them.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45A487-FD44-12F7-9AF1-8C017786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F6A089-8C54-E090-900C-068B3CD42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Tableau Repository</a:t>
            </a:r>
          </a:p>
        </p:txBody>
      </p:sp>
    </p:spTree>
    <p:extLst>
      <p:ext uri="{BB962C8B-B14F-4D97-AF65-F5344CB8AC3E}">
        <p14:creationId xmlns:p14="http://schemas.microsoft.com/office/powerpoint/2010/main" val="3820113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CF0496-D5E8-315D-25D4-D3E9FC7B9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7C9811D-35D2-F387-D643-2BA3CE313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 Options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0DC749-84EA-F300-B29A-ED336910E8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Export to previous versions.</a:t>
            </a:r>
          </a:p>
          <a:p>
            <a:pPr lvl="1"/>
            <a:r>
              <a:rPr lang="en-US" dirty="0"/>
              <a:t>You can select the version of Tableau that the export file should be compatible with.</a:t>
            </a:r>
          </a:p>
          <a:p>
            <a:pPr lvl="1"/>
            <a:r>
              <a:rPr lang="en-US" dirty="0"/>
              <a:t>Tableau tells you if the exported version will be fully compatible with the target version, and any features that will be lost in the exported version.</a:t>
            </a:r>
          </a:p>
          <a:p>
            <a:r>
              <a:rPr lang="en-US" dirty="0"/>
              <a:t>Export individual views as images.</a:t>
            </a:r>
          </a:p>
          <a:p>
            <a:pPr lvl="1"/>
            <a:r>
              <a:rPr lang="en-US" dirty="0"/>
              <a:t>Import images to other applications.</a:t>
            </a:r>
          </a:p>
          <a:p>
            <a:r>
              <a:rPr lang="en-US" dirty="0"/>
              <a:t>Export to PowerPoint.</a:t>
            </a:r>
          </a:p>
          <a:p>
            <a:pPr lvl="1"/>
            <a:r>
              <a:rPr lang="en-US" dirty="0"/>
              <a:t>If you select views or sheets from a workbook or dashboard, the exports are created as static PNG images in the PowerPoint file. </a:t>
            </a:r>
          </a:p>
          <a:p>
            <a:pPr lvl="1"/>
            <a:r>
              <a:rPr lang="en-US" dirty="0"/>
              <a:t>If you export a story, each story point is exported as a separate slide.</a:t>
            </a:r>
          </a:p>
        </p:txBody>
      </p:sp>
    </p:spTree>
    <p:extLst>
      <p:ext uri="{BB962C8B-B14F-4D97-AF65-F5344CB8AC3E}">
        <p14:creationId xmlns:p14="http://schemas.microsoft.com/office/powerpoint/2010/main" val="2716383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to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0C0725-75A3-B665-2ED1-5B6B5CBB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97AB9-6299-0DAE-144B-87B358DAD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Saving Workbook and Extract Files</a:t>
            </a:r>
          </a:p>
        </p:txBody>
      </p:sp>
    </p:spTree>
    <p:extLst>
      <p:ext uri="{BB962C8B-B14F-4D97-AF65-F5344CB8AC3E}">
        <p14:creationId xmlns:p14="http://schemas.microsoft.com/office/powerpoint/2010/main" val="41166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4EC90-125B-6C28-8EB9-86A53A489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a Data Model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C04A9F-2479-8401-F023-35EA374FD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8357AD-7AB2-D2BB-EFB7-0FFF3AA3D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0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19391-6836-6B80-ED28-B2DBF200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DF8A2E-E4A6-27FC-62BE-660B2A7C8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196B9-45DE-C9EC-B03E-1374DA4D5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model</a:t>
            </a:r>
            <a:r>
              <a:rPr lang="en-US" dirty="0"/>
              <a:t>: A conceptual representation of data elements and how they relate to each other.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917951-EF51-4776-E6C9-C965BC5CE9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 Tableau, the data model tells Tableau how the tables in the data source are connected to each other, and how Tableau should query the data source. </a:t>
            </a:r>
          </a:p>
          <a:p>
            <a:r>
              <a:rPr lang="en-US" dirty="0"/>
              <a:t>Every data source you create has a data model. </a:t>
            </a:r>
          </a:p>
          <a:p>
            <a:r>
              <a:rPr lang="en-US" dirty="0"/>
              <a:t>To build the structure of the data model:</a:t>
            </a:r>
          </a:p>
          <a:p>
            <a:pPr lvl="1"/>
            <a:r>
              <a:rPr lang="en-US" dirty="0"/>
              <a:t>Add tables from data sources to the </a:t>
            </a:r>
            <a:r>
              <a:rPr lang="en-US" b="1" dirty="0"/>
              <a:t>Data Source</a:t>
            </a:r>
            <a:r>
              <a:rPr lang="en-US" dirty="0"/>
              <a:t> page.</a:t>
            </a:r>
          </a:p>
          <a:p>
            <a:pPr lvl="1"/>
            <a:r>
              <a:rPr lang="en-US" dirty="0"/>
              <a:t>Create or manipulate the relationships between the tables you added. </a:t>
            </a:r>
          </a:p>
          <a:p>
            <a:r>
              <a:rPr lang="en-US" dirty="0"/>
              <a:t>Data models that consist of a single table are simple. </a:t>
            </a:r>
          </a:p>
          <a:p>
            <a:r>
              <a:rPr lang="en-US" dirty="0"/>
              <a:t>Data models can also be complex, connecting multiple tables with a combination of relationships, joins, and unions.</a:t>
            </a:r>
          </a:p>
        </p:txBody>
      </p:sp>
    </p:spTree>
    <p:extLst>
      <p:ext uri="{BB962C8B-B14F-4D97-AF65-F5344CB8AC3E}">
        <p14:creationId xmlns:p14="http://schemas.microsoft.com/office/powerpoint/2010/main" val="490504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3BEF56-AA63-EC50-D00C-15347AEF3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Relationships, Joins, and Unions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772D9E-F438-BE7D-4C61-4ED8F78BF9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4CBA37-3765-A305-B000-262FC36AF3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Relationship</a:t>
            </a:r>
            <a:r>
              <a:rPr lang="en-US" dirty="0"/>
              <a:t>: A method of combining data from two tables by the use of a linking field. </a:t>
            </a:r>
          </a:p>
          <a:p>
            <a:r>
              <a:rPr lang="en-US" b="1" dirty="0"/>
              <a:t>Join</a:t>
            </a:r>
            <a:r>
              <a:rPr lang="en-US" dirty="0"/>
              <a:t>: A method of combining columns from multiple tables.  </a:t>
            </a:r>
          </a:p>
          <a:p>
            <a:r>
              <a:rPr lang="en-US" b="1" dirty="0"/>
              <a:t>Union</a:t>
            </a:r>
            <a:r>
              <a:rPr lang="en-US" dirty="0"/>
              <a:t>: A method of combining data by adding rows from one data source to another. </a:t>
            </a:r>
          </a:p>
        </p:txBody>
      </p:sp>
    </p:spTree>
    <p:extLst>
      <p:ext uri="{BB962C8B-B14F-4D97-AF65-F5344CB8AC3E}">
        <p14:creationId xmlns:p14="http://schemas.microsoft.com/office/powerpoint/2010/main" val="357075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5212C-B556-359D-0DBF-B4DB9090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Normalized and Denormalized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B9AD7A-6BB5-FDA8-F8BB-0154C29993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45357-DBDE-88E3-2511-8579BC1661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Normalized data</a:t>
            </a:r>
            <a:r>
              <a:rPr lang="en-US" dirty="0"/>
              <a:t>: Data that is broken into multiple tables to reduce redundancy and to ensure consistency and data integrity. </a:t>
            </a:r>
          </a:p>
          <a:p>
            <a:r>
              <a:rPr lang="en-US" b="1" dirty="0"/>
              <a:t>Denormalized data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/>
              <a:t>Data that has been combined into a single table in order to make data retrieval faster.</a:t>
            </a:r>
          </a:p>
        </p:txBody>
      </p:sp>
    </p:spTree>
    <p:extLst>
      <p:ext uri="{BB962C8B-B14F-4D97-AF65-F5344CB8AC3E}">
        <p14:creationId xmlns:p14="http://schemas.microsoft.com/office/powerpoint/2010/main" val="1097928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C5E391-7FBE-3631-B04D-A7642AA95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 Layers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84B3F5-4B1B-B046-9EF9-7CC52B24A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8B6147F-373B-A22A-4A22-6DBE00D3D536}"/>
              </a:ext>
            </a:extLst>
          </p:cNvPr>
          <p:cNvGrpSpPr/>
          <p:nvPr/>
        </p:nvGrpSpPr>
        <p:grpSpPr>
          <a:xfrm>
            <a:off x="200720" y="1492324"/>
            <a:ext cx="11492368" cy="4710446"/>
            <a:chOff x="200720" y="1167204"/>
            <a:chExt cx="11492368" cy="4710446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244EA70C-2355-AD71-9A66-D6814A95686A}"/>
                </a:ext>
              </a:extLst>
            </p:cNvPr>
            <p:cNvSpPr/>
            <p:nvPr/>
          </p:nvSpPr>
          <p:spPr>
            <a:xfrm>
              <a:off x="2192419" y="1167204"/>
              <a:ext cx="8705222" cy="1921044"/>
            </a:xfrm>
            <a:prstGeom prst="parallelogram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FBD6047F-B494-BD6C-34C8-3491FBD73021}"/>
                </a:ext>
              </a:extLst>
            </p:cNvPr>
            <p:cNvSpPr/>
            <p:nvPr/>
          </p:nvSpPr>
          <p:spPr>
            <a:xfrm>
              <a:off x="1637487" y="3524727"/>
              <a:ext cx="4495080" cy="1921044"/>
            </a:xfrm>
            <a:prstGeom prst="parallelogram">
              <a:avLst/>
            </a:prstGeom>
            <a:solidFill>
              <a:schemeClr val="accent5"/>
            </a:solidFill>
            <a:ln w="28575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7FFAD64A-CACF-D14E-70D9-4BC9103F9AE7}"/>
                </a:ext>
              </a:extLst>
            </p:cNvPr>
            <p:cNvSpPr/>
            <p:nvPr/>
          </p:nvSpPr>
          <p:spPr>
            <a:xfrm>
              <a:off x="6216247" y="3524727"/>
              <a:ext cx="4210259" cy="1921044"/>
            </a:xfrm>
            <a:prstGeom prst="parallelogram">
              <a:avLst/>
            </a:prstGeom>
            <a:solidFill>
              <a:schemeClr val="accent5"/>
            </a:solidFill>
            <a:ln w="28575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Text Box 307">
              <a:extLst>
                <a:ext uri="{FF2B5EF4-FFF2-40B4-BE49-F238E27FC236}">
                  <a16:creationId xmlns:a16="http://schemas.microsoft.com/office/drawing/2014/main" id="{DCCA3DF9-8F3C-BF6A-6F15-B5442F34D5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720" y="1879573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layer</a:t>
              </a:r>
            </a:p>
          </p:txBody>
        </p:sp>
        <p:sp>
          <p:nvSpPr>
            <p:cNvPr id="15" name="Text Box 307">
              <a:extLst>
                <a:ext uri="{FF2B5EF4-FFF2-40B4-BE49-F238E27FC236}">
                  <a16:creationId xmlns:a16="http://schemas.microsoft.com/office/drawing/2014/main" id="{B869D10F-5EB1-7493-A83A-9DE7517773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720" y="4192861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Physical layer</a:t>
              </a: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AB6BE3DB-47C6-17D2-EA27-BAFCC706B2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6750" y="1767241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chemeClr val="bg2"/>
                  </a:solidFill>
                  <a:latin typeface="Calibri"/>
                  <a:cs typeface="Calibri"/>
                </a:rPr>
                <a:t>Relationship</a:t>
              </a: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9966C0D5-36AD-3955-B44E-922EB0A57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2158" y="2122642"/>
              <a:ext cx="294014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CBADBD-3E0F-81A2-394A-32FB1533EA9E}"/>
                </a:ext>
              </a:extLst>
            </p:cNvPr>
            <p:cNvGrpSpPr/>
            <p:nvPr/>
          </p:nvGrpSpPr>
          <p:grpSpPr>
            <a:xfrm>
              <a:off x="3264710" y="1740962"/>
              <a:ext cx="1964117" cy="740645"/>
              <a:chOff x="3264710" y="1740962"/>
              <a:chExt cx="1964117" cy="740645"/>
            </a:xfrm>
          </p:grpSpPr>
          <p:sp>
            <p:nvSpPr>
              <p:cNvPr id="5" name="Parallelogram 4">
                <a:extLst>
                  <a:ext uri="{FF2B5EF4-FFF2-40B4-BE49-F238E27FC236}">
                    <a16:creationId xmlns:a16="http://schemas.microsoft.com/office/drawing/2014/main" id="{AFAA9A28-2DE8-F886-CFA9-22DA96F144F0}"/>
                  </a:ext>
                </a:extLst>
              </p:cNvPr>
              <p:cNvSpPr/>
              <p:nvPr/>
            </p:nvSpPr>
            <p:spPr>
              <a:xfrm>
                <a:off x="3264710" y="1740962"/>
                <a:ext cx="1964117" cy="740645"/>
              </a:xfrm>
              <a:prstGeom prst="parallelogram">
                <a:avLst/>
              </a:prstGeom>
              <a:solidFill>
                <a:schemeClr val="accent4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40048636-27C2-17EB-842A-8CB46EDE82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437" y="1965090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Logical Table A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BA148E3-BD9A-9992-0426-09F382B30B10}"/>
                </a:ext>
              </a:extLst>
            </p:cNvPr>
            <p:cNvGrpSpPr/>
            <p:nvPr/>
          </p:nvGrpSpPr>
          <p:grpSpPr>
            <a:xfrm>
              <a:off x="7785910" y="1740962"/>
              <a:ext cx="1964117" cy="740645"/>
              <a:chOff x="7785910" y="1740962"/>
              <a:chExt cx="1964117" cy="740645"/>
            </a:xfrm>
          </p:grpSpPr>
          <p:sp>
            <p:nvSpPr>
              <p:cNvPr id="13" name="Parallelogram 12">
                <a:extLst>
                  <a:ext uri="{FF2B5EF4-FFF2-40B4-BE49-F238E27FC236}">
                    <a16:creationId xmlns:a16="http://schemas.microsoft.com/office/drawing/2014/main" id="{295BD90C-C290-DBD7-6F42-4370B5AB1F5A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4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" name="Text Box 307">
                <a:extLst>
                  <a:ext uri="{FF2B5EF4-FFF2-40B4-BE49-F238E27FC236}">
                    <a16:creationId xmlns:a16="http://schemas.microsoft.com/office/drawing/2014/main" id="{C1C16A7D-F9C1-97EA-5DD8-5A91694282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76818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Logical Table B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8157228-F742-5E1C-FDF2-8439E868F34D}"/>
                </a:ext>
              </a:extLst>
            </p:cNvPr>
            <p:cNvGrpSpPr/>
            <p:nvPr/>
          </p:nvGrpSpPr>
          <p:grpSpPr>
            <a:xfrm>
              <a:off x="7428366" y="4056257"/>
              <a:ext cx="1964117" cy="740645"/>
              <a:chOff x="7785910" y="1740962"/>
              <a:chExt cx="1964117" cy="740645"/>
            </a:xfrm>
          </p:grpSpPr>
          <p:sp>
            <p:nvSpPr>
              <p:cNvPr id="19" name="Parallelogram 18">
                <a:extLst>
                  <a:ext uri="{FF2B5EF4-FFF2-40B4-BE49-F238E27FC236}">
                    <a16:creationId xmlns:a16="http://schemas.microsoft.com/office/drawing/2014/main" id="{63F8019F-D7E2-243F-1D8B-36326B329DEE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Text Box 307">
                <a:extLst>
                  <a:ext uri="{FF2B5EF4-FFF2-40B4-BE49-F238E27FC236}">
                    <a16:creationId xmlns:a16="http://schemas.microsoft.com/office/drawing/2014/main" id="{5A930C64-015E-7037-1611-4C5C954F08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76818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B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DF3DB73-561E-2066-1ED2-4379720FF46E}"/>
                </a:ext>
              </a:extLst>
            </p:cNvPr>
            <p:cNvGrpSpPr/>
            <p:nvPr/>
          </p:nvGrpSpPr>
          <p:grpSpPr>
            <a:xfrm>
              <a:off x="2903501" y="3744604"/>
              <a:ext cx="1964117" cy="740645"/>
              <a:chOff x="7785910" y="1740962"/>
              <a:chExt cx="1964117" cy="740645"/>
            </a:xfrm>
          </p:grpSpPr>
          <p:sp>
            <p:nvSpPr>
              <p:cNvPr id="22" name="Parallelogram 21">
                <a:extLst>
                  <a:ext uri="{FF2B5EF4-FFF2-40B4-BE49-F238E27FC236}">
                    <a16:creationId xmlns:a16="http://schemas.microsoft.com/office/drawing/2014/main" id="{B366711B-78F9-3055-0408-51B1EE16D0B8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Text Box 307">
                <a:extLst>
                  <a:ext uri="{FF2B5EF4-FFF2-40B4-BE49-F238E27FC236}">
                    <a16:creationId xmlns:a16="http://schemas.microsoft.com/office/drawing/2014/main" id="{226D166E-4264-8570-762A-7561A7088A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76818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A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7958102-8A6E-93A1-5B8B-A8BF2368DA03}"/>
                </a:ext>
              </a:extLst>
            </p:cNvPr>
            <p:cNvGrpSpPr/>
            <p:nvPr/>
          </p:nvGrpSpPr>
          <p:grpSpPr>
            <a:xfrm>
              <a:off x="1975809" y="4662959"/>
              <a:ext cx="1785561" cy="505871"/>
              <a:chOff x="7785910" y="1740962"/>
              <a:chExt cx="1964117" cy="740645"/>
            </a:xfrm>
          </p:grpSpPr>
          <p:sp>
            <p:nvSpPr>
              <p:cNvPr id="25" name="Parallelogram 24">
                <a:extLst>
                  <a:ext uri="{FF2B5EF4-FFF2-40B4-BE49-F238E27FC236}">
                    <a16:creationId xmlns:a16="http://schemas.microsoft.com/office/drawing/2014/main" id="{68BBE172-2D88-7D1C-A101-C17BFFA1B4A6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Text Box 307">
                <a:extLst>
                  <a:ext uri="{FF2B5EF4-FFF2-40B4-BE49-F238E27FC236}">
                    <a16:creationId xmlns:a16="http://schemas.microsoft.com/office/drawing/2014/main" id="{23D95374-85AB-90CF-155B-454119F687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873839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C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06E1960-79EF-B29C-C16C-4891445CAA9B}"/>
                </a:ext>
              </a:extLst>
            </p:cNvPr>
            <p:cNvGrpSpPr/>
            <p:nvPr/>
          </p:nvGrpSpPr>
          <p:grpSpPr>
            <a:xfrm>
              <a:off x="3786931" y="4657499"/>
              <a:ext cx="1785561" cy="505871"/>
              <a:chOff x="9513793" y="1509836"/>
              <a:chExt cx="1964117" cy="740645"/>
            </a:xfrm>
          </p:grpSpPr>
          <p:sp>
            <p:nvSpPr>
              <p:cNvPr id="28" name="Parallelogram 27">
                <a:extLst>
                  <a:ext uri="{FF2B5EF4-FFF2-40B4-BE49-F238E27FC236}">
                    <a16:creationId xmlns:a16="http://schemas.microsoft.com/office/drawing/2014/main" id="{F88EE76B-0AFA-4C3A-3F27-53F6C2CC5113}"/>
                  </a:ext>
                </a:extLst>
              </p:cNvPr>
              <p:cNvSpPr/>
              <p:nvPr/>
            </p:nvSpPr>
            <p:spPr>
              <a:xfrm>
                <a:off x="9513793" y="1509836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Text Box 307">
                <a:extLst>
                  <a:ext uri="{FF2B5EF4-FFF2-40B4-BE49-F238E27FC236}">
                    <a16:creationId xmlns:a16="http://schemas.microsoft.com/office/drawing/2014/main" id="{5CB20EE5-2D5F-A9C3-F38E-82203F45C0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1304" y="1642125"/>
                <a:ext cx="1490661" cy="428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D</a:t>
                </a:r>
              </a:p>
            </p:txBody>
          </p:sp>
        </p:grpSp>
        <p:sp>
          <p:nvSpPr>
            <p:cNvPr id="30" name="Text Box 307">
              <a:extLst>
                <a:ext uri="{FF2B5EF4-FFF2-40B4-BE49-F238E27FC236}">
                  <a16:creationId xmlns:a16="http://schemas.microsoft.com/office/drawing/2014/main" id="{8EB8ABC0-62D0-D2F9-44E2-775F474C46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8254" y="5571882"/>
              <a:ext cx="3195367" cy="30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table B contains 1 physical table.</a:t>
              </a:r>
            </a:p>
          </p:txBody>
        </p:sp>
        <p:sp>
          <p:nvSpPr>
            <p:cNvPr id="31" name="Text Box 307">
              <a:extLst>
                <a:ext uri="{FF2B5EF4-FFF2-40B4-BE49-F238E27FC236}">
                  <a16:creationId xmlns:a16="http://schemas.microsoft.com/office/drawing/2014/main" id="{8119B9F6-EA20-C2D8-7B7F-BE36A83D9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6113" y="5559233"/>
              <a:ext cx="3195367" cy="30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table A contains 3 physical tables.</a:t>
              </a:r>
            </a:p>
          </p:txBody>
        </p:sp>
        <p:sp>
          <p:nvSpPr>
            <p:cNvPr id="32" name="Line 300">
              <a:extLst>
                <a:ext uri="{FF2B5EF4-FFF2-40B4-BE49-F238E27FC236}">
                  <a16:creationId xmlns:a16="http://schemas.microsoft.com/office/drawing/2014/main" id="{ACD5FA36-89C3-D1D9-C6CF-BC9566646A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879" y="3312534"/>
              <a:ext cx="1116520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Line 300">
              <a:extLst>
                <a:ext uri="{FF2B5EF4-FFF2-40B4-BE49-F238E27FC236}">
                  <a16:creationId xmlns:a16="http://schemas.microsoft.com/office/drawing/2014/main" id="{2B5B3CDE-DCC4-678B-67F1-AACB2D99F8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19822" y="4485040"/>
              <a:ext cx="1006266" cy="1552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Line 300">
              <a:extLst>
                <a:ext uri="{FF2B5EF4-FFF2-40B4-BE49-F238E27FC236}">
                  <a16:creationId xmlns:a16="http://schemas.microsoft.com/office/drawing/2014/main" id="{D4011361-B5A3-7F73-67B5-45A6A3D10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3993" y="4485040"/>
              <a:ext cx="793042" cy="1724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Line 300">
              <a:extLst>
                <a:ext uri="{FF2B5EF4-FFF2-40B4-BE49-F238E27FC236}">
                  <a16:creationId xmlns:a16="http://schemas.microsoft.com/office/drawing/2014/main" id="{12D5534D-04FC-14AC-9C16-8A92F41BA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5933" y="2504323"/>
              <a:ext cx="478654" cy="2808117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Line 300">
              <a:extLst>
                <a:ext uri="{FF2B5EF4-FFF2-40B4-BE49-F238E27FC236}">
                  <a16:creationId xmlns:a16="http://schemas.microsoft.com/office/drawing/2014/main" id="{E3F4C5D6-141F-4D64-82CE-8C83633651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305" y="2491039"/>
              <a:ext cx="1398606" cy="2739189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Line 300">
              <a:extLst>
                <a:ext uri="{FF2B5EF4-FFF2-40B4-BE49-F238E27FC236}">
                  <a16:creationId xmlns:a16="http://schemas.microsoft.com/office/drawing/2014/main" id="{D6DDA2A0-C48C-4E47-1891-2847AE79FC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584253" y="2525024"/>
              <a:ext cx="200584" cy="2705184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Line 300">
              <a:extLst>
                <a:ext uri="{FF2B5EF4-FFF2-40B4-BE49-F238E27FC236}">
                  <a16:creationId xmlns:a16="http://schemas.microsoft.com/office/drawing/2014/main" id="{45AAA3CA-D2C8-BF35-2DC8-FC2B46FFC9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356" y="1747938"/>
              <a:ext cx="722526" cy="1921044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Line 300">
              <a:extLst>
                <a:ext uri="{FF2B5EF4-FFF2-40B4-BE49-F238E27FC236}">
                  <a16:creationId xmlns:a16="http://schemas.microsoft.com/office/drawing/2014/main" id="{394D95CE-111D-C676-C138-3C31404989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66203" y="1747938"/>
              <a:ext cx="1186297" cy="1967168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Line 300">
              <a:extLst>
                <a:ext uri="{FF2B5EF4-FFF2-40B4-BE49-F238E27FC236}">
                  <a16:creationId xmlns:a16="http://schemas.microsoft.com/office/drawing/2014/main" id="{09B72C4E-C604-5128-BF48-0468FD23A4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763982" y="1740483"/>
              <a:ext cx="401159" cy="1978125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Line 300">
              <a:extLst>
                <a:ext uri="{FF2B5EF4-FFF2-40B4-BE49-F238E27FC236}">
                  <a16:creationId xmlns:a16="http://schemas.microsoft.com/office/drawing/2014/main" id="{8EF86202-E4FC-3F83-C912-D9484EFCD86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871256" y="2080221"/>
              <a:ext cx="1912663" cy="1226185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Line 300">
              <a:extLst>
                <a:ext uri="{FF2B5EF4-FFF2-40B4-BE49-F238E27FC236}">
                  <a16:creationId xmlns:a16="http://schemas.microsoft.com/office/drawing/2014/main" id="{0F85BDFC-23CA-3D30-D1A2-09F2209EE92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26039" y="3168629"/>
              <a:ext cx="2817842" cy="1469789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Parallelogram 43">
              <a:extLst>
                <a:ext uri="{FF2B5EF4-FFF2-40B4-BE49-F238E27FC236}">
                  <a16:creationId xmlns:a16="http://schemas.microsoft.com/office/drawing/2014/main" id="{A1702CC3-275D-1A95-31E0-54D0371249C0}"/>
                </a:ext>
              </a:extLst>
            </p:cNvPr>
            <p:cNvSpPr/>
            <p:nvPr/>
          </p:nvSpPr>
          <p:spPr>
            <a:xfrm>
              <a:off x="1787385" y="3649649"/>
              <a:ext cx="4160536" cy="1662794"/>
            </a:xfrm>
            <a:prstGeom prst="parallelogram">
              <a:avLst/>
            </a:prstGeom>
            <a:noFill/>
            <a:ln w="9525" cap="flat" cmpd="sng" algn="ctr">
              <a:solidFill>
                <a:schemeClr val="bg2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Parallelogram 44">
              <a:extLst>
                <a:ext uri="{FF2B5EF4-FFF2-40B4-BE49-F238E27FC236}">
                  <a16:creationId xmlns:a16="http://schemas.microsoft.com/office/drawing/2014/main" id="{F75CD9EC-C8DB-8394-E91A-E093201BD8EA}"/>
                </a:ext>
              </a:extLst>
            </p:cNvPr>
            <p:cNvSpPr/>
            <p:nvPr/>
          </p:nvSpPr>
          <p:spPr>
            <a:xfrm>
              <a:off x="6382837" y="3718611"/>
              <a:ext cx="3782305" cy="1511631"/>
            </a:xfrm>
            <a:prstGeom prst="parallelogram">
              <a:avLst/>
            </a:prstGeom>
            <a:noFill/>
            <a:ln w="9525" cap="flat" cmpd="sng" algn="ctr">
              <a:solidFill>
                <a:schemeClr val="bg2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Text Box 307">
              <a:extLst>
                <a:ext uri="{FF2B5EF4-FFF2-40B4-BE49-F238E27FC236}">
                  <a16:creationId xmlns:a16="http://schemas.microsoft.com/office/drawing/2014/main" id="{81B7603E-2900-5F5B-A6FA-E9C939B4C7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185" y="4386310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chemeClr val="bg2"/>
                  </a:solidFill>
                  <a:latin typeface="Calibri"/>
                  <a:cs typeface="Calibri"/>
                </a:rPr>
                <a:t>Joins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445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D2D888-3B45-6110-D215-1B4F2035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Physical and Logical Layers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796B28-2B0B-0EA9-BD1E-110A3BDC0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graphicFrame>
        <p:nvGraphicFramePr>
          <p:cNvPr id="2" name="Group 64">
            <a:extLst>
              <a:ext uri="{FF2B5EF4-FFF2-40B4-BE49-F238E27FC236}">
                <a16:creationId xmlns:a16="http://schemas.microsoft.com/office/drawing/2014/main" id="{9487F68E-3011-8828-8390-64B9DBACB3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497141"/>
              </p:ext>
            </p:extLst>
          </p:nvPr>
        </p:nvGraphicFramePr>
        <p:xfrm>
          <a:off x="1464710" y="2305848"/>
          <a:ext cx="8804079" cy="2974771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2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2620">
                  <a:extLst>
                    <a:ext uri="{9D8B030D-6E8A-4147-A177-3AD203B41FA5}">
                      <a16:colId xmlns:a16="http://schemas.microsoft.com/office/drawing/2014/main" val="3200152135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Characteristic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Physical Layer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Logical Layer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Table type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Physical table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Logical table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Configuration canvas name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Join/Union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canvas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Relationship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canvas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Type of link to other tables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Joins or unions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Relationships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7390779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Level of detail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Row level of the merged physical table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Row level of logical table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50248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Data normalization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Merged into a single, flat table that defines the logical table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Remain distinct (normalized)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73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1571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05E0F-A2C5-7F46-FCD8-AA6D672C8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0EA25FE-368C-1A52-3B2C-C486B5725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 Types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7BBA96-3F0C-7CBF-780F-EC88A393B7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Drag a table onto the canvas on the </a:t>
            </a:r>
            <a:r>
              <a:rPr lang="en-US" b="1" dirty="0"/>
              <a:t>Data Source</a:t>
            </a:r>
            <a:r>
              <a:rPr lang="en-US" dirty="0"/>
              <a:t> page. </a:t>
            </a:r>
          </a:p>
          <a:p>
            <a:pPr lvl="1"/>
            <a:r>
              <a:rPr lang="en-US" dirty="0"/>
              <a:t>The first table you drag onto the canvas becomes the root table for the data source. </a:t>
            </a:r>
          </a:p>
          <a:p>
            <a:pPr lvl="1"/>
            <a:r>
              <a:rPr lang="en-US" dirty="0"/>
              <a:t>Drag additional tables to the canvas, but consider which tables will be related to each other and how they will be linked. </a:t>
            </a:r>
          </a:p>
          <a:p>
            <a:pPr lvl="1"/>
            <a:r>
              <a:rPr lang="en-US" dirty="0"/>
              <a:t>If you delete a table from the canvas, all descendant tables are also deleted. </a:t>
            </a:r>
          </a:p>
          <a:p>
            <a:pPr lvl="1"/>
            <a:r>
              <a:rPr lang="en-US" dirty="0"/>
              <a:t>Deleting the root table removes all tables on the canvas. </a:t>
            </a:r>
          </a:p>
          <a:p>
            <a:r>
              <a:rPr lang="en-US" dirty="0"/>
              <a:t>You can create the following types of models: </a:t>
            </a:r>
          </a:p>
          <a:p>
            <a:pPr lvl="1"/>
            <a:r>
              <a:rPr lang="en-US" dirty="0"/>
              <a:t>Single-table</a:t>
            </a:r>
          </a:p>
          <a:p>
            <a:pPr lvl="1"/>
            <a:r>
              <a:rPr lang="en-US" dirty="0"/>
              <a:t>Single-source with additional tables </a:t>
            </a:r>
          </a:p>
          <a:p>
            <a:pPr lvl="1"/>
            <a:r>
              <a:rPr lang="en-US" dirty="0"/>
              <a:t>Multi-table </a:t>
            </a:r>
          </a:p>
        </p:txBody>
      </p:sp>
    </p:spTree>
    <p:extLst>
      <p:ext uri="{BB962C8B-B14F-4D97-AF65-F5344CB8AC3E}">
        <p14:creationId xmlns:p14="http://schemas.microsoft.com/office/powerpoint/2010/main" val="22795262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>
            <a:extLst>
              <a:ext uri="{FF2B5EF4-FFF2-40B4-BE49-F238E27FC236}">
                <a16:creationId xmlns:a16="http://schemas.microsoft.com/office/drawing/2014/main" id="{5F4154D4-0282-899C-ACC2-A31D51964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Supported Schemas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C79E67-2D00-AF5D-52F3-59A4647E5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58" name="Text Box 307">
            <a:extLst>
              <a:ext uri="{FF2B5EF4-FFF2-40B4-BE49-F238E27FC236}">
                <a16:creationId xmlns:a16="http://schemas.microsoft.com/office/drawing/2014/main" id="{9750578B-4F2D-5D93-48BD-42329DDC9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69" y="1341205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Measures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1E2B74D-EFE9-A88A-AD5E-C98A0AE75587}"/>
              </a:ext>
            </a:extLst>
          </p:cNvPr>
          <p:cNvGrpSpPr/>
          <p:nvPr/>
        </p:nvGrpSpPr>
        <p:grpSpPr>
          <a:xfrm>
            <a:off x="1065843" y="1042931"/>
            <a:ext cx="9793126" cy="5265340"/>
            <a:chOff x="1065843" y="1042931"/>
            <a:chExt cx="9793126" cy="5265340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F489CDA-4E95-ED53-8DA0-432565757A1D}"/>
                </a:ext>
              </a:extLst>
            </p:cNvPr>
            <p:cNvGrpSpPr/>
            <p:nvPr/>
          </p:nvGrpSpPr>
          <p:grpSpPr>
            <a:xfrm>
              <a:off x="1747460" y="1496492"/>
              <a:ext cx="3315675" cy="2069884"/>
              <a:chOff x="1739641" y="1379901"/>
              <a:chExt cx="3315675" cy="206988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BAD3A9-4613-A913-FF1E-EF763E3F9AB9}"/>
                  </a:ext>
                </a:extLst>
              </p:cNvPr>
              <p:cNvSpPr txBox="1"/>
              <p:nvPr/>
            </p:nvSpPr>
            <p:spPr>
              <a:xfrm>
                <a:off x="1739641" y="2618788"/>
                <a:ext cx="331567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Single-table</a:t>
                </a:r>
              </a:p>
              <a:p>
                <a:pPr algn="ctr"/>
                <a:r>
                  <a:rPr lang="en-US" sz="1600" dirty="0"/>
                  <a:t>A logical table containing both dimensions and measures.</a:t>
                </a:r>
              </a:p>
            </p:txBody>
          </p: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546298E8-EEC6-B5FE-6574-E02BF69F7E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49767" y="1379901"/>
                <a:ext cx="1495425" cy="1238250"/>
              </a:xfrm>
              <a:prstGeom prst="rect">
                <a:avLst/>
              </a:prstGeom>
            </p:spPr>
          </p:pic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8F689CD-4866-3918-E23C-4313E0D3DB0F}"/>
                </a:ext>
              </a:extLst>
            </p:cNvPr>
            <p:cNvGrpSpPr/>
            <p:nvPr/>
          </p:nvGrpSpPr>
          <p:grpSpPr>
            <a:xfrm>
              <a:off x="6856508" y="1042931"/>
              <a:ext cx="4002461" cy="2523445"/>
              <a:chOff x="6856508" y="1042931"/>
              <a:chExt cx="4002461" cy="2523445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1EBBF22-00E0-73E9-AE92-918393807F38}"/>
                  </a:ext>
                </a:extLst>
              </p:cNvPr>
              <p:cNvSpPr txBox="1"/>
              <p:nvPr/>
            </p:nvSpPr>
            <p:spPr>
              <a:xfrm>
                <a:off x="6856508" y="2735379"/>
                <a:ext cx="400246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Star and Snowflake</a:t>
                </a:r>
              </a:p>
              <a:p>
                <a:pPr algn="ctr"/>
                <a:r>
                  <a:rPr lang="en-US" sz="1600" dirty="0"/>
                  <a:t>Measures in a central fact table, and dimensions in separate tables.</a:t>
                </a:r>
              </a:p>
            </p:txBody>
          </p: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322F0DD4-EFF7-2244-BB90-CCEF5FE5807E}"/>
                  </a:ext>
                </a:extLst>
              </p:cNvPr>
              <p:cNvGrpSpPr/>
              <p:nvPr/>
            </p:nvGrpSpPr>
            <p:grpSpPr>
              <a:xfrm>
                <a:off x="7052886" y="1042931"/>
                <a:ext cx="3581638" cy="1687884"/>
                <a:chOff x="7052886" y="1042931"/>
                <a:chExt cx="3581638" cy="1687884"/>
              </a:xfrm>
            </p:grpSpPr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361A86D6-CC3B-CA35-CA24-E3B19A5893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526005" y="1484043"/>
                  <a:ext cx="663469" cy="25131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AC8AD681-6B89-9D6E-99DF-D4E6A67BA4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86354" y="1865187"/>
                  <a:ext cx="796113" cy="23578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0373EC70-740D-5082-C84D-0BEEF18F2F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36801" y="2064299"/>
                  <a:ext cx="772423" cy="6074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3ED10E47-A428-A4A1-5EEC-E83D178708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110004" y="1268450"/>
                  <a:ext cx="1522335" cy="520456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7E9AD0A2-7BF1-342A-869D-D3B6D5FEA6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702"/>
                <a:stretch/>
              </p:blipFill>
              <p:spPr>
                <a:xfrm>
                  <a:off x="9110004" y="1963117"/>
                  <a:ext cx="1522335" cy="261780"/>
                </a:xfrm>
                <a:prstGeom prst="rect">
                  <a:avLst/>
                </a:prstGeom>
              </p:spPr>
            </p:pic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13A2DE7B-6F07-02B3-32E3-D93C0760E5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702"/>
                <a:stretch/>
              </p:blipFill>
              <p:spPr>
                <a:xfrm>
                  <a:off x="9110004" y="2469035"/>
                  <a:ext cx="1522335" cy="261780"/>
                </a:xfrm>
                <a:prstGeom prst="rect">
                  <a:avLst/>
                </a:prstGeom>
              </p:spPr>
            </p:pic>
            <p:sp>
              <p:nvSpPr>
                <p:cNvPr id="59" name="Text Box 307">
                  <a:extLst>
                    <a:ext uri="{FF2B5EF4-FFF2-40B4-BE49-F238E27FC236}">
                      <a16:creationId xmlns:a16="http://schemas.microsoft.com/office/drawing/2014/main" id="{3BF44FC9-E146-186D-79F6-15C6A49D10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141677" y="1042931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b="1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Dimension 1</a:t>
                  </a:r>
                </a:p>
              </p:txBody>
            </p:sp>
            <p:sp>
              <p:nvSpPr>
                <p:cNvPr id="60" name="Text Box 307">
                  <a:extLst>
                    <a:ext uri="{FF2B5EF4-FFF2-40B4-BE49-F238E27FC236}">
                      <a16:creationId xmlns:a16="http://schemas.microsoft.com/office/drawing/2014/main" id="{D65C3C5A-DFD3-4F00-5812-701D714A8D3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143862" y="1737426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b="1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Dimension 2</a:t>
                  </a:r>
                </a:p>
              </p:txBody>
            </p:sp>
            <p:sp>
              <p:nvSpPr>
                <p:cNvPr id="61" name="Text Box 307">
                  <a:extLst>
                    <a:ext uri="{FF2B5EF4-FFF2-40B4-BE49-F238E27FC236}">
                      <a16:creationId xmlns:a16="http://schemas.microsoft.com/office/drawing/2014/main" id="{84A2C617-F0B0-66A6-AECE-865C0CAD8E7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143861" y="2233821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b="1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Dimension 3</a:t>
                  </a:r>
                </a:p>
              </p:txBody>
            </p:sp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E72873A1-7FAF-3685-E206-26F1F6E8E6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052886" y="1654740"/>
                  <a:ext cx="1515829" cy="52696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C6897E33-1349-CCCF-F63D-482DF805CCFB}"/>
                </a:ext>
              </a:extLst>
            </p:cNvPr>
            <p:cNvGrpSpPr/>
            <p:nvPr/>
          </p:nvGrpSpPr>
          <p:grpSpPr>
            <a:xfrm>
              <a:off x="1065843" y="4006963"/>
              <a:ext cx="4678910" cy="2273678"/>
              <a:chOff x="186503" y="3869036"/>
              <a:chExt cx="4678910" cy="2273678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B110C42-86E0-DD0D-396F-F40DABFC7CCC}"/>
                  </a:ext>
                </a:extLst>
              </p:cNvPr>
              <p:cNvSpPr txBox="1"/>
              <p:nvPr/>
            </p:nvSpPr>
            <p:spPr>
              <a:xfrm>
                <a:off x="186503" y="5557939"/>
                <a:ext cx="46789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Star and Snowflake with Measures in Multiple Tables</a:t>
                </a:r>
              </a:p>
              <a:p>
                <a:pPr algn="ctr"/>
                <a:r>
                  <a:rPr lang="en-US" sz="1600" dirty="0"/>
                  <a:t>Connected tables contain measures or aggregations. </a:t>
                </a:r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4138765C-038F-86A0-E3D0-AA3B5EDF3F1B}"/>
                  </a:ext>
                </a:extLst>
              </p:cNvPr>
              <p:cNvGrpSpPr/>
              <p:nvPr/>
            </p:nvGrpSpPr>
            <p:grpSpPr>
              <a:xfrm>
                <a:off x="743778" y="3869036"/>
                <a:ext cx="3564360" cy="1682401"/>
                <a:chOff x="630579" y="3869036"/>
                <a:chExt cx="3564360" cy="1682401"/>
              </a:xfrm>
            </p:grpSpPr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A2B65197-25B0-1369-A52C-9F1694CDBD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23705" y="4085127"/>
                  <a:ext cx="719415" cy="3217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3C623360-99A9-3469-F8ED-BCB0636938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12424" y="4646813"/>
                  <a:ext cx="760513" cy="1935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D880791D-0454-20AC-D375-01EC0C2B9F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00514" y="4787601"/>
                  <a:ext cx="807881" cy="59520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62BF010E-1AB9-C6F4-3BC3-1ED0C60C59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1459" b="21534"/>
                <a:stretch/>
              </p:blipFill>
              <p:spPr>
                <a:xfrm>
                  <a:off x="2699514" y="3869036"/>
                  <a:ext cx="1495425" cy="458231"/>
                </a:xfrm>
                <a:prstGeom prst="rect">
                  <a:avLst/>
                </a:prstGeom>
              </p:spPr>
            </p:pic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8732450C-4A01-665A-CEB5-80114822AA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0579" y="4361547"/>
                  <a:ext cx="1515829" cy="526962"/>
                </a:xfrm>
                <a:prstGeom prst="rect">
                  <a:avLst/>
                </a:prstGeom>
              </p:spPr>
            </p:pic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C18E350F-97F6-4BC0-F448-BD55E0A3CF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1459" b="21534"/>
                <a:stretch/>
              </p:blipFill>
              <p:spPr>
                <a:xfrm>
                  <a:off x="2694815" y="4621658"/>
                  <a:ext cx="1495425" cy="458231"/>
                </a:xfrm>
                <a:prstGeom prst="rect">
                  <a:avLst/>
                </a:prstGeom>
              </p:spPr>
            </p:pic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03E35E85-4A0E-EC2E-672F-69668130B3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702"/>
                <a:stretch/>
              </p:blipFill>
              <p:spPr>
                <a:xfrm>
                  <a:off x="2636310" y="5289657"/>
                  <a:ext cx="1522335" cy="26178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2315721-489C-B4B7-56AE-A4FD7C03208E}"/>
                </a:ext>
              </a:extLst>
            </p:cNvPr>
            <p:cNvGrpSpPr/>
            <p:nvPr/>
          </p:nvGrpSpPr>
          <p:grpSpPr>
            <a:xfrm>
              <a:off x="6856508" y="3913228"/>
              <a:ext cx="4002461" cy="2395043"/>
              <a:chOff x="7033696" y="4157647"/>
              <a:chExt cx="4002461" cy="2395043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30BE1D0-D522-F850-ABA0-3CE6DF4494F4}"/>
                  </a:ext>
                </a:extLst>
              </p:cNvPr>
              <p:cNvSpPr txBox="1"/>
              <p:nvPr/>
            </p:nvSpPr>
            <p:spPr>
              <a:xfrm>
                <a:off x="7033696" y="5967915"/>
                <a:ext cx="400246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Multi-fact Analysis</a:t>
                </a:r>
              </a:p>
              <a:p>
                <a:pPr algn="ctr"/>
                <a:r>
                  <a:rPr lang="en-US" sz="1600" dirty="0"/>
                  <a:t>Analysis using multiple fact tables.</a:t>
                </a:r>
              </a:p>
            </p:txBody>
          </p: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70A48462-8578-5E08-3191-2B9A013D9F39}"/>
                  </a:ext>
                </a:extLst>
              </p:cNvPr>
              <p:cNvGrpSpPr/>
              <p:nvPr/>
            </p:nvGrpSpPr>
            <p:grpSpPr>
              <a:xfrm>
                <a:off x="7051940" y="4157647"/>
                <a:ext cx="3965972" cy="1812513"/>
                <a:chOff x="7210792" y="4058188"/>
                <a:chExt cx="3965972" cy="1812513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35C08FFB-767F-7BBE-9E27-B839AD519E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262713" y="4367169"/>
                  <a:ext cx="465003" cy="4701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B35995B3-1E72-F120-1DBB-9623DE2F3B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62713" y="4868803"/>
                  <a:ext cx="485552" cy="19312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8E9AE9C2-16B1-067F-6D97-6FC58C86E6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80493" y="4885290"/>
                  <a:ext cx="471162" cy="7481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FA330EA1-8E76-E436-4930-B2E263217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682553" y="4904855"/>
                  <a:ext cx="597940" cy="7561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A77A1E5-9D6A-27DE-00F6-6A149A6E2E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682554" y="4501657"/>
                  <a:ext cx="593419" cy="39283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4076EB5B-299F-0D4B-B830-4497D9B223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17799" y="5343739"/>
                  <a:ext cx="1515829" cy="526962"/>
                </a:xfrm>
                <a:prstGeom prst="rect">
                  <a:avLst/>
                </a:prstGeom>
              </p:spPr>
            </p:pic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96E9D287-DB68-BF00-4DA3-019F73F192C1}"/>
                    </a:ext>
                  </a:extLst>
                </p:cNvPr>
                <p:cNvGrpSpPr/>
                <p:nvPr/>
              </p:nvGrpSpPr>
              <p:grpSpPr>
                <a:xfrm>
                  <a:off x="7210792" y="4058188"/>
                  <a:ext cx="1519219" cy="1021764"/>
                  <a:chOff x="7892092" y="3809322"/>
                  <a:chExt cx="1519219" cy="1021764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B235B047-0FAE-F602-0B31-0A9258D3F5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7895482" y="3809322"/>
                    <a:ext cx="1515829" cy="526962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C7110723-303E-155B-EFD1-BEAB69DDA42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7892092" y="4304124"/>
                    <a:ext cx="1515829" cy="52696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1" name="Picture 70">
                  <a:extLst>
                    <a:ext uri="{FF2B5EF4-FFF2-40B4-BE49-F238E27FC236}">
                      <a16:creationId xmlns:a16="http://schemas.microsoft.com/office/drawing/2014/main" id="{E0C1E1D1-29D6-191B-AA2D-1EC880A180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1459" b="21534"/>
                <a:stretch/>
              </p:blipFill>
              <p:spPr>
                <a:xfrm>
                  <a:off x="9681339" y="4132668"/>
                  <a:ext cx="1495425" cy="458231"/>
                </a:xfrm>
                <a:prstGeom prst="rect">
                  <a:avLst/>
                </a:prstGeom>
              </p:spPr>
            </p:pic>
            <p:pic>
              <p:nvPicPr>
                <p:cNvPr id="72" name="Picture 71">
                  <a:extLst>
                    <a:ext uri="{FF2B5EF4-FFF2-40B4-BE49-F238E27FC236}">
                      <a16:creationId xmlns:a16="http://schemas.microsoft.com/office/drawing/2014/main" id="{B5047032-E99E-AE52-B2AF-6A535D91A3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1459" b="21534"/>
                <a:stretch/>
              </p:blipFill>
              <p:spPr>
                <a:xfrm>
                  <a:off x="9676640" y="4885290"/>
                  <a:ext cx="1495425" cy="458231"/>
                </a:xfrm>
                <a:prstGeom prst="rect">
                  <a:avLst/>
                </a:prstGeom>
              </p:spPr>
            </p:pic>
            <p:pic>
              <p:nvPicPr>
                <p:cNvPr id="73" name="Picture 72">
                  <a:extLst>
                    <a:ext uri="{FF2B5EF4-FFF2-40B4-BE49-F238E27FC236}">
                      <a16:creationId xmlns:a16="http://schemas.microsoft.com/office/drawing/2014/main" id="{CA8F39FD-A3DD-0CEF-448B-AED0367383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702"/>
                <a:stretch/>
              </p:blipFill>
              <p:spPr>
                <a:xfrm>
                  <a:off x="9618135" y="5553289"/>
                  <a:ext cx="1522335" cy="26178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0697517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1959DCB-58DD-7DAB-24DE-DEB6E1C6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and Metadata Grids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F392DB-CB43-7637-0A23-A9EAD1CDC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95619D-8A77-69F7-6866-A39B57C04C3F}"/>
              </a:ext>
            </a:extLst>
          </p:cNvPr>
          <p:cNvGrpSpPr/>
          <p:nvPr/>
        </p:nvGrpSpPr>
        <p:grpSpPr>
          <a:xfrm>
            <a:off x="421997" y="1454801"/>
            <a:ext cx="11285787" cy="4424436"/>
            <a:chOff x="320397" y="1454801"/>
            <a:chExt cx="11285787" cy="442443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99198A-5A4A-64D3-1DFC-EEB3C99F837D}"/>
                </a:ext>
              </a:extLst>
            </p:cNvPr>
            <p:cNvGrpSpPr/>
            <p:nvPr/>
          </p:nvGrpSpPr>
          <p:grpSpPr>
            <a:xfrm>
              <a:off x="320397" y="1454801"/>
              <a:ext cx="4581446" cy="4424436"/>
              <a:chOff x="289917" y="1464961"/>
              <a:chExt cx="4581446" cy="4424436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C2FB75E-75B1-207A-4859-4CBA8DDD22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9917" y="1464961"/>
                <a:ext cx="4581446" cy="3928078"/>
              </a:xfrm>
              <a:prstGeom prst="rect">
                <a:avLst/>
              </a:prstGeom>
            </p:spPr>
          </p:pic>
          <p:sp>
            <p:nvSpPr>
              <p:cNvPr id="11" name="Text Box 307">
                <a:extLst>
                  <a:ext uri="{FF2B5EF4-FFF2-40B4-BE49-F238E27FC236}">
                    <a16:creationId xmlns:a16="http://schemas.microsoft.com/office/drawing/2014/main" id="{B572A1F8-A1A4-C519-FF79-0D51AE5035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4124" y="5379688"/>
                <a:ext cx="4253033" cy="5097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The metadata grid contains information about the connected data.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0B44362-7767-1FC6-A2CC-82D32B9CD9E3}"/>
                </a:ext>
              </a:extLst>
            </p:cNvPr>
            <p:cNvGrpSpPr/>
            <p:nvPr/>
          </p:nvGrpSpPr>
          <p:grpSpPr>
            <a:xfrm>
              <a:off x="5198457" y="2411493"/>
              <a:ext cx="6407727" cy="2767422"/>
              <a:chOff x="5198457" y="2411493"/>
              <a:chExt cx="6407727" cy="2767422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24C5AC6-F44E-E864-E918-0BB34EF89F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8457" y="2411493"/>
                <a:ext cx="6407727" cy="2274979"/>
              </a:xfrm>
              <a:prstGeom prst="rect">
                <a:avLst/>
              </a:prstGeom>
            </p:spPr>
          </p:pic>
          <p:sp>
            <p:nvSpPr>
              <p:cNvPr id="13" name="Text Box 307">
                <a:extLst>
                  <a:ext uri="{FF2B5EF4-FFF2-40B4-BE49-F238E27FC236}">
                    <a16:creationId xmlns:a16="http://schemas.microsoft.com/office/drawing/2014/main" id="{FDE296C7-A498-2EEF-DAE5-91B1C15DCA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88887" y="4686472"/>
                <a:ext cx="6226866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The data grid displays sample data and enables you to configure relational data sources.</a:t>
                </a: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A9E2743-7E76-66A6-E74D-E2B9D15CF4F7}"/>
                </a:ext>
              </a:extLst>
            </p:cNvPr>
            <p:cNvSpPr/>
            <p:nvPr/>
          </p:nvSpPr>
          <p:spPr>
            <a:xfrm>
              <a:off x="1127760" y="2814320"/>
              <a:ext cx="843280" cy="457200"/>
            </a:xfrm>
            <a:prstGeom prst="ellipse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28BE9B-434A-3D7B-FD01-BAF5568C89B6}"/>
                </a:ext>
              </a:extLst>
            </p:cNvPr>
            <p:cNvSpPr/>
            <p:nvPr/>
          </p:nvSpPr>
          <p:spPr>
            <a:xfrm>
              <a:off x="3159760" y="2814320"/>
              <a:ext cx="1361440" cy="509709"/>
            </a:xfrm>
            <a:prstGeom prst="ellipse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388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D8BAA0-49E3-CB3F-4AA9-D45C8ED06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C18FDB-5D11-6A6E-7611-587114503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B742BB-AF30-A59C-1F24-1FD6005224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source</a:t>
            </a:r>
            <a:r>
              <a:rPr lang="en-US" dirty="0"/>
              <a:t>: The original location of data that you are using to create Tableau visualizations.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E3254E-F09C-4F07-854D-B6F1289139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Tableau doesn’t store data, so you need a separate data source to create a workbook.</a:t>
            </a:r>
          </a:p>
          <a:p>
            <a:r>
              <a:rPr lang="en-US" dirty="0"/>
              <a:t>Connecting to a data source enables Tableau to retrieve the information for views and visualizations.</a:t>
            </a:r>
          </a:p>
          <a:p>
            <a:r>
              <a:rPr lang="en-US" dirty="0"/>
              <a:t>Data sources can be spreadsheets, databases, or any other file that stores data.</a:t>
            </a:r>
          </a:p>
          <a:p>
            <a:r>
              <a:rPr lang="en-US" dirty="0"/>
              <a:t>Use Tableau Desktop or Tableau Prep to connect to data sources.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BA0AD9-6348-89AE-5E57-D6A7DF3671E8}"/>
              </a:ext>
            </a:extLst>
          </p:cNvPr>
          <p:cNvGrpSpPr/>
          <p:nvPr/>
        </p:nvGrpSpPr>
        <p:grpSpPr>
          <a:xfrm>
            <a:off x="1291436" y="3633431"/>
            <a:ext cx="9609127" cy="2242739"/>
            <a:chOff x="1668473" y="3663911"/>
            <a:chExt cx="9609127" cy="2242739"/>
          </a:xfrm>
        </p:grpSpPr>
        <p:pic>
          <p:nvPicPr>
            <p:cNvPr id="8" name="Picture 7" descr="A blue letters on a black background&#10;&#10;Description automatically generated">
              <a:extLst>
                <a:ext uri="{FF2B5EF4-FFF2-40B4-BE49-F238E27FC236}">
                  <a16:creationId xmlns:a16="http://schemas.microsoft.com/office/drawing/2014/main" id="{4E72CC4D-6702-1919-4012-F92DB607E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40265" y="4291438"/>
              <a:ext cx="4737335" cy="987684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C18B5A6-F874-9400-42E0-E8F63BE08FB8}"/>
                </a:ext>
              </a:extLst>
            </p:cNvPr>
            <p:cNvGrpSpPr/>
            <p:nvPr/>
          </p:nvGrpSpPr>
          <p:grpSpPr>
            <a:xfrm>
              <a:off x="1668473" y="3663911"/>
              <a:ext cx="3200688" cy="2242739"/>
              <a:chOff x="1668473" y="3663911"/>
              <a:chExt cx="3200688" cy="2242739"/>
            </a:xfrm>
          </p:grpSpPr>
          <p:pic>
            <p:nvPicPr>
              <p:cNvPr id="10" name="Graphic 9" descr="Internet Of Things outline">
                <a:extLst>
                  <a:ext uri="{FF2B5EF4-FFF2-40B4-BE49-F238E27FC236}">
                    <a16:creationId xmlns:a16="http://schemas.microsoft.com/office/drawing/2014/main" id="{EF99800F-3C35-688B-000B-BE9A9FDA4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901483" y="3854566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" name="Graphic 11" descr="Server outline">
                <a:extLst>
                  <a:ext uri="{FF2B5EF4-FFF2-40B4-BE49-F238E27FC236}">
                    <a16:creationId xmlns:a16="http://schemas.microsoft.com/office/drawing/2014/main" id="{AE787402-786A-0609-D541-B11CD1503F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812822" y="499225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6" name="Graphic 15" descr="Table outline">
                <a:extLst>
                  <a:ext uri="{FF2B5EF4-FFF2-40B4-BE49-F238E27FC236}">
                    <a16:creationId xmlns:a16="http://schemas.microsoft.com/office/drawing/2014/main" id="{08AA3E03-A874-0B50-F6EC-CF5027857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166905" y="366391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8" name="Graphic 17" descr="Database outline">
                <a:extLst>
                  <a:ext uri="{FF2B5EF4-FFF2-40B4-BE49-F238E27FC236}">
                    <a16:creationId xmlns:a16="http://schemas.microsoft.com/office/drawing/2014/main" id="{20C69462-D9F5-9F4A-4383-FFB040DB12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954761" y="453505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0" name="Graphic 19" descr="Document outline">
                <a:extLst>
                  <a:ext uri="{FF2B5EF4-FFF2-40B4-BE49-F238E27FC236}">
                    <a16:creationId xmlns:a16="http://schemas.microsoft.com/office/drawing/2014/main" id="{5B74B28F-D8FD-C41F-B20F-9E114C29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668473" y="4878662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14A0AD81-A31B-D20A-CF9C-2B47C812491C}"/>
                </a:ext>
              </a:extLst>
            </p:cNvPr>
            <p:cNvSpPr/>
            <p:nvPr/>
          </p:nvSpPr>
          <p:spPr>
            <a:xfrm>
              <a:off x="5215509" y="4542964"/>
              <a:ext cx="978408" cy="484632"/>
            </a:xfrm>
            <a:prstGeom prst="rightArrow">
              <a:avLst/>
            </a:prstGeom>
            <a:solidFill>
              <a:srgbClr val="00B0F0"/>
            </a:solidFill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4" name="Text Box 307">
            <a:extLst>
              <a:ext uri="{FF2B5EF4-FFF2-40B4-BE49-F238E27FC236}">
                <a16:creationId xmlns:a16="http://schemas.microsoft.com/office/drawing/2014/main" id="{3245428B-87D8-9F32-E8CF-91720384D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3092" y="5993649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Data sources</a:t>
            </a:r>
          </a:p>
        </p:txBody>
      </p:sp>
    </p:spTree>
    <p:extLst>
      <p:ext uri="{BB962C8B-B14F-4D97-AF65-F5344CB8AC3E}">
        <p14:creationId xmlns:p14="http://schemas.microsoft.com/office/powerpoint/2010/main" val="2131707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80D16-3622-98B2-0364-59635D227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E7E74DB-F54E-3FEC-EA32-A273520A0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Management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D3DC28E-25A4-1509-AA03-7D99FFD62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Manage the metadata to adjust how the data is grouped in Tableau and how it appears in visualizations you create. </a:t>
            </a:r>
          </a:p>
          <a:p>
            <a:pPr lvl="1"/>
            <a:r>
              <a:rPr lang="en-US" dirty="0"/>
              <a:t>You can manage metadata settings by right-clicking or dragging and dropping the fields to configure settings and create groupings. </a:t>
            </a:r>
          </a:p>
          <a:p>
            <a:r>
              <a:rPr lang="en-US" dirty="0"/>
              <a:t>Hide fields if you don't want them to show in the </a:t>
            </a:r>
            <a:r>
              <a:rPr lang="en-US" b="1" dirty="0"/>
              <a:t>Data</a:t>
            </a:r>
            <a:r>
              <a:rPr lang="en-US" dirty="0"/>
              <a:t> pane.  </a:t>
            </a:r>
          </a:p>
          <a:p>
            <a:r>
              <a:rPr lang="en-US" dirty="0"/>
              <a:t>Rename fields so that the field names make sense in the scope of the visualization you're creating. </a:t>
            </a:r>
          </a:p>
          <a:p>
            <a:r>
              <a:rPr lang="en-US" dirty="0"/>
              <a:t>Create hierarchies by dragging dimension fields on top of one another. </a:t>
            </a:r>
          </a:p>
          <a:p>
            <a:r>
              <a:rPr lang="en-US" dirty="0"/>
              <a:t>Create folders to group and organize features.</a:t>
            </a:r>
          </a:p>
          <a:p>
            <a:r>
              <a:rPr lang="en-US" dirty="0"/>
              <a:t>Assign colors to fields. </a:t>
            </a:r>
          </a:p>
          <a:p>
            <a:r>
              <a:rPr lang="en-US" dirty="0"/>
              <a:t>Add comments to dimensions and measures.</a:t>
            </a:r>
          </a:p>
          <a:p>
            <a:r>
              <a:rPr lang="en-US" dirty="0"/>
              <a:t>Sort fields and rows by data source or table, or sort columns by selecting the sort button next to the column name. </a:t>
            </a:r>
          </a:p>
          <a:p>
            <a:r>
              <a:rPr lang="en-US" dirty="0"/>
              <a:t>Set default properties for measures, such as number format, and aggregation defaults such as </a:t>
            </a:r>
            <a:r>
              <a:rPr lang="en-US" b="1" dirty="0"/>
              <a:t>Sum</a:t>
            </a:r>
            <a:r>
              <a:rPr lang="en-US" dirty="0"/>
              <a:t> or </a:t>
            </a:r>
            <a:r>
              <a:rPr lang="en-US" b="1" dirty="0"/>
              <a:t>Average</a:t>
            </a:r>
            <a:r>
              <a:rPr lang="en-US" dirty="0"/>
              <a:t>. </a:t>
            </a:r>
          </a:p>
          <a:p>
            <a:r>
              <a:rPr lang="en-US" dirty="0"/>
              <a:t>Add calculations to the worksheet that can be used in the visualization.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84F141-3B6F-054E-62E1-49B97BF33830}"/>
              </a:ext>
            </a:extLst>
          </p:cNvPr>
          <p:cNvSpPr/>
          <p:nvPr/>
        </p:nvSpPr>
        <p:spPr>
          <a:xfrm>
            <a:off x="1615440" y="2123440"/>
            <a:ext cx="9255760" cy="225806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6555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2CC128-22C0-8485-5C5F-2AFCF15B9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1AB3E0-E0B9-3C8F-74A2-2DA232457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 Filters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A57D2C-8AB6-4C83-A45E-3078DBAD41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source filter</a:t>
            </a:r>
            <a:r>
              <a:rPr lang="en-US" dirty="0"/>
              <a:t>: A method for controlling what data from a data source gets displayed in Tableau.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EA5F1-C23A-FDEF-8BC3-1804DAB574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If you don't need all the data from a particular data source, you can add a data source filter to remove some of the data that is available for use in creating views and analysis. </a:t>
            </a:r>
          </a:p>
          <a:p>
            <a:r>
              <a:rPr lang="en-US" dirty="0"/>
              <a:t>Reasons for using data source filters: </a:t>
            </a:r>
          </a:p>
          <a:p>
            <a:pPr lvl="1"/>
            <a:r>
              <a:rPr lang="en-US" dirty="0"/>
              <a:t>Restricting data that users can see, for security or privacy reasons. </a:t>
            </a:r>
          </a:p>
          <a:p>
            <a:pPr lvl="1"/>
            <a:r>
              <a:rPr lang="en-US" dirty="0"/>
              <a:t>Removing unnecessary data by showing only the subset of data necessary for exploration, analysis, or reporting. </a:t>
            </a:r>
          </a:p>
          <a:p>
            <a:pPr lvl="1"/>
            <a:r>
              <a:rPr lang="en-US" dirty="0"/>
              <a:t>Reducing the amount of data processed by Tableau to improve performance with large datasets.</a:t>
            </a:r>
          </a:p>
        </p:txBody>
      </p:sp>
    </p:spTree>
    <p:extLst>
      <p:ext uri="{BB962C8B-B14F-4D97-AF65-F5344CB8AC3E}">
        <p14:creationId xmlns:p14="http://schemas.microsoft.com/office/powerpoint/2010/main" val="18213729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114D9D-4FD3-E45D-B082-242565BD2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 what data sources will provide the data you need to analyze.</a:t>
            </a:r>
          </a:p>
          <a:p>
            <a:r>
              <a:rPr lang="en-US" dirty="0"/>
              <a:t>Determine when relationships should be established to link tables.</a:t>
            </a:r>
          </a:p>
          <a:p>
            <a:r>
              <a:rPr lang="en-US" dirty="0"/>
              <a:t>Determine when unions or joins should be established to link tables.</a:t>
            </a:r>
          </a:p>
          <a:p>
            <a:r>
              <a:rPr lang="en-US" dirty="0"/>
              <a:t>Consider using normalized data.</a:t>
            </a:r>
          </a:p>
          <a:p>
            <a:r>
              <a:rPr lang="en-US" dirty="0"/>
              <a:t>Consider using metadata management techniques to control the display of data.</a:t>
            </a:r>
          </a:p>
          <a:p>
            <a:r>
              <a:rPr lang="en-US" dirty="0"/>
              <a:t>Consider using data source filters to limit the amount of data available for visualization and analysis.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19391-6836-6B80-ED28-B2DBF200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FC6103-866C-5C8B-BEBA-F50F17CDA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Building a Data Model</a:t>
            </a:r>
          </a:p>
        </p:txBody>
      </p:sp>
    </p:spTree>
    <p:extLst>
      <p:ext uri="{BB962C8B-B14F-4D97-AF65-F5344CB8AC3E}">
        <p14:creationId xmlns:p14="http://schemas.microsoft.com/office/powerpoint/2010/main" val="23469957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0C0725-75A3-B665-2ED1-5B6B5CBB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97AB9-6299-0DAE-144B-87B358DAD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Building a Data Model</a:t>
            </a:r>
          </a:p>
        </p:txBody>
      </p:sp>
    </p:spTree>
    <p:extLst>
      <p:ext uri="{BB962C8B-B14F-4D97-AF65-F5344CB8AC3E}">
        <p14:creationId xmlns:p14="http://schemas.microsoft.com/office/powerpoint/2010/main" val="38289975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79752-42DC-7DBF-5FBA-7B3C270EA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Data for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91261-64C7-F2B1-A00F-75675047B3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E3A929-2182-89E9-A7E7-931E599B2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158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19391-6836-6B80-ED28-B2DBF200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B6022-84CD-A636-C954-26F9200A4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E3921-C62E-052C-D810-D3342CE65A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quality</a:t>
            </a:r>
            <a:r>
              <a:rPr lang="en-US" dirty="0"/>
              <a:t>: A description of the condition of data, including how well it meets established criteria.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6E5C21-40E5-B1DB-EA91-F000A92AF7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By their very nature, all data analysis projects require high-quality data to be successful. </a:t>
            </a:r>
          </a:p>
          <a:p>
            <a:r>
              <a:rPr lang="en-US" dirty="0"/>
              <a:t>Characterized by:</a:t>
            </a:r>
          </a:p>
          <a:p>
            <a:pPr lvl="1"/>
            <a:r>
              <a:rPr lang="en-US" dirty="0"/>
              <a:t>Accuracy</a:t>
            </a:r>
          </a:p>
          <a:p>
            <a:pPr lvl="1"/>
            <a:r>
              <a:rPr lang="en-US" dirty="0"/>
              <a:t>Completeness</a:t>
            </a:r>
          </a:p>
          <a:p>
            <a:pPr lvl="1"/>
            <a:r>
              <a:rPr lang="en-US" dirty="0"/>
              <a:t>Consistency</a:t>
            </a:r>
          </a:p>
          <a:p>
            <a:pPr lvl="1"/>
            <a:r>
              <a:rPr lang="en-US" dirty="0"/>
              <a:t>Reliability</a:t>
            </a:r>
          </a:p>
          <a:p>
            <a:pPr lvl="1"/>
            <a:r>
              <a:rPr lang="en-US" dirty="0"/>
              <a:t>Relevance</a:t>
            </a:r>
          </a:p>
          <a:p>
            <a:pPr lvl="1"/>
            <a:r>
              <a:rPr lang="en-US" dirty="0"/>
              <a:t>Uniqueness</a:t>
            </a:r>
          </a:p>
          <a:p>
            <a:pPr lvl="1"/>
            <a:r>
              <a:rPr lang="en-US" dirty="0"/>
              <a:t>Timeliness </a:t>
            </a:r>
          </a:p>
        </p:txBody>
      </p:sp>
    </p:spTree>
    <p:extLst>
      <p:ext uri="{BB962C8B-B14F-4D97-AF65-F5344CB8AC3E}">
        <p14:creationId xmlns:p14="http://schemas.microsoft.com/office/powerpoint/2010/main" val="34497681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E7299-D664-7778-2BD3-E93B6CB61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547290-2719-133E-C4FD-E9BB93B41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Data Preparation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0D56A1-1357-CE83-0657-3379CB44C3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Possibly prepare ahead of time by making a copy of an Excel file and modifying the data in the file.</a:t>
            </a:r>
          </a:p>
          <a:p>
            <a:pPr lvl="1"/>
            <a:r>
              <a:rPr lang="en-US" dirty="0"/>
              <a:t>You can potentially cause issues if you remove fields on which other fields depend. </a:t>
            </a:r>
          </a:p>
          <a:p>
            <a:pPr lvl="1"/>
            <a:r>
              <a:rPr lang="en-US" dirty="0"/>
              <a:t>You also have two copies of the data. To update the copy, you would need to copy the data and prepare it all over again. </a:t>
            </a:r>
          </a:p>
          <a:p>
            <a:pPr lvl="1"/>
            <a:r>
              <a:rPr lang="en-US" dirty="0"/>
              <a:t>You may not be able to easily prepare some data sources outside of Tableau, such as a relational database. </a:t>
            </a:r>
          </a:p>
          <a:p>
            <a:r>
              <a:rPr lang="en-US" dirty="0"/>
              <a:t>Tableau offers features and tools that allow you to prepare data once data sources are connected. </a:t>
            </a:r>
          </a:p>
          <a:p>
            <a:r>
              <a:rPr lang="en-US" dirty="0"/>
              <a:t>These tools allow you to remove unneeded and unwanted fields. </a:t>
            </a:r>
          </a:p>
          <a:p>
            <a:r>
              <a:rPr lang="en-US" dirty="0"/>
              <a:t>Furthermore, the data preparation persists with the workbook. </a:t>
            </a:r>
          </a:p>
          <a:p>
            <a:r>
              <a:rPr lang="en-US" dirty="0"/>
              <a:t>As data from the data source is refreshed, the same preparation is applied, keeping views consistent.</a:t>
            </a:r>
          </a:p>
        </p:txBody>
      </p:sp>
    </p:spTree>
    <p:extLst>
      <p:ext uri="{BB962C8B-B14F-4D97-AF65-F5344CB8AC3E}">
        <p14:creationId xmlns:p14="http://schemas.microsoft.com/office/powerpoint/2010/main" val="18223748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7446B0-7252-D91A-7E3F-32C31600C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2089A2-13E3-A99F-BF81-1A7DB48EC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5D24D6CE-CDA1-97A6-F335-B57D2709E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848841"/>
              </p:ext>
            </p:extLst>
          </p:nvPr>
        </p:nvGraphicFramePr>
        <p:xfrm>
          <a:off x="1693961" y="2438400"/>
          <a:ext cx="8804078" cy="3198623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Icon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Data Type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String values, also know as text values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Date values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Date and time values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7390779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Numerical values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50248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Boolean values (used with relational data)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73377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Geographic values (used with maps)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58968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250C3A1-1154-BC52-33BE-68BF6F178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264" y="4780303"/>
            <a:ext cx="476316" cy="4001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69E281-68A2-90E2-5DD0-75F041525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264" y="3960696"/>
            <a:ext cx="457264" cy="3238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C388E9-04D8-08DC-E7CC-C0E7653D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264" y="5213633"/>
            <a:ext cx="466790" cy="3810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AF3F2F-B112-6609-3770-288576F51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6264" y="4326928"/>
            <a:ext cx="390580" cy="3810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410577A-3C9C-1A95-3D6A-0C74B04B87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6264" y="3491144"/>
            <a:ext cx="476316" cy="323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0F6123-23DB-3F7C-3F65-D0C5F9081C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6264" y="2937677"/>
            <a:ext cx="457264" cy="44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078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15E4F0-0A50-C757-15A3-1A23253FC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Interpreter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3C9F9E-530D-D428-364A-241D1A82A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3FA1C1B-7498-D907-5A8D-4ECED3C9AC36}"/>
              </a:ext>
            </a:extLst>
          </p:cNvPr>
          <p:cNvGrpSpPr/>
          <p:nvPr/>
        </p:nvGrpSpPr>
        <p:grpSpPr>
          <a:xfrm>
            <a:off x="441825" y="1135857"/>
            <a:ext cx="11298190" cy="5051478"/>
            <a:chOff x="441825" y="1135857"/>
            <a:chExt cx="11298190" cy="50514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D696C84-F1D4-7398-B01C-1ECAC179F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985" y="1135857"/>
              <a:ext cx="2425977" cy="44440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3A6EE34-542F-69F6-9CF8-54651F014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8983" y="1135857"/>
              <a:ext cx="2425977" cy="4465515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F2CE3F-2FD3-3D0B-2969-8EFEEAE6D537}"/>
                </a:ext>
              </a:extLst>
            </p:cNvPr>
            <p:cNvSpPr/>
            <p:nvPr/>
          </p:nvSpPr>
          <p:spPr>
            <a:xfrm>
              <a:off x="441825" y="2743200"/>
              <a:ext cx="2352175" cy="74168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96EC33-3008-A284-4A4B-F00B6BC21536}"/>
                </a:ext>
              </a:extLst>
            </p:cNvPr>
            <p:cNvSpPr/>
            <p:nvPr/>
          </p:nvSpPr>
          <p:spPr>
            <a:xfrm>
              <a:off x="3002145" y="2777081"/>
              <a:ext cx="2352175" cy="61295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E2CC980-DF7C-73E8-D6AD-159540022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3024" y="1929352"/>
              <a:ext cx="6776991" cy="4257983"/>
            </a:xfrm>
            <a:prstGeom prst="rect">
              <a:avLst/>
            </a:prstGeom>
          </p:spPr>
        </p:pic>
        <p:sp>
          <p:nvSpPr>
            <p:cNvPr id="16" name="Text Box 307">
              <a:extLst>
                <a:ext uri="{FF2B5EF4-FFF2-40B4-BE49-F238E27FC236}">
                  <a16:creationId xmlns:a16="http://schemas.microsoft.com/office/drawing/2014/main" id="{F132B406-FF9A-8DA0-73B6-CC47428938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9642" y="5770878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Before</a:t>
              </a:r>
            </a:p>
          </p:txBody>
        </p:sp>
        <p:sp>
          <p:nvSpPr>
            <p:cNvPr id="17" name="Text Box 307">
              <a:extLst>
                <a:ext uri="{FF2B5EF4-FFF2-40B4-BE49-F238E27FC236}">
                  <a16:creationId xmlns:a16="http://schemas.microsoft.com/office/drawing/2014/main" id="{41DE7D3E-9FD0-531B-930C-B1DEAB6ACC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01" y="5771923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After</a:t>
              </a:r>
            </a:p>
          </p:txBody>
        </p:sp>
        <p:sp>
          <p:nvSpPr>
            <p:cNvPr id="18" name="Text Box 307">
              <a:extLst>
                <a:ext uri="{FF2B5EF4-FFF2-40B4-BE49-F238E27FC236}">
                  <a16:creationId xmlns:a16="http://schemas.microsoft.com/office/drawing/2014/main" id="{C288A0B8-43FB-F08E-FB7A-F15C2D0DB7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03450" y="1592182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0849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2D4153-66A2-32BA-14DF-23CF0FD3A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6B7A1C-93D7-3CA1-F15C-78081D761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Tables: Crosstabs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E152D-0FA4-1D82-48A3-087EBF6D28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Crosstab</a:t>
            </a:r>
            <a:r>
              <a:rPr lang="en-US" dirty="0"/>
              <a:t>: A text table composed of one or more dimensions and measures.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686F5F-80EB-EB76-8AAF-47BA34236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Create pivots</a:t>
            </a:r>
          </a:p>
          <a:p>
            <a:r>
              <a:rPr lang="en-US" dirty="0"/>
              <a:t>Split fields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A195B1-03AE-4FF3-F992-244FE3B14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406" y="2413000"/>
            <a:ext cx="44672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29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19391-6836-6B80-ED28-B2DBF200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FC6103-866C-5C8B-BEBA-F50F17CDA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 Connections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114D9D-4FD3-E45D-B082-242565BD2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More than 70 connectors available.</a:t>
            </a:r>
          </a:p>
          <a:p>
            <a:r>
              <a:rPr lang="en-US" dirty="0"/>
              <a:t>The </a:t>
            </a:r>
            <a:r>
              <a:rPr lang="en-US" b="1" dirty="0"/>
              <a:t>Connect</a:t>
            </a:r>
            <a:r>
              <a:rPr lang="en-US" dirty="0"/>
              <a:t> pane has four sections:</a:t>
            </a:r>
          </a:p>
          <a:p>
            <a:pPr lvl="1"/>
            <a:r>
              <a:rPr lang="en-US" b="1" dirty="0"/>
              <a:t>Search for Data</a:t>
            </a:r>
          </a:p>
          <a:p>
            <a:pPr lvl="1"/>
            <a:r>
              <a:rPr lang="en-US" b="1" dirty="0"/>
              <a:t>To a File</a:t>
            </a:r>
          </a:p>
          <a:p>
            <a:pPr lvl="1"/>
            <a:r>
              <a:rPr lang="en-US" b="1" dirty="0"/>
              <a:t>To a Server</a:t>
            </a:r>
          </a:p>
          <a:p>
            <a:pPr lvl="1"/>
            <a:r>
              <a:rPr lang="en-US" b="1" dirty="0"/>
              <a:t>Saved Data Sources</a:t>
            </a:r>
          </a:p>
          <a:p>
            <a:r>
              <a:rPr lang="en-US" dirty="0"/>
              <a:t>You might need to provide information to complete a connection.</a:t>
            </a:r>
          </a:p>
          <a:p>
            <a:pPr lvl="1"/>
            <a:r>
              <a:rPr lang="en-US" dirty="0"/>
              <a:t>Data source location.</a:t>
            </a:r>
          </a:p>
          <a:p>
            <a:pPr lvl="1"/>
            <a:r>
              <a:rPr lang="en-US" dirty="0"/>
              <a:t>Any credentials necessary to access the data source.</a:t>
            </a:r>
          </a:p>
          <a:p>
            <a:r>
              <a:rPr lang="en-US" dirty="0"/>
              <a:t>You can also configure the connection to require encryption through SSL </a:t>
            </a:r>
            <a:br>
              <a:rPr lang="en-US" dirty="0"/>
            </a:br>
            <a:r>
              <a:rPr lang="en-US" dirty="0"/>
              <a:t>if the data source is on an SSL-secured server. </a:t>
            </a:r>
          </a:p>
          <a:p>
            <a:r>
              <a:rPr lang="en-US" dirty="0"/>
              <a:t>After you create a data connection, you can save it. </a:t>
            </a:r>
          </a:p>
          <a:p>
            <a:r>
              <a:rPr lang="en-US" dirty="0"/>
              <a:t>Once saved, it will be displayed in the </a:t>
            </a:r>
            <a:r>
              <a:rPr lang="en-US" b="1" dirty="0"/>
              <a:t>Connect</a:t>
            </a:r>
            <a:r>
              <a:rPr lang="en-US" dirty="0"/>
              <a:t> pane under </a:t>
            </a:r>
            <a:r>
              <a:rPr lang="en-US" b="1" dirty="0"/>
              <a:t>Saved Data Sources</a:t>
            </a:r>
            <a:r>
              <a:rPr lang="en-US" dirty="0"/>
              <a:t>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8FF530-4729-20B2-7779-1CEE62F9F0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963"/>
          <a:stretch/>
        </p:blipFill>
        <p:spPr>
          <a:xfrm>
            <a:off x="9104272" y="1070515"/>
            <a:ext cx="1997476" cy="55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39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16D26B-F752-13CB-3E12-6F96FE226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70AA91-DC7E-78D9-8386-E80E3AB89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471903-1EA2-5212-7D99-F7D540E280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</a:t>
            </a:r>
            <a:r>
              <a:rPr lang="en-US" dirty="0"/>
              <a:t>: A data-preparation method that transposes rows and columns to facilitate data analysis.</a:t>
            </a:r>
          </a:p>
        </p:txBody>
      </p:sp>
      <p:graphicFrame>
        <p:nvGraphicFramePr>
          <p:cNvPr id="6" name="Group 64">
            <a:extLst>
              <a:ext uri="{FF2B5EF4-FFF2-40B4-BE49-F238E27FC236}">
                <a16:creationId xmlns:a16="http://schemas.microsoft.com/office/drawing/2014/main" id="{C7A05828-1FBB-FEDA-F1FA-82837394BA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256094"/>
              </p:ext>
            </p:extLst>
          </p:nvPr>
        </p:nvGraphicFramePr>
        <p:xfrm>
          <a:off x="455901" y="2011220"/>
          <a:ext cx="6981219" cy="1828800"/>
        </p:xfrm>
        <a:graphic>
          <a:graphicData uri="http://schemas.openxmlformats.org/drawingml/2006/table">
            <a:tbl>
              <a:tblPr/>
              <a:tblGrid>
                <a:gridCol w="154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207523732"/>
                    </a:ext>
                  </a:extLst>
                </a:gridCol>
                <a:gridCol w="1931842">
                  <a:extLst>
                    <a:ext uri="{9D8B030D-6E8A-4147-A177-3AD203B41FA5}">
                      <a16:colId xmlns:a16="http://schemas.microsoft.com/office/drawing/2014/main" val="3570062013"/>
                    </a:ext>
                  </a:extLst>
                </a:gridCol>
              </a:tblGrid>
              <a:tr h="44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Quarter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Small Widget Sales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Big Widget Sales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Super Widget Sales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2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Q3 2022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$35,500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$40,000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$25,450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Q4 2022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$43,600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$42,000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$22,500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Q1 2023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$51,100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$35,900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$20,500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336602"/>
                  </a:ext>
                </a:extLst>
              </a:tr>
            </a:tbl>
          </a:graphicData>
        </a:graphic>
      </p:graphicFrame>
      <p:graphicFrame>
        <p:nvGraphicFramePr>
          <p:cNvPr id="7" name="Group 64">
            <a:extLst>
              <a:ext uri="{FF2B5EF4-FFF2-40B4-BE49-F238E27FC236}">
                <a16:creationId xmlns:a16="http://schemas.microsoft.com/office/drawing/2014/main" id="{75BF0AF1-DCDC-79DA-0C4C-D4589B30E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580808"/>
              </p:ext>
            </p:extLst>
          </p:nvPr>
        </p:nvGraphicFramePr>
        <p:xfrm>
          <a:off x="6096000" y="3876040"/>
          <a:ext cx="5421459" cy="2309421"/>
        </p:xfrm>
        <a:graphic>
          <a:graphicData uri="http://schemas.openxmlformats.org/drawingml/2006/table">
            <a:tbl>
              <a:tblPr/>
              <a:tblGrid>
                <a:gridCol w="154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1310">
                  <a:extLst>
                    <a:ext uri="{9D8B030D-6E8A-4147-A177-3AD203B41FA5}">
                      <a16:colId xmlns:a16="http://schemas.microsoft.com/office/drawing/2014/main" val="1207523732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Quarter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Product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Sales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Q3 2022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Small Widget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$35,500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Q4 2022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Small Widget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$43,600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615677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Q1 2023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Small Widget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$51,100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75957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Q3 2022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Big Widget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$40,000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4E81DE1B-1811-5DCA-F23C-382AB6A75B11}"/>
              </a:ext>
            </a:extLst>
          </p:cNvPr>
          <p:cNvGrpSpPr/>
          <p:nvPr/>
        </p:nvGrpSpPr>
        <p:grpSpPr>
          <a:xfrm>
            <a:off x="2220102" y="2014835"/>
            <a:ext cx="7635102" cy="4147239"/>
            <a:chOff x="2220102" y="1923395"/>
            <a:chExt cx="7635102" cy="4147239"/>
          </a:xfrm>
        </p:grpSpPr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564D3272-1220-16AE-9FE1-40BC98ED7626}"/>
                </a:ext>
              </a:extLst>
            </p:cNvPr>
            <p:cNvSpPr/>
            <p:nvPr/>
          </p:nvSpPr>
          <p:spPr>
            <a:xfrm>
              <a:off x="7663499" y="2696861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Base data 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3F1BAEFA-BA94-4A70-0247-418004466537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7434260" y="1923395"/>
              <a:ext cx="229239" cy="18579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142">
              <a:extLst>
                <a:ext uri="{FF2B5EF4-FFF2-40B4-BE49-F238E27FC236}">
                  <a16:creationId xmlns:a16="http://schemas.microsoft.com/office/drawing/2014/main" id="{AC2DD683-5695-6C5C-1CDE-46CC1E56A7C1}"/>
                </a:ext>
              </a:extLst>
            </p:cNvPr>
            <p:cNvSpPr/>
            <p:nvPr/>
          </p:nvSpPr>
          <p:spPr>
            <a:xfrm>
              <a:off x="2220102" y="4779273"/>
              <a:ext cx="3452815" cy="2286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Pivot created on the three product columns</a:t>
              </a:r>
            </a:p>
          </p:txBody>
        </p:sp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18FD41D0-9E55-4132-91A5-5049BC9658F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762246" y="3716513"/>
              <a:ext cx="342375" cy="2354121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316">
              <a:extLst>
                <a:ext uri="{FF2B5EF4-FFF2-40B4-BE49-F238E27FC236}">
                  <a16:creationId xmlns:a16="http://schemas.microsoft.com/office/drawing/2014/main" id="{440EFFA0-FBE8-9D1F-9016-7595A745127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353113" y="374547"/>
              <a:ext cx="1844236" cy="713962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316">
              <a:extLst>
                <a:ext uri="{FF2B5EF4-FFF2-40B4-BE49-F238E27FC236}">
                  <a16:creationId xmlns:a16="http://schemas.microsoft.com/office/drawing/2014/main" id="{2D016C97-87DE-97FD-AB1B-409A688C201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360831" y="806373"/>
              <a:ext cx="1828797" cy="713962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6">
              <a:extLst>
                <a:ext uri="{FF2B5EF4-FFF2-40B4-BE49-F238E27FC236}">
                  <a16:creationId xmlns:a16="http://schemas.microsoft.com/office/drawing/2014/main" id="{C72C92E9-67A5-47B1-CD83-834238CADA4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355751" y="-113105"/>
              <a:ext cx="1828796" cy="714978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6">
              <a:extLst>
                <a:ext uri="{FF2B5EF4-FFF2-40B4-BE49-F238E27FC236}">
                  <a16:creationId xmlns:a16="http://schemas.microsoft.com/office/drawing/2014/main" id="{4B262BED-0A56-15ED-CA63-F362CFA38F9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590635" y="1532743"/>
              <a:ext cx="3249919" cy="527921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1030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42F1BC-3D12-D7BA-A1AF-0F8608A7E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A4DD4E6-8B8E-4117-AEE7-0EDD76402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 Fields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61E19BF-1224-28BB-86AE-161A119053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Split fields</a:t>
            </a:r>
            <a:r>
              <a:rPr lang="en-US" dirty="0"/>
              <a:t>: New fields that result from separating data elements that were originally stored in a single field.</a:t>
            </a:r>
            <a:endParaRPr lang="en-US" b="1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8B6EA1-1FB6-8F8C-0C85-3CC82133D4B3}"/>
              </a:ext>
            </a:extLst>
          </p:cNvPr>
          <p:cNvGrpSpPr/>
          <p:nvPr/>
        </p:nvGrpSpPr>
        <p:grpSpPr>
          <a:xfrm>
            <a:off x="2819937" y="2057400"/>
            <a:ext cx="6552125" cy="3876600"/>
            <a:chOff x="1209559" y="1600200"/>
            <a:chExt cx="6552125" cy="3876600"/>
          </a:xfrm>
        </p:grpSpPr>
        <p:sp>
          <p:nvSpPr>
            <p:cNvPr id="6" name="Shape 341">
              <a:extLst>
                <a:ext uri="{FF2B5EF4-FFF2-40B4-BE49-F238E27FC236}">
                  <a16:creationId xmlns:a16="http://schemas.microsoft.com/office/drawing/2014/main" id="{095A15B9-B5E2-4B24-CAE6-DD8CCF9E9780}"/>
                </a:ext>
              </a:extLst>
            </p:cNvPr>
            <p:cNvSpPr/>
            <p:nvPr/>
          </p:nvSpPr>
          <p:spPr>
            <a:xfrm>
              <a:off x="1903584" y="2653525"/>
              <a:ext cx="5293500" cy="6000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1234 SW Balsawood Ave, Greene City, RL 99999</a:t>
              </a:r>
              <a:endParaRPr b="1" dirty="0"/>
            </a:p>
          </p:txBody>
        </p:sp>
        <p:sp>
          <p:nvSpPr>
            <p:cNvPr id="7" name="Shape 342">
              <a:extLst>
                <a:ext uri="{FF2B5EF4-FFF2-40B4-BE49-F238E27FC236}">
                  <a16:creationId xmlns:a16="http://schemas.microsoft.com/office/drawing/2014/main" id="{F393D48D-B7F7-E278-EC18-AAFC6C92D9C1}"/>
                </a:ext>
              </a:extLst>
            </p:cNvPr>
            <p:cNvSpPr txBox="1"/>
            <p:nvPr/>
          </p:nvSpPr>
          <p:spPr>
            <a:xfrm>
              <a:off x="1209559" y="1600200"/>
              <a:ext cx="2329200" cy="379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latin typeface="Calibri"/>
                  <a:ea typeface="Calibri"/>
                  <a:cs typeface="Calibri"/>
                  <a:sym typeface="Calibri"/>
                </a:rPr>
                <a:t>A single field...</a:t>
              </a:r>
              <a:endParaRPr sz="2000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Shape 343">
              <a:extLst>
                <a:ext uri="{FF2B5EF4-FFF2-40B4-BE49-F238E27FC236}">
                  <a16:creationId xmlns:a16="http://schemas.microsoft.com/office/drawing/2014/main" id="{E40F8E6D-D337-6A8B-9863-DB14A7CE4752}"/>
                </a:ext>
              </a:extLst>
            </p:cNvPr>
            <p:cNvSpPr txBox="1"/>
            <p:nvPr/>
          </p:nvSpPr>
          <p:spPr>
            <a:xfrm>
              <a:off x="1209684" y="3505200"/>
              <a:ext cx="5987400" cy="52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latin typeface="Calibri"/>
                  <a:ea typeface="Calibri"/>
                  <a:cs typeface="Calibri"/>
                  <a:sym typeface="Calibri"/>
                </a:rPr>
                <a:t>Becomes multiple fields that can be used for analysis. </a:t>
              </a:r>
              <a:endParaRPr sz="2000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Shape 344">
              <a:extLst>
                <a:ext uri="{FF2B5EF4-FFF2-40B4-BE49-F238E27FC236}">
                  <a16:creationId xmlns:a16="http://schemas.microsoft.com/office/drawing/2014/main" id="{C361BBCA-E1EE-1EEC-6DFA-A47F2F4B5BFC}"/>
                </a:ext>
              </a:extLst>
            </p:cNvPr>
            <p:cNvSpPr/>
            <p:nvPr/>
          </p:nvSpPr>
          <p:spPr>
            <a:xfrm>
              <a:off x="1903584" y="4876800"/>
              <a:ext cx="2329200" cy="6000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1234 SW Balsawood Ave</a:t>
              </a:r>
              <a:endParaRPr b="1" dirty="0"/>
            </a:p>
          </p:txBody>
        </p:sp>
        <p:sp>
          <p:nvSpPr>
            <p:cNvPr id="10" name="Shape 345">
              <a:extLst>
                <a:ext uri="{FF2B5EF4-FFF2-40B4-BE49-F238E27FC236}">
                  <a16:creationId xmlns:a16="http://schemas.microsoft.com/office/drawing/2014/main" id="{C1496A5A-2F72-7233-B93A-AF0FA0A20062}"/>
                </a:ext>
              </a:extLst>
            </p:cNvPr>
            <p:cNvSpPr txBox="1"/>
            <p:nvPr/>
          </p:nvSpPr>
          <p:spPr>
            <a:xfrm>
              <a:off x="1903584" y="2131925"/>
              <a:ext cx="2329200" cy="5253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Address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Shape 346">
              <a:extLst>
                <a:ext uri="{FF2B5EF4-FFF2-40B4-BE49-F238E27FC236}">
                  <a16:creationId xmlns:a16="http://schemas.microsoft.com/office/drawing/2014/main" id="{D1B89BDD-C936-0F08-2B91-40D12A6CBF4E}"/>
                </a:ext>
              </a:extLst>
            </p:cNvPr>
            <p:cNvSpPr txBox="1"/>
            <p:nvPr/>
          </p:nvSpPr>
          <p:spPr>
            <a:xfrm>
              <a:off x="1903584" y="4343375"/>
              <a:ext cx="2329200" cy="5253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Street Address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Shape 347">
              <a:extLst>
                <a:ext uri="{FF2B5EF4-FFF2-40B4-BE49-F238E27FC236}">
                  <a16:creationId xmlns:a16="http://schemas.microsoft.com/office/drawing/2014/main" id="{39284B75-7213-1F36-DA3F-192914891AD5}"/>
                </a:ext>
              </a:extLst>
            </p:cNvPr>
            <p:cNvSpPr txBox="1"/>
            <p:nvPr/>
          </p:nvSpPr>
          <p:spPr>
            <a:xfrm>
              <a:off x="4232784" y="4343375"/>
              <a:ext cx="1646700" cy="5253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City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Shape 348">
              <a:extLst>
                <a:ext uri="{FF2B5EF4-FFF2-40B4-BE49-F238E27FC236}">
                  <a16:creationId xmlns:a16="http://schemas.microsoft.com/office/drawing/2014/main" id="{640F08D6-C56A-5FBD-7645-3FD9CA123620}"/>
                </a:ext>
              </a:extLst>
            </p:cNvPr>
            <p:cNvSpPr txBox="1"/>
            <p:nvPr/>
          </p:nvSpPr>
          <p:spPr>
            <a:xfrm>
              <a:off x="5879484" y="4343375"/>
              <a:ext cx="941100" cy="5253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State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Shape 349">
              <a:extLst>
                <a:ext uri="{FF2B5EF4-FFF2-40B4-BE49-F238E27FC236}">
                  <a16:creationId xmlns:a16="http://schemas.microsoft.com/office/drawing/2014/main" id="{73D88F54-ABCC-C7DB-8857-AE0041FCC73D}"/>
                </a:ext>
              </a:extLst>
            </p:cNvPr>
            <p:cNvSpPr txBox="1"/>
            <p:nvPr/>
          </p:nvSpPr>
          <p:spPr>
            <a:xfrm>
              <a:off x="6820584" y="4343375"/>
              <a:ext cx="941100" cy="5253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Zip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Shape 350">
              <a:extLst>
                <a:ext uri="{FF2B5EF4-FFF2-40B4-BE49-F238E27FC236}">
                  <a16:creationId xmlns:a16="http://schemas.microsoft.com/office/drawing/2014/main" id="{ED28CF67-6FCD-FE4B-45AF-9F0999A930E9}"/>
                </a:ext>
              </a:extLst>
            </p:cNvPr>
            <p:cNvSpPr/>
            <p:nvPr/>
          </p:nvSpPr>
          <p:spPr>
            <a:xfrm>
              <a:off x="4232784" y="4876800"/>
              <a:ext cx="1646700" cy="6000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Greene City</a:t>
              </a:r>
              <a:endParaRPr b="1" dirty="0"/>
            </a:p>
          </p:txBody>
        </p:sp>
        <p:sp>
          <p:nvSpPr>
            <p:cNvPr id="16" name="Shape 351">
              <a:extLst>
                <a:ext uri="{FF2B5EF4-FFF2-40B4-BE49-F238E27FC236}">
                  <a16:creationId xmlns:a16="http://schemas.microsoft.com/office/drawing/2014/main" id="{3C71499A-FA7A-DCC0-4CF0-45E6229D5714}"/>
                </a:ext>
              </a:extLst>
            </p:cNvPr>
            <p:cNvSpPr/>
            <p:nvPr/>
          </p:nvSpPr>
          <p:spPr>
            <a:xfrm>
              <a:off x="5879484" y="4876800"/>
              <a:ext cx="941100" cy="6000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RL</a:t>
              </a:r>
              <a:endParaRPr b="1" dirty="0"/>
            </a:p>
          </p:txBody>
        </p:sp>
        <p:sp>
          <p:nvSpPr>
            <p:cNvPr id="17" name="Shape 352">
              <a:extLst>
                <a:ext uri="{FF2B5EF4-FFF2-40B4-BE49-F238E27FC236}">
                  <a16:creationId xmlns:a16="http://schemas.microsoft.com/office/drawing/2014/main" id="{8614BFB7-F05B-3286-7A36-2BDD139AC033}"/>
                </a:ext>
              </a:extLst>
            </p:cNvPr>
            <p:cNvSpPr/>
            <p:nvPr/>
          </p:nvSpPr>
          <p:spPr>
            <a:xfrm>
              <a:off x="6820584" y="4876800"/>
              <a:ext cx="941100" cy="6000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99999</a:t>
              </a:r>
              <a:endParaRPr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457956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35BD-F17A-8FA8-7FE4-062CE5B6A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Splits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D5DA0E-7BD2-D97C-9E29-5B38022BE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42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F80FDD-03E4-6D4E-B4C0-4F6D04505484}"/>
              </a:ext>
            </a:extLst>
          </p:cNvPr>
          <p:cNvGrpSpPr/>
          <p:nvPr/>
        </p:nvGrpSpPr>
        <p:grpSpPr>
          <a:xfrm>
            <a:off x="2721175" y="1718777"/>
            <a:ext cx="6749649" cy="3952800"/>
            <a:chOff x="968875" y="1600200"/>
            <a:chExt cx="6749649" cy="3952800"/>
          </a:xfrm>
        </p:grpSpPr>
        <p:sp>
          <p:nvSpPr>
            <p:cNvPr id="5" name="Shape 341">
              <a:extLst>
                <a:ext uri="{FF2B5EF4-FFF2-40B4-BE49-F238E27FC236}">
                  <a16:creationId xmlns:a16="http://schemas.microsoft.com/office/drawing/2014/main" id="{F35BBC6F-F5CB-02D9-7F6C-C793F76C3111}"/>
                </a:ext>
              </a:extLst>
            </p:cNvPr>
            <p:cNvSpPr/>
            <p:nvPr/>
          </p:nvSpPr>
          <p:spPr>
            <a:xfrm>
              <a:off x="1662900" y="2729725"/>
              <a:ext cx="5293500" cy="6000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en-US" b="1" dirty="0"/>
                <a:t>123-456-789-05252023-GREENWAY</a:t>
              </a:r>
              <a:endParaRPr b="1" dirty="0"/>
            </a:p>
          </p:txBody>
        </p:sp>
        <p:sp>
          <p:nvSpPr>
            <p:cNvPr id="6" name="Shape 342">
              <a:extLst>
                <a:ext uri="{FF2B5EF4-FFF2-40B4-BE49-F238E27FC236}">
                  <a16:creationId xmlns:a16="http://schemas.microsoft.com/office/drawing/2014/main" id="{DCC85F9B-8D76-AC00-749C-1AB58B6A4F21}"/>
                </a:ext>
              </a:extLst>
            </p:cNvPr>
            <p:cNvSpPr txBox="1"/>
            <p:nvPr/>
          </p:nvSpPr>
          <p:spPr>
            <a:xfrm>
              <a:off x="968875" y="1600200"/>
              <a:ext cx="4539850" cy="3809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latin typeface="Calibri"/>
                  <a:ea typeface="Calibri"/>
                  <a:cs typeface="Calibri"/>
                  <a:sym typeface="Calibri"/>
                </a:rPr>
                <a:t>A single field for product SKU...</a:t>
              </a:r>
              <a:endParaRPr sz="2000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Shape 343">
              <a:extLst>
                <a:ext uri="{FF2B5EF4-FFF2-40B4-BE49-F238E27FC236}">
                  <a16:creationId xmlns:a16="http://schemas.microsoft.com/office/drawing/2014/main" id="{C61EBFBD-BCB8-11E4-811A-77D7D75E0E2A}"/>
                </a:ext>
              </a:extLst>
            </p:cNvPr>
            <p:cNvSpPr txBox="1"/>
            <p:nvPr/>
          </p:nvSpPr>
          <p:spPr>
            <a:xfrm>
              <a:off x="968875" y="3733800"/>
              <a:ext cx="5610900" cy="403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latin typeface="Calibri"/>
                  <a:ea typeface="Calibri"/>
                  <a:cs typeface="Calibri"/>
                  <a:sym typeface="Calibri"/>
                </a:rPr>
                <a:t>Becomes three fields that can be used for analysis. </a:t>
              </a:r>
              <a:endParaRPr sz="2000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Shape 344">
              <a:extLst>
                <a:ext uri="{FF2B5EF4-FFF2-40B4-BE49-F238E27FC236}">
                  <a16:creationId xmlns:a16="http://schemas.microsoft.com/office/drawing/2014/main" id="{DCB6B2F4-922A-486A-69E5-4B9FC510B7C6}"/>
                </a:ext>
              </a:extLst>
            </p:cNvPr>
            <p:cNvSpPr/>
            <p:nvPr/>
          </p:nvSpPr>
          <p:spPr>
            <a:xfrm>
              <a:off x="1662900" y="4953000"/>
              <a:ext cx="2329200" cy="6000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en-US" b="1" dirty="0"/>
                <a:t>123-456-789</a:t>
              </a:r>
              <a:endParaRPr b="1" dirty="0"/>
            </a:p>
          </p:txBody>
        </p:sp>
        <p:sp>
          <p:nvSpPr>
            <p:cNvPr id="9" name="Shape 345">
              <a:extLst>
                <a:ext uri="{FF2B5EF4-FFF2-40B4-BE49-F238E27FC236}">
                  <a16:creationId xmlns:a16="http://schemas.microsoft.com/office/drawing/2014/main" id="{CF00B0D0-06A1-E116-606A-CF47CBA81085}"/>
                </a:ext>
              </a:extLst>
            </p:cNvPr>
            <p:cNvSpPr txBox="1"/>
            <p:nvPr/>
          </p:nvSpPr>
          <p:spPr>
            <a:xfrm>
              <a:off x="1649762" y="2204425"/>
              <a:ext cx="2329200" cy="525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Product SKU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Shape 346">
              <a:extLst>
                <a:ext uri="{FF2B5EF4-FFF2-40B4-BE49-F238E27FC236}">
                  <a16:creationId xmlns:a16="http://schemas.microsoft.com/office/drawing/2014/main" id="{B927A32F-A79B-68C7-C832-5B40EB45EFBD}"/>
                </a:ext>
              </a:extLst>
            </p:cNvPr>
            <p:cNvSpPr txBox="1"/>
            <p:nvPr/>
          </p:nvSpPr>
          <p:spPr>
            <a:xfrm>
              <a:off x="1662900" y="4419575"/>
              <a:ext cx="2329200" cy="525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Product ID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Shape 347">
              <a:extLst>
                <a:ext uri="{FF2B5EF4-FFF2-40B4-BE49-F238E27FC236}">
                  <a16:creationId xmlns:a16="http://schemas.microsoft.com/office/drawing/2014/main" id="{4C94DF3A-31A7-C305-A021-CC22890630E3}"/>
                </a:ext>
              </a:extLst>
            </p:cNvPr>
            <p:cNvSpPr txBox="1"/>
            <p:nvPr/>
          </p:nvSpPr>
          <p:spPr>
            <a:xfrm>
              <a:off x="3992100" y="4419575"/>
              <a:ext cx="1646700" cy="525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Sales Date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Shape 348">
              <a:extLst>
                <a:ext uri="{FF2B5EF4-FFF2-40B4-BE49-F238E27FC236}">
                  <a16:creationId xmlns:a16="http://schemas.microsoft.com/office/drawing/2014/main" id="{15E4AEDB-1D4F-87C3-086D-18D1FB66716B}"/>
                </a:ext>
              </a:extLst>
            </p:cNvPr>
            <p:cNvSpPr txBox="1"/>
            <p:nvPr/>
          </p:nvSpPr>
          <p:spPr>
            <a:xfrm>
              <a:off x="5638799" y="4419575"/>
              <a:ext cx="2079725" cy="525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latin typeface="Calibri"/>
                  <a:ea typeface="Calibri"/>
                  <a:cs typeface="Calibri"/>
                  <a:sym typeface="Calibri"/>
                </a:rPr>
                <a:t>Shipping Facility</a:t>
              </a:r>
              <a:endParaRPr sz="1800" b="1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Shape 350">
              <a:extLst>
                <a:ext uri="{FF2B5EF4-FFF2-40B4-BE49-F238E27FC236}">
                  <a16:creationId xmlns:a16="http://schemas.microsoft.com/office/drawing/2014/main" id="{2D411194-7CC7-0368-F5AA-423A8AC6C215}"/>
                </a:ext>
              </a:extLst>
            </p:cNvPr>
            <p:cNvSpPr/>
            <p:nvPr/>
          </p:nvSpPr>
          <p:spPr>
            <a:xfrm>
              <a:off x="3992100" y="4953000"/>
              <a:ext cx="1646700" cy="6000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en-US" b="1" dirty="0"/>
                <a:t>05/25/2023</a:t>
              </a:r>
              <a:endParaRPr b="1" dirty="0"/>
            </a:p>
          </p:txBody>
        </p:sp>
        <p:sp>
          <p:nvSpPr>
            <p:cNvPr id="14" name="Shape 351">
              <a:extLst>
                <a:ext uri="{FF2B5EF4-FFF2-40B4-BE49-F238E27FC236}">
                  <a16:creationId xmlns:a16="http://schemas.microsoft.com/office/drawing/2014/main" id="{2AFEF9B8-46C7-51B4-DE50-1C3F718599EF}"/>
                </a:ext>
              </a:extLst>
            </p:cNvPr>
            <p:cNvSpPr/>
            <p:nvPr/>
          </p:nvSpPr>
          <p:spPr>
            <a:xfrm>
              <a:off x="5638800" y="4953000"/>
              <a:ext cx="2079724" cy="6000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en-US" b="1" dirty="0"/>
                <a:t>GREENWAY</a:t>
              </a:r>
              <a:endParaRPr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482498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63C6AC-3778-F076-3529-F0660499C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F8479-F0F4-FE1C-81F3-CD2599C21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Renaming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D45C15B-B313-4925-A317-23B3033A4C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Provide more meaningful or accurate information to those who will see your visualizations and reports. </a:t>
            </a:r>
          </a:p>
          <a:p>
            <a:pPr lvl="1"/>
            <a:r>
              <a:rPr lang="en-US" dirty="0"/>
              <a:t>Example: In a marketing report, you might change a field named </a:t>
            </a:r>
            <a:r>
              <a:rPr lang="en-US" b="1" dirty="0"/>
              <a:t>State</a:t>
            </a:r>
            <a:r>
              <a:rPr lang="en-US" dirty="0"/>
              <a:t> to </a:t>
            </a:r>
            <a:r>
              <a:rPr lang="en-US" b="1" dirty="0"/>
              <a:t>Province</a:t>
            </a:r>
            <a:r>
              <a:rPr lang="en-US" dirty="0"/>
              <a:t> if you are preparing a report for the VP of Marketing for Canadian Operations. </a:t>
            </a:r>
          </a:p>
          <a:p>
            <a:r>
              <a:rPr lang="en-US" dirty="0"/>
              <a:t>You can rename fields in both Tableau Prep Builder and Tableau Desktop.</a:t>
            </a:r>
          </a:p>
          <a:p>
            <a:r>
              <a:rPr lang="en-US" dirty="0"/>
              <a:t>When you change the name of a field, that field name changes globally in the workbook. </a:t>
            </a:r>
          </a:p>
          <a:p>
            <a:r>
              <a:rPr lang="en-US" dirty="0"/>
              <a:t>Tableau tracks that name change and knows the new name is tied to the same field, so you don't have to manually update worksheets. </a:t>
            </a:r>
          </a:p>
          <a:p>
            <a:r>
              <a:rPr lang="en-US" dirty="0"/>
              <a:t>Renaming fields does not, however, affect the name of the field in the data source, only in the Tableau workbook and when you export the data source.</a:t>
            </a:r>
          </a:p>
        </p:txBody>
      </p:sp>
    </p:spTree>
    <p:extLst>
      <p:ext uri="{BB962C8B-B14F-4D97-AF65-F5344CB8AC3E}">
        <p14:creationId xmlns:p14="http://schemas.microsoft.com/office/powerpoint/2010/main" val="23270370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68E8A8-6BBE-6D8D-D001-504B52A33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Strive to prepare all data so that it meets the criteria for each characteristic related to data quality.</a:t>
            </a:r>
          </a:p>
          <a:p>
            <a:r>
              <a:rPr lang="en-US" dirty="0"/>
              <a:t>Consider using features built into Tableau Desktop or Tableau Prep Builder to prepare data after a connection is made.</a:t>
            </a:r>
          </a:p>
          <a:p>
            <a:r>
              <a:rPr lang="en-US" dirty="0"/>
              <a:t>Ensure that all fields are assigned the correct data type. </a:t>
            </a:r>
          </a:p>
          <a:p>
            <a:r>
              <a:rPr lang="en-US" dirty="0"/>
              <a:t>When you work with data sources that are supported, consider using the Data Interpreter to remove extraneous information and clean up the data.</a:t>
            </a:r>
          </a:p>
          <a:p>
            <a:r>
              <a:rPr lang="en-US" dirty="0"/>
              <a:t>Consider using pivots to see the data in a way that best supports the analysis you want to perform.</a:t>
            </a:r>
          </a:p>
          <a:p>
            <a:r>
              <a:rPr lang="en-US" dirty="0"/>
              <a:t>Consider splitting fields so that each field contains the smallest possible unit of data.</a:t>
            </a:r>
          </a:p>
          <a:p>
            <a:r>
              <a:rPr lang="en-US" dirty="0"/>
              <a:t>Rename fields to include meaningful and descriptive names.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5C93C2-FFA5-E04F-0F4B-9A3905318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5C91B4-1BCA-C23A-8A63-69D2C0494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Preparing Data for Analysis</a:t>
            </a:r>
          </a:p>
        </p:txBody>
      </p:sp>
    </p:spTree>
    <p:extLst>
      <p:ext uri="{BB962C8B-B14F-4D97-AF65-F5344CB8AC3E}">
        <p14:creationId xmlns:p14="http://schemas.microsoft.com/office/powerpoint/2010/main" val="53819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0C0725-75A3-B665-2ED1-5B6B5CBB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97AB9-6299-0DAE-144B-87B358DAD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Preparing Data for Analysis</a:t>
            </a:r>
          </a:p>
        </p:txBody>
      </p:sp>
    </p:spTree>
    <p:extLst>
      <p:ext uri="{BB962C8B-B14F-4D97-AF65-F5344CB8AC3E}">
        <p14:creationId xmlns:p14="http://schemas.microsoft.com/office/powerpoint/2010/main" val="9169536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data sources are you likely to connect to at your workplace?</a:t>
            </a:r>
          </a:p>
          <a:p>
            <a:r>
              <a:rPr lang="en-US" dirty="0"/>
              <a:t>What types of data preparation tasks do you expect to perform at your workplace?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E0AADE-B76D-1B0E-AFC5-A96AB52A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196DD4-1822-66AA-00EB-3A7F273D2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Live Connections and Extracts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50A8BE-0C13-BEEE-4DDA-A01CBCA90E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50528"/>
            <a:ext cx="9601200" cy="1103392"/>
          </a:xfrm>
        </p:spPr>
        <p:txBody>
          <a:bodyPr/>
          <a:lstStyle/>
          <a:p>
            <a:r>
              <a:rPr lang="en-US" b="1" dirty="0"/>
              <a:t>Live connection</a:t>
            </a:r>
            <a:r>
              <a:rPr lang="en-US" dirty="0"/>
              <a:t>: A direct connection to a data source that updates data in real time.</a:t>
            </a:r>
          </a:p>
          <a:p>
            <a:r>
              <a:rPr lang="en-US" b="1" dirty="0"/>
              <a:t>Extract</a:t>
            </a:r>
            <a:r>
              <a:rPr lang="en-US" dirty="0"/>
              <a:t>: A snapshot of data taken from a data source for use in creating visualizations. An extract does not change when the data source changes.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084223-59B7-8EBA-B9B6-CD4200F8135F}"/>
              </a:ext>
            </a:extLst>
          </p:cNvPr>
          <p:cNvGrpSpPr/>
          <p:nvPr/>
        </p:nvGrpSpPr>
        <p:grpSpPr>
          <a:xfrm>
            <a:off x="1187942" y="2498147"/>
            <a:ext cx="10228877" cy="3849997"/>
            <a:chOff x="1187942" y="2498147"/>
            <a:chExt cx="10228877" cy="3849997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85E3AA82-7588-607E-5265-58D8A687C69A}"/>
                </a:ext>
              </a:extLst>
            </p:cNvPr>
            <p:cNvGrpSpPr/>
            <p:nvPr/>
          </p:nvGrpSpPr>
          <p:grpSpPr>
            <a:xfrm>
              <a:off x="6270649" y="2498147"/>
              <a:ext cx="5146170" cy="3849997"/>
              <a:chOff x="6270649" y="2498147"/>
              <a:chExt cx="5146170" cy="3849997"/>
            </a:xfrm>
          </p:grpSpPr>
          <p:sp>
            <p:nvSpPr>
              <p:cNvPr id="16" name="Text Box 307">
                <a:extLst>
                  <a:ext uri="{FF2B5EF4-FFF2-40B4-BE49-F238E27FC236}">
                    <a16:creationId xmlns:a16="http://schemas.microsoft.com/office/drawing/2014/main" id="{760DEC7C-472E-F491-2A3B-2547C4FEA3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0649" y="6004026"/>
                <a:ext cx="5146170" cy="34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Changes in data do not affect the data source or the visualizations.</a:t>
                </a:r>
              </a:p>
            </p:txBody>
          </p: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2575B922-5091-8266-DE46-43CBA612B573}"/>
                  </a:ext>
                </a:extLst>
              </p:cNvPr>
              <p:cNvGrpSpPr/>
              <p:nvPr/>
            </p:nvGrpSpPr>
            <p:grpSpPr>
              <a:xfrm>
                <a:off x="6652972" y="2498147"/>
                <a:ext cx="4354466" cy="3370831"/>
                <a:chOff x="5849709" y="2564354"/>
                <a:chExt cx="4354466" cy="3370831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735F337E-A6F2-3234-CE6E-1585F252C3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334022" y="3021078"/>
                  <a:ext cx="923159" cy="951785"/>
                </a:xfrm>
                <a:prstGeom prst="rect">
                  <a:avLst/>
                </a:prstGeom>
              </p:spPr>
            </p:pic>
            <p:sp>
              <p:nvSpPr>
                <p:cNvPr id="15" name="Line 300">
                  <a:extLst>
                    <a:ext uri="{FF2B5EF4-FFF2-40B4-BE49-F238E27FC236}">
                      <a16:creationId xmlns:a16="http://schemas.microsoft.com/office/drawing/2014/main" id="{631120D3-DB2A-B357-7494-DECF07B6C9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71692" y="3488733"/>
                  <a:ext cx="13716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FA5AB3E6-FA11-A2B1-7607-07426F22C1B4}"/>
                    </a:ext>
                  </a:extLst>
                </p:cNvPr>
                <p:cNvGrpSpPr/>
                <p:nvPr/>
              </p:nvGrpSpPr>
              <p:grpSpPr>
                <a:xfrm>
                  <a:off x="7387028" y="4819067"/>
                  <a:ext cx="2817147" cy="1116118"/>
                  <a:chOff x="2455893" y="4583762"/>
                  <a:chExt cx="2817147" cy="1116118"/>
                </a:xfrm>
              </p:grpSpPr>
              <p:grpSp>
                <p:nvGrpSpPr>
                  <p:cNvPr id="31" name="Group 30">
                    <a:extLst>
                      <a:ext uri="{FF2B5EF4-FFF2-40B4-BE49-F238E27FC236}">
                        <a16:creationId xmlns:a16="http://schemas.microsoft.com/office/drawing/2014/main" id="{913B03F1-514A-656E-DBAF-96017D66B069}"/>
                      </a:ext>
                    </a:extLst>
                  </p:cNvPr>
                  <p:cNvGrpSpPr/>
                  <p:nvPr/>
                </p:nvGrpSpPr>
                <p:grpSpPr>
                  <a:xfrm>
                    <a:off x="2455893" y="4785480"/>
                    <a:ext cx="2817147" cy="914400"/>
                    <a:chOff x="2455893" y="4785480"/>
                    <a:chExt cx="2817147" cy="914400"/>
                  </a:xfrm>
                </p:grpSpPr>
                <p:pic>
                  <p:nvPicPr>
                    <p:cNvPr id="33" name="Graphic 32" descr="Bar chart outline">
                      <a:extLst>
                        <a:ext uri="{FF2B5EF4-FFF2-40B4-BE49-F238E27FC236}">
                          <a16:creationId xmlns:a16="http://schemas.microsoft.com/office/drawing/2014/main" id="{1E861148-4B33-F4B2-07A7-CBAF13F0819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407266" y="4785480"/>
                      <a:ext cx="914400" cy="9144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4" name="Graphic 33" descr="Scatterplot with solid fill">
                      <a:extLst>
                        <a:ext uri="{FF2B5EF4-FFF2-40B4-BE49-F238E27FC236}">
                          <a16:creationId xmlns:a16="http://schemas.microsoft.com/office/drawing/2014/main" id="{94796C0D-B94B-7446-7CF7-836895E0BEB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96DAC541-7B7A-43D3-8B79-37D633B846F1}">
                          <asvg:svgBlip xmlns:asvg="http://schemas.microsoft.com/office/drawing/2016/SVG/main" r:embed="rId6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358640" y="4785480"/>
                      <a:ext cx="914400" cy="9144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5" name="Graphic 34" descr="Upward trend with solid fill">
                      <a:extLst>
                        <a:ext uri="{FF2B5EF4-FFF2-40B4-BE49-F238E27FC236}">
                          <a16:creationId xmlns:a16="http://schemas.microsoft.com/office/drawing/2014/main" id="{F630ABD0-9A70-74CA-014F-8DD32305F8B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96DAC541-7B7A-43D3-8B79-37D633B846F1}">
                          <asvg:svgBlip xmlns:asvg="http://schemas.microsoft.com/office/drawing/2016/SVG/main" r:embed="rId8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455893" y="4785480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32" name="AutoShape 303">
                    <a:extLst>
                      <a:ext uri="{FF2B5EF4-FFF2-40B4-BE49-F238E27FC236}">
                        <a16:creationId xmlns:a16="http://schemas.microsoft.com/office/drawing/2014/main" id="{8F1A0C8F-C23A-801A-994B-1C99FE9872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 flipH="1" flipV="1">
                    <a:off x="3711288" y="3439806"/>
                    <a:ext cx="309361" cy="2597273"/>
                  </a:xfrm>
                  <a:prstGeom prst="rightBrace">
                    <a:avLst>
                      <a:gd name="adj1" fmla="val 65909"/>
                      <a:gd name="adj2" fmla="val 50000"/>
                    </a:avLst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defTabSz="914400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E62768EF-FBA5-3A3B-899B-6FCD87A27F3F}"/>
                    </a:ext>
                  </a:extLst>
                </p:cNvPr>
                <p:cNvGrpSpPr/>
                <p:nvPr/>
              </p:nvGrpSpPr>
              <p:grpSpPr>
                <a:xfrm>
                  <a:off x="7068726" y="2564354"/>
                  <a:ext cx="1177532" cy="893927"/>
                  <a:chOff x="2000273" y="2545840"/>
                  <a:chExt cx="1177532" cy="893927"/>
                </a:xfrm>
              </p:grpSpPr>
              <p:sp>
                <p:nvSpPr>
                  <p:cNvPr id="45" name="Line 316">
                    <a:extLst>
                      <a:ext uri="{FF2B5EF4-FFF2-40B4-BE49-F238E27FC236}">
                        <a16:creationId xmlns:a16="http://schemas.microsoft.com/office/drawing/2014/main" id="{5B711F6F-CA40-CE67-9494-9447AA35533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2224131" y="3074858"/>
                    <a:ext cx="72981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4400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46" name="Rounded Rectangle 143">
                    <a:extLst>
                      <a:ext uri="{FF2B5EF4-FFF2-40B4-BE49-F238E27FC236}">
                        <a16:creationId xmlns:a16="http://schemas.microsoft.com/office/drawing/2014/main" id="{2DA73BF7-0A74-86C3-253E-4B7F4994C31A}"/>
                      </a:ext>
                    </a:extLst>
                  </p:cNvPr>
                  <p:cNvSpPr/>
                  <p:nvPr/>
                </p:nvSpPr>
                <p:spPr>
                  <a:xfrm>
                    <a:off x="2000273" y="2545840"/>
                    <a:ext cx="1177532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latin typeface="Calibri"/>
                        <a:cs typeface="Calibri"/>
                      </a:rPr>
                      <a:t>Extract</a:t>
                    </a:r>
                  </a:p>
                </p:txBody>
              </p:sp>
            </p:grpSp>
            <p:sp>
              <p:nvSpPr>
                <p:cNvPr id="47" name="Line 316">
                  <a:extLst>
                    <a:ext uri="{FF2B5EF4-FFF2-40B4-BE49-F238E27FC236}">
                      <a16:creationId xmlns:a16="http://schemas.microsoft.com/office/drawing/2014/main" id="{1C409DEB-524F-9340-543E-FCA17C5402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>
                  <a:off x="8354061" y="4450004"/>
                  <a:ext cx="88308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3197351C-6CB5-6F60-1FE2-B7F13C7D6C69}"/>
                    </a:ext>
                  </a:extLst>
                </p:cNvPr>
                <p:cNvGrpSpPr/>
                <p:nvPr/>
              </p:nvGrpSpPr>
              <p:grpSpPr>
                <a:xfrm>
                  <a:off x="5849709" y="2945105"/>
                  <a:ext cx="1490662" cy="1154949"/>
                  <a:chOff x="412578" y="3096650"/>
                  <a:chExt cx="1490662" cy="1154949"/>
                </a:xfrm>
              </p:grpSpPr>
              <p:pic>
                <p:nvPicPr>
                  <p:cNvPr id="49" name="Graphic 48" descr="Database outline">
                    <a:extLst>
                      <a:ext uri="{FF2B5EF4-FFF2-40B4-BE49-F238E27FC236}">
                        <a16:creationId xmlns:a16="http://schemas.microsoft.com/office/drawing/2014/main" id="{2A931855-E801-65C1-6E90-DB4258350AA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00709" y="3096650"/>
                    <a:ext cx="914400" cy="914400"/>
                  </a:xfrm>
                  <a:prstGeom prst="rect">
                    <a:avLst/>
                  </a:prstGeom>
                </p:spPr>
              </p:pic>
              <p:sp>
                <p:nvSpPr>
                  <p:cNvPr id="50" name="Text Box 307">
                    <a:extLst>
                      <a:ext uri="{FF2B5EF4-FFF2-40B4-BE49-F238E27FC236}">
                        <a16:creationId xmlns:a16="http://schemas.microsoft.com/office/drawing/2014/main" id="{806B876E-359E-2659-39C1-9C658878887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2578" y="3959211"/>
                    <a:ext cx="1490662" cy="2923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defTabSz="914400" eaLnBrk="1" hangingPunct="1">
                      <a:spcBef>
                        <a:spcPct val="50000"/>
                      </a:spcBef>
                      <a:defRPr/>
                    </a:pPr>
                    <a:r>
                      <a:rPr lang="en-US" sz="1300" b="1" kern="0" dirty="0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Data source</a:t>
                    </a:r>
                  </a:p>
                </p:txBody>
              </p:sp>
            </p:grp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72B8FA69-E343-79EB-5B09-BA6212998702}"/>
                    </a:ext>
                  </a:extLst>
                </p:cNvPr>
                <p:cNvSpPr/>
                <p:nvPr/>
              </p:nvSpPr>
              <p:spPr>
                <a:xfrm>
                  <a:off x="8716343" y="4086566"/>
                  <a:ext cx="143556" cy="440350"/>
                </a:xfrm>
                <a:prstGeom prst="rect">
                  <a:avLst/>
                </a:prstGeom>
                <a:solidFill>
                  <a:schemeClr val="bg2"/>
                </a:solidFill>
                <a:ln w="28575" cap="flat" cmpd="sng" algn="ctr">
                  <a:solidFill>
                    <a:schemeClr val="bg2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pic>
              <p:nvPicPr>
                <p:cNvPr id="54" name="Graphic 53" descr="Camera outline">
                  <a:extLst>
                    <a:ext uri="{FF2B5EF4-FFF2-40B4-BE49-F238E27FC236}">
                      <a16:creationId xmlns:a16="http://schemas.microsoft.com/office/drawing/2014/main" id="{D2C6579E-2722-B57F-0C23-2CD4402BBC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62664" y="4008464"/>
                  <a:ext cx="681335" cy="62454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791D407-04CC-9DCD-198C-2A5EE962EDD5}"/>
                </a:ext>
              </a:extLst>
            </p:cNvPr>
            <p:cNvGrpSpPr/>
            <p:nvPr/>
          </p:nvGrpSpPr>
          <p:grpSpPr>
            <a:xfrm>
              <a:off x="1187942" y="2498147"/>
              <a:ext cx="4422457" cy="3800301"/>
              <a:chOff x="1187942" y="2559085"/>
              <a:chExt cx="4422457" cy="3800301"/>
            </a:xfrm>
          </p:grpSpPr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C79481FF-35E5-AC58-3AB4-2CAA8A1595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05167" y="6004026"/>
                <a:ext cx="3195367" cy="3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Changes in data are reflected in real time.</a:t>
                </a: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37D44F34-5A93-AE39-22F3-560FA3EBDF25}"/>
                  </a:ext>
                </a:extLst>
              </p:cNvPr>
              <p:cNvGrpSpPr/>
              <p:nvPr/>
            </p:nvGrpSpPr>
            <p:grpSpPr>
              <a:xfrm>
                <a:off x="1187942" y="2559085"/>
                <a:ext cx="4422457" cy="3261967"/>
                <a:chOff x="774290" y="2564354"/>
                <a:chExt cx="4422457" cy="3261967"/>
              </a:xfrm>
            </p:grpSpPr>
            <p:sp>
              <p:nvSpPr>
                <p:cNvPr id="14" name="Line 300">
                  <a:extLst>
                    <a:ext uri="{FF2B5EF4-FFF2-40B4-BE49-F238E27FC236}">
                      <a16:creationId xmlns:a16="http://schemas.microsoft.com/office/drawing/2014/main" id="{9FFCF1FC-56D2-3653-B747-C568B79711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11948" y="3489936"/>
                  <a:ext cx="13716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094321ED-5535-443E-FE14-CE2F930782B9}"/>
                    </a:ext>
                  </a:extLst>
                </p:cNvPr>
                <p:cNvGrpSpPr/>
                <p:nvPr/>
              </p:nvGrpSpPr>
              <p:grpSpPr>
                <a:xfrm>
                  <a:off x="774290" y="2912461"/>
                  <a:ext cx="1490662" cy="1154949"/>
                  <a:chOff x="412578" y="3096650"/>
                  <a:chExt cx="1490662" cy="1154949"/>
                </a:xfrm>
              </p:grpSpPr>
              <p:pic>
                <p:nvPicPr>
                  <p:cNvPr id="39" name="Graphic 38" descr="Database outline">
                    <a:extLst>
                      <a:ext uri="{FF2B5EF4-FFF2-40B4-BE49-F238E27FC236}">
                        <a16:creationId xmlns:a16="http://schemas.microsoft.com/office/drawing/2014/main" id="{91108314-E51C-92D1-E2C8-B6C3DBC68A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00709" y="3096650"/>
                    <a:ext cx="914400" cy="914400"/>
                  </a:xfrm>
                  <a:prstGeom prst="rect">
                    <a:avLst/>
                  </a:prstGeom>
                </p:spPr>
              </p:pic>
              <p:sp>
                <p:nvSpPr>
                  <p:cNvPr id="40" name="Text Box 307">
                    <a:extLst>
                      <a:ext uri="{FF2B5EF4-FFF2-40B4-BE49-F238E27FC236}">
                        <a16:creationId xmlns:a16="http://schemas.microsoft.com/office/drawing/2014/main" id="{C47B57AA-F992-17EB-867E-77BB4493215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2578" y="3959211"/>
                    <a:ext cx="1490662" cy="2923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defTabSz="914400" eaLnBrk="1" hangingPunct="1">
                      <a:spcBef>
                        <a:spcPct val="50000"/>
                      </a:spcBef>
                      <a:defRPr/>
                    </a:pPr>
                    <a:r>
                      <a:rPr lang="en-US" sz="1300" b="1" kern="0" dirty="0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Data source</a:t>
                    </a:r>
                  </a:p>
                </p:txBody>
              </p:sp>
            </p:grpSp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F2B14798-3A90-149B-D6D0-912DB43D1F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43901" y="3021994"/>
                  <a:ext cx="923159" cy="951785"/>
                </a:xfrm>
                <a:prstGeom prst="rect">
                  <a:avLst/>
                </a:prstGeom>
              </p:spPr>
            </p:pic>
            <p:sp>
              <p:nvSpPr>
                <p:cNvPr id="41" name="Line 316">
                  <a:extLst>
                    <a:ext uri="{FF2B5EF4-FFF2-40B4-BE49-F238E27FC236}">
                      <a16:creationId xmlns:a16="http://schemas.microsoft.com/office/drawing/2014/main" id="{ADFFDF24-C543-F5B6-0B23-AE2B66DC48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>
                  <a:off x="3446168" y="4395574"/>
                  <a:ext cx="663471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2D1C6323-1566-83DE-83D1-5B3053ED9844}"/>
                    </a:ext>
                  </a:extLst>
                </p:cNvPr>
                <p:cNvGrpSpPr/>
                <p:nvPr/>
              </p:nvGrpSpPr>
              <p:grpSpPr>
                <a:xfrm>
                  <a:off x="1735736" y="2564354"/>
                  <a:ext cx="1724025" cy="893927"/>
                  <a:chOff x="1727027" y="2545840"/>
                  <a:chExt cx="1724025" cy="893927"/>
                </a:xfrm>
              </p:grpSpPr>
              <p:sp>
                <p:nvSpPr>
                  <p:cNvPr id="42" name="Line 316">
                    <a:extLst>
                      <a:ext uri="{FF2B5EF4-FFF2-40B4-BE49-F238E27FC236}">
                        <a16:creationId xmlns:a16="http://schemas.microsoft.com/office/drawing/2014/main" id="{F3F404EF-C18A-0179-569E-1C078BEFB6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2224131" y="3074858"/>
                    <a:ext cx="72981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4400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8" name="Rounded Rectangle 143">
                    <a:extLst>
                      <a:ext uri="{FF2B5EF4-FFF2-40B4-BE49-F238E27FC236}">
                        <a16:creationId xmlns:a16="http://schemas.microsoft.com/office/drawing/2014/main" id="{B71460F4-8FA2-6F7A-F259-7BF1C7AB721E}"/>
                      </a:ext>
                    </a:extLst>
                  </p:cNvPr>
                  <p:cNvSpPr/>
                  <p:nvPr/>
                </p:nvSpPr>
                <p:spPr>
                  <a:xfrm>
                    <a:off x="1727027" y="2545840"/>
                    <a:ext cx="1724025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latin typeface="Calibri"/>
                        <a:cs typeface="Calibri"/>
                      </a:rPr>
                      <a:t>Live connection</a:t>
                    </a: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06E6DD45-AFB7-287F-8622-FACDE8B0FFDC}"/>
                    </a:ext>
                  </a:extLst>
                </p:cNvPr>
                <p:cNvGrpSpPr/>
                <p:nvPr/>
              </p:nvGrpSpPr>
              <p:grpSpPr>
                <a:xfrm>
                  <a:off x="2379600" y="4710203"/>
                  <a:ext cx="2817147" cy="1116118"/>
                  <a:chOff x="2455893" y="4464016"/>
                  <a:chExt cx="2817147" cy="1116118"/>
                </a:xfrm>
              </p:grpSpPr>
              <p:grpSp>
                <p:nvGrpSpPr>
                  <p:cNvPr id="59" name="Group 58">
                    <a:extLst>
                      <a:ext uri="{FF2B5EF4-FFF2-40B4-BE49-F238E27FC236}">
                        <a16:creationId xmlns:a16="http://schemas.microsoft.com/office/drawing/2014/main" id="{A496EBAF-2ABF-6F09-75F2-158675271867}"/>
                      </a:ext>
                    </a:extLst>
                  </p:cNvPr>
                  <p:cNvGrpSpPr/>
                  <p:nvPr/>
                </p:nvGrpSpPr>
                <p:grpSpPr>
                  <a:xfrm>
                    <a:off x="2455893" y="4665734"/>
                    <a:ext cx="2817147" cy="914400"/>
                    <a:chOff x="2455893" y="4665734"/>
                    <a:chExt cx="2817147" cy="914400"/>
                  </a:xfrm>
                </p:grpSpPr>
                <p:pic>
                  <p:nvPicPr>
                    <p:cNvPr id="61" name="Graphic 60" descr="Bar chart outline">
                      <a:extLst>
                        <a:ext uri="{FF2B5EF4-FFF2-40B4-BE49-F238E27FC236}">
                          <a16:creationId xmlns:a16="http://schemas.microsoft.com/office/drawing/2014/main" id="{426D7A75-75B2-1210-1EC1-36ACB904BC5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407266" y="4665734"/>
                      <a:ext cx="914400" cy="9144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2" name="Graphic 61" descr="Scatterplot with solid fill">
                      <a:extLst>
                        <a:ext uri="{FF2B5EF4-FFF2-40B4-BE49-F238E27FC236}">
                          <a16:creationId xmlns:a16="http://schemas.microsoft.com/office/drawing/2014/main" id="{4081F912-5CC8-AB84-3351-08783DEC719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96DAC541-7B7A-43D3-8B79-37D633B846F1}">
                          <asvg:svgBlip xmlns:asvg="http://schemas.microsoft.com/office/drawing/2016/SVG/main" r:embed="rId6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358640" y="4665734"/>
                      <a:ext cx="914400" cy="9144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3" name="Graphic 62" descr="Upward trend with solid fill">
                      <a:extLst>
                        <a:ext uri="{FF2B5EF4-FFF2-40B4-BE49-F238E27FC236}">
                          <a16:creationId xmlns:a16="http://schemas.microsoft.com/office/drawing/2014/main" id="{EDF22319-1D2B-37A9-D58C-5CB540CE089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96DAC541-7B7A-43D3-8B79-37D633B846F1}">
                          <asvg:svgBlip xmlns:asvg="http://schemas.microsoft.com/office/drawing/2016/SVG/main" r:embed="rId8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455893" y="4665734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60" name="AutoShape 303">
                    <a:extLst>
                      <a:ext uri="{FF2B5EF4-FFF2-40B4-BE49-F238E27FC236}">
                        <a16:creationId xmlns:a16="http://schemas.microsoft.com/office/drawing/2014/main" id="{95918226-7AEB-E4D0-15CB-FA57FD03BC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 flipH="1" flipV="1">
                    <a:off x="3711288" y="3320060"/>
                    <a:ext cx="309361" cy="2597273"/>
                  </a:xfrm>
                  <a:prstGeom prst="rightBrace">
                    <a:avLst>
                      <a:gd name="adj1" fmla="val 65909"/>
                      <a:gd name="adj2" fmla="val 50000"/>
                    </a:avLst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defTabSz="914400">
                      <a:defRPr/>
                    </a:pPr>
                    <a:endParaRPr 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76431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35F0371-B684-6C11-5148-2A4F8BA96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Live Connections and Extracts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AE36BD4-2CDD-4A02-E5B1-2DAA3A6AD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Live connections obtain directly from the data source in real time.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BD2413B-4726-2259-3378-50D51F83F4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Extracts are snapshots of data taken by someone who knows which tables or fields to visualize.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47AA9F-78C1-E7DD-8A8D-8E96EDDE5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BE9DED-5DBD-BBC5-1F10-1CDC7B757E1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/>
              <a:t>Pro</a:t>
            </a:r>
            <a:r>
              <a:rPr lang="en-US" dirty="0"/>
              <a:t>: Updates to data sources are displayed in Tableau automatically in real time.</a:t>
            </a:r>
          </a:p>
          <a:p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Queries are made at the data source, so they are only as fast as the database can process them.</a:t>
            </a:r>
          </a:p>
          <a:p>
            <a:pPr lvl="1"/>
            <a:r>
              <a:rPr lang="en-US" dirty="0"/>
              <a:t>Performance issues: speed of the connection to the data source and the load on the data source.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E10C305-1CB8-C774-E329-C2CEAA13BFD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/>
              <a:t>Pros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They support large datasets.</a:t>
            </a:r>
          </a:p>
          <a:p>
            <a:pPr lvl="1"/>
            <a:r>
              <a:rPr lang="en-US" dirty="0"/>
              <a:t>Using extracts can improve performance. </a:t>
            </a:r>
          </a:p>
          <a:p>
            <a:pPr lvl="1"/>
            <a:r>
              <a:rPr lang="en-US" dirty="0"/>
              <a:t>With an extract, you can use Tableau functionality that isn't available for the original data source. </a:t>
            </a:r>
          </a:p>
          <a:p>
            <a:pPr lvl="1"/>
            <a:r>
              <a:rPr lang="en-US" dirty="0"/>
              <a:t>Extracts are loaded into Tableau memory.</a:t>
            </a:r>
          </a:p>
          <a:p>
            <a:pPr lvl="1"/>
            <a:r>
              <a:rPr lang="en-US" dirty="0"/>
              <a:t>Extracts can be stored locally and accessed while users are traveling and not online. </a:t>
            </a:r>
          </a:p>
          <a:p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Extracts need to be refreshed from the data source to show any updates. </a:t>
            </a:r>
          </a:p>
          <a:p>
            <a:pPr lvl="1"/>
            <a:r>
              <a:rPr lang="en-US" dirty="0"/>
              <a:t>Data may not be secure or may violate privacy laws.</a:t>
            </a:r>
          </a:p>
        </p:txBody>
      </p:sp>
    </p:spTree>
    <p:extLst>
      <p:ext uri="{BB962C8B-B14F-4D97-AF65-F5344CB8AC3E}">
        <p14:creationId xmlns:p14="http://schemas.microsoft.com/office/powerpoint/2010/main" val="3174533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038322-3183-0A27-FC6D-2FD17FBC0E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Use live connections when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Up-to-the-second accuracy is more crucial than performance considerations.</a:t>
            </a:r>
          </a:p>
          <a:p>
            <a:pPr lvl="1"/>
            <a:r>
              <a:rPr lang="en-US" dirty="0"/>
              <a:t>Changes you make to visualizations need to be reflected in the data source.</a:t>
            </a:r>
          </a:p>
          <a:p>
            <a:r>
              <a:rPr lang="en-US" dirty="0"/>
              <a:t> </a:t>
            </a:r>
            <a:r>
              <a:rPr lang="en-US" b="1" dirty="0"/>
              <a:t>Use extracts when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Performance is more critical than up-to-the-second accuracy.</a:t>
            </a:r>
          </a:p>
          <a:p>
            <a:pPr lvl="1"/>
            <a:r>
              <a:rPr lang="en-US" dirty="0"/>
              <a:t>You know the exact data you need to analyze.</a:t>
            </a:r>
          </a:p>
          <a:p>
            <a:pPr lvl="1"/>
            <a:r>
              <a:rPr lang="en-US" dirty="0"/>
              <a:t>You want to summarize data by using aggregations.</a:t>
            </a:r>
          </a:p>
          <a:p>
            <a:pPr lvl="1"/>
            <a:r>
              <a:rPr lang="en-US" dirty="0"/>
              <a:t>Changes you make to visualizations should not be reflected in the data source.</a:t>
            </a:r>
          </a:p>
          <a:p>
            <a:pPr lvl="1"/>
            <a:r>
              <a:rPr lang="en-US" dirty="0"/>
              <a:t>You need to work with the data offline.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AA202F-995B-7D9B-D235-EB67AC439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3DF4976-FF09-AEC8-F944-55F105B1F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Selecting Live Connection or Extract</a:t>
            </a:r>
          </a:p>
        </p:txBody>
      </p:sp>
    </p:spTree>
    <p:extLst>
      <p:ext uri="{BB962C8B-B14F-4D97-AF65-F5344CB8AC3E}">
        <p14:creationId xmlns:p14="http://schemas.microsoft.com/office/powerpoint/2010/main" val="399964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EEBADA-04B5-B61D-8F4F-5F5D5FD0F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F1130C-06B1-DC1E-FEFF-726D305C1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 Connection Requirements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23BFD-7645-0FD2-F510-929D756F6C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Where are the data source files located?</a:t>
            </a:r>
          </a:p>
          <a:p>
            <a:r>
              <a:rPr lang="en-US" dirty="0"/>
              <a:t>What is the path to the data source?</a:t>
            </a:r>
          </a:p>
          <a:p>
            <a:pPr lvl="1"/>
            <a:r>
              <a:rPr lang="en-US" dirty="0"/>
              <a:t>Local, on the network, over the web.</a:t>
            </a:r>
          </a:p>
          <a:p>
            <a:r>
              <a:rPr lang="en-US" dirty="0"/>
              <a:t>What credentials are required?</a:t>
            </a:r>
          </a:p>
          <a:p>
            <a:pPr lvl="1"/>
            <a:r>
              <a:rPr lang="en-US" dirty="0"/>
              <a:t>Access the data source.</a:t>
            </a:r>
          </a:p>
          <a:p>
            <a:pPr lvl="1"/>
            <a:r>
              <a:rPr lang="en-US" dirty="0"/>
              <a:t>View the data you want to use.</a:t>
            </a:r>
          </a:p>
        </p:txBody>
      </p:sp>
    </p:spTree>
    <p:extLst>
      <p:ext uri="{BB962C8B-B14F-4D97-AF65-F5344CB8AC3E}">
        <p14:creationId xmlns:p14="http://schemas.microsoft.com/office/powerpoint/2010/main" val="186667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9E37E2-F6EB-F410-1725-1E0D4580E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94B9ED-EC8E-0A7F-212F-2664923F4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Data Sources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22995D-D66F-8E45-A96F-568B74F594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7"/>
            <a:ext cx="9601200" cy="1840657"/>
          </a:xfrm>
        </p:spPr>
        <p:txBody>
          <a:bodyPr/>
          <a:lstStyle/>
          <a:p>
            <a:r>
              <a:rPr lang="en-US" b="1" dirty="0"/>
              <a:t>Join</a:t>
            </a:r>
            <a:r>
              <a:rPr lang="en-US" dirty="0"/>
              <a:t>: A method of combining columns from multiple tables. </a:t>
            </a:r>
          </a:p>
          <a:p>
            <a:r>
              <a:rPr lang="en-US" b="1" dirty="0"/>
              <a:t>Cross-database join</a:t>
            </a:r>
            <a:r>
              <a:rPr lang="en-US" dirty="0"/>
              <a:t>: A method for joining multiple data sources into a single view for analysis and reporting.</a:t>
            </a:r>
          </a:p>
          <a:p>
            <a:r>
              <a:rPr lang="en-US" b="1" dirty="0"/>
              <a:t>Data blending</a:t>
            </a:r>
            <a:r>
              <a:rPr lang="en-US" dirty="0"/>
              <a:t>: A method for joining multiple data sources into a single view that sends separate queries back to the data sources and displays data that's aggregated to a common point in Tableau.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DDF4BC-74B3-FFF1-19C0-72D421C29B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3026229"/>
            <a:ext cx="11474116" cy="3294360"/>
          </a:xfrm>
        </p:spPr>
        <p:txBody>
          <a:bodyPr/>
          <a:lstStyle/>
          <a:p>
            <a:r>
              <a:rPr lang="en-US" dirty="0"/>
              <a:t>One data source will not always give you all of the information you want to analyze.</a:t>
            </a:r>
          </a:p>
          <a:p>
            <a:r>
              <a:rPr lang="en-US" dirty="0"/>
              <a:t>Joins use a common piece of information present in two or more tables to create a table with information from each joined table. </a:t>
            </a:r>
          </a:p>
          <a:p>
            <a:r>
              <a:rPr lang="en-US" dirty="0"/>
              <a:t>In Tableau, you can use cross-database joins and data blending to combine multiple data sources. </a:t>
            </a:r>
          </a:p>
        </p:txBody>
      </p:sp>
    </p:spTree>
    <p:extLst>
      <p:ext uri="{BB962C8B-B14F-4D97-AF65-F5344CB8AC3E}">
        <p14:creationId xmlns:p14="http://schemas.microsoft.com/office/powerpoint/2010/main" val="388666296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25448</TotalTime>
  <Words>2869</Words>
  <Application>Microsoft Office PowerPoint</Application>
  <PresentationFormat>Widescreen</PresentationFormat>
  <Paragraphs>407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Calibri</vt:lpstr>
      <vt:lpstr>LO Choice</vt:lpstr>
      <vt:lpstr>Connecting to and Preparing Data</vt:lpstr>
      <vt:lpstr>Connect to Data</vt:lpstr>
      <vt:lpstr>Data Sources</vt:lpstr>
      <vt:lpstr>Types of Data Connections</vt:lpstr>
      <vt:lpstr>Live Connections and Extracts</vt:lpstr>
      <vt:lpstr>Comparison of Live Connections and Extracts</vt:lpstr>
      <vt:lpstr>Guidelines for Selecting Live Connection or Extract</vt:lpstr>
      <vt:lpstr>Data Source Connection Requirements</vt:lpstr>
      <vt:lpstr>Multiple Data Sources</vt:lpstr>
      <vt:lpstr>The Data Source Page</vt:lpstr>
      <vt:lpstr>PowerPoint Presentation</vt:lpstr>
      <vt:lpstr>Tableau Prep</vt:lpstr>
      <vt:lpstr>PowerPoint Presentation</vt:lpstr>
      <vt:lpstr>Save Workbook and Extract Files</vt:lpstr>
      <vt:lpstr>Workbook File Types</vt:lpstr>
      <vt:lpstr>Bookmarks</vt:lpstr>
      <vt:lpstr>Packaged Workbooks</vt:lpstr>
      <vt:lpstr>The Tableau Repository</vt:lpstr>
      <vt:lpstr>Output Options</vt:lpstr>
      <vt:lpstr>PowerPoint Presentation</vt:lpstr>
      <vt:lpstr>Build a Data Model</vt:lpstr>
      <vt:lpstr>Data Models</vt:lpstr>
      <vt:lpstr>Relationships, Joins, and Unions</vt:lpstr>
      <vt:lpstr>Normalized and Denormalized Data</vt:lpstr>
      <vt:lpstr>Data Model Layers</vt:lpstr>
      <vt:lpstr>Comparison of Physical and Logical Layers</vt:lpstr>
      <vt:lpstr>Data Model Types</vt:lpstr>
      <vt:lpstr>Supported Schemas</vt:lpstr>
      <vt:lpstr>The Data and Metadata Grids</vt:lpstr>
      <vt:lpstr>Metadata Management</vt:lpstr>
      <vt:lpstr>Data Source Filters</vt:lpstr>
      <vt:lpstr>Guidelines for Building a Data Model</vt:lpstr>
      <vt:lpstr>PowerPoint Presentation</vt:lpstr>
      <vt:lpstr>Prepare Data for Analysis</vt:lpstr>
      <vt:lpstr>Data Quality</vt:lpstr>
      <vt:lpstr>Options for Data Preparation</vt:lpstr>
      <vt:lpstr>Data Types</vt:lpstr>
      <vt:lpstr>The Data Interpreter</vt:lpstr>
      <vt:lpstr>Text Tables: Crosstabs</vt:lpstr>
      <vt:lpstr>Pivots</vt:lpstr>
      <vt:lpstr>Split Fields</vt:lpstr>
      <vt:lpstr>Custom Splits</vt:lpstr>
      <vt:lpstr>Field Renaming</vt:lpstr>
      <vt:lpstr>Guidelines for Preparing Data for Analysis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68</cp:revision>
  <dcterms:created xsi:type="dcterms:W3CDTF">2023-09-21T15:53:32Z</dcterms:created>
  <dcterms:modified xsi:type="dcterms:W3CDTF">2024-02-15T16:16:33Z</dcterms:modified>
</cp:coreProperties>
</file>