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notesMasterIdLst>
    <p:notesMasterId r:id="rId29"/>
  </p:notesMasterIdLst>
  <p:handoutMasterIdLst>
    <p:handoutMasterId r:id="rId30"/>
  </p:handoutMasterIdLst>
  <p:sldIdLst>
    <p:sldId id="301" r:id="rId2"/>
    <p:sldId id="300" r:id="rId3"/>
    <p:sldId id="307" r:id="rId4"/>
    <p:sldId id="308" r:id="rId5"/>
    <p:sldId id="322" r:id="rId6"/>
    <p:sldId id="323" r:id="rId7"/>
    <p:sldId id="310" r:id="rId8"/>
    <p:sldId id="303" r:id="rId9"/>
    <p:sldId id="298" r:id="rId10"/>
    <p:sldId id="311" r:id="rId11"/>
    <p:sldId id="312" r:id="rId12"/>
    <p:sldId id="313" r:id="rId13"/>
    <p:sldId id="319" r:id="rId14"/>
    <p:sldId id="320" r:id="rId15"/>
    <p:sldId id="321" r:id="rId16"/>
    <p:sldId id="324" r:id="rId17"/>
    <p:sldId id="325" r:id="rId18"/>
    <p:sldId id="304" r:id="rId19"/>
    <p:sldId id="302" r:id="rId20"/>
    <p:sldId id="314" r:id="rId21"/>
    <p:sldId id="316" r:id="rId22"/>
    <p:sldId id="326" r:id="rId23"/>
    <p:sldId id="317" r:id="rId24"/>
    <p:sldId id="305" r:id="rId25"/>
    <p:sldId id="306" r:id="rId26"/>
    <p:sldId id="327" r:id="rId27"/>
    <p:sldId id="266"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1DD"/>
    <a:srgbClr val="E62428"/>
    <a:srgbClr val="F6A61E"/>
    <a:srgbClr val="FBD12A"/>
    <a:srgbClr val="1B3764"/>
    <a:srgbClr val="C4C4C4"/>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41" autoAdjust="0"/>
  </p:normalViewPr>
  <p:slideViewPr>
    <p:cSldViewPr snapToGrid="0">
      <p:cViewPr varScale="1">
        <p:scale>
          <a:sx n="79" d="100"/>
          <a:sy n="79" d="100"/>
        </p:scale>
        <p:origin x="936"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21" d="100"/>
          <a:sy n="121" d="100"/>
        </p:scale>
        <p:origin x="5020" y="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1/25/2024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1/25/2024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27</a:t>
            </a:fld>
            <a:endParaRPr lang="en-US" dirty="0"/>
          </a:p>
        </p:txBody>
      </p:sp>
    </p:spTree>
    <p:extLst>
      <p:ext uri="{BB962C8B-B14F-4D97-AF65-F5344CB8AC3E}">
        <p14:creationId xmlns:p14="http://schemas.microsoft.com/office/powerpoint/2010/main" val="3586237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hasCustomPrompt="1"/>
          </p:nvPr>
        </p:nvSpPr>
        <p:spPr>
          <a:xfrm>
            <a:off x="455900" y="1302040"/>
            <a:ext cx="11280200" cy="4131352"/>
          </a:xfrm>
          <a:prstGeom prst="rect">
            <a:avLst/>
          </a:prstGeom>
        </p:spPr>
        <p:txBody>
          <a:bodyPr numCol="2" spcCol="137160"/>
          <a:lstStyle>
            <a:lvl1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rabicPeriod"/>
              <a:tabLst/>
              <a:defRPr lang="en-US" sz="1800" b="0" kern="1200" dirty="0" smtClean="0">
                <a:solidFill>
                  <a:schemeClr val="tx1"/>
                </a:solidFill>
                <a:latin typeface="+mn-lt"/>
                <a:ea typeface="+mn-ea"/>
                <a:cs typeface="+mn-cs"/>
                <a:sym typeface="Wingdings" panose="05000000000000000000" pitchFamily="2" charset="2"/>
              </a:defRPr>
            </a:lvl1pPr>
            <a:lvl2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rabicPeriod"/>
              <a:tabLst/>
              <a:defRPr lang="en-US" dirty="0"/>
            </a:lvl2pPr>
            <a:lvl3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rabicPeriod"/>
              <a:tabLst/>
              <a:defRPr lang="en-US" dirty="0"/>
            </a:lvl3pPr>
            <a:lvl4pPr marL="342900" indent="-342900">
              <a:buClr>
                <a:srgbClr val="009DDC"/>
              </a:buClr>
              <a:buFont typeface="+mj-lt"/>
              <a:buAutoNum type="arabicPeriod"/>
              <a:defRPr lang="en-US" dirty="0"/>
            </a:lvl4pPr>
            <a:lvl5pPr marL="342900" indent="-342900">
              <a:buFont typeface="+mj-lt"/>
              <a:buAutoNum type="arabicPeriod"/>
              <a:defRPr lang="en-US" dirty="0"/>
            </a:lvl5pPr>
          </a:lstStyle>
          <a:p>
            <a:pPr marL="173038" lvl="0" indent="-173038"/>
            <a:r>
              <a:rPr lang="en-US" dirty="0"/>
              <a:t>Click to add text. If you have &lt;12 lessons, select HomeAdd or Remove </a:t>
            </a:r>
            <a:r>
              <a:rPr lang="en-US" dirty="0" err="1"/>
              <a:t>ColumnsOne</a:t>
            </a:r>
            <a:r>
              <a:rPr lang="en-US" dirty="0"/>
              <a:t> Column to prevent wrapping issues with long titles.</a:t>
            </a:r>
          </a:p>
          <a:p>
            <a:pPr marL="173038" lvl="1" indent="-173038"/>
            <a:r>
              <a:rPr lang="en-US" dirty="0"/>
              <a:t>Second level</a:t>
            </a:r>
          </a:p>
          <a:p>
            <a:pPr marL="173038" lvl="2" indent="-173038"/>
            <a:r>
              <a:rPr lang="en-US" dirty="0"/>
              <a:t>Third level</a:t>
            </a:r>
          </a:p>
          <a:p>
            <a:pPr marL="173038" lvl="3" indent="-173038"/>
            <a:r>
              <a:rPr lang="en-US" dirty="0"/>
              <a:t>Fourth level</a:t>
            </a:r>
          </a:p>
          <a:p>
            <a:pPr marL="173038" lvl="4" indent="-173038"/>
            <a:r>
              <a:rPr lang="en-US" dirty="0"/>
              <a:t>Fifth level</a:t>
            </a:r>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“Course Outline: [Course Title]”</a:t>
            </a:r>
          </a:p>
        </p:txBody>
      </p:sp>
    </p:spTree>
    <p:extLst>
      <p:ext uri="{BB962C8B-B14F-4D97-AF65-F5344CB8AC3E}">
        <p14:creationId xmlns:p14="http://schemas.microsoft.com/office/powerpoint/2010/main" val="127490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choice blocks-02.png">
            <a:extLst>
              <a:ext uri="{FF2B5EF4-FFF2-40B4-BE49-F238E27FC236}">
                <a16:creationId xmlns:a16="http://schemas.microsoft.com/office/drawing/2014/main" id="{C5845DEC-FBB0-0640-9CCE-DD53C8BFE7F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pic>
        <p:nvPicPr>
          <p:cNvPr id="12" name="Picture 11" descr="Text&#10;&#10;Description automatically generated with low confidence">
            <a:extLst>
              <a:ext uri="{FF2B5EF4-FFF2-40B4-BE49-F238E27FC236}">
                <a16:creationId xmlns:a16="http://schemas.microsoft.com/office/drawing/2014/main" id="{FDC120C7-C7AD-5B48-B43E-CEA49F2A537E}"/>
              </a:ext>
            </a:extLst>
          </p:cNvPr>
          <p:cNvPicPr>
            <a:picLocks noChangeAspect="1"/>
          </p:cNvPicPr>
          <p:nvPr userDrawn="1"/>
        </p:nvPicPr>
        <p:blipFill>
          <a:blip r:embed="rId3"/>
          <a:stretch>
            <a:fillRect/>
          </a:stretch>
        </p:blipFill>
        <p:spPr>
          <a:xfrm>
            <a:off x="838200" y="990600"/>
            <a:ext cx="950641" cy="838200"/>
          </a:xfrm>
          <a:prstGeom prst="rect">
            <a:avLst/>
          </a:prstGeom>
        </p:spPr>
      </p:pic>
      <p:sp>
        <p:nvSpPr>
          <p:cNvPr id="14" name="Text Placeholder 2">
            <a:extLst>
              <a:ext uri="{FF2B5EF4-FFF2-40B4-BE49-F238E27FC236}">
                <a16:creationId xmlns:a16="http://schemas.microsoft.com/office/drawing/2014/main" id="{65C6CE23-B42B-4F84-BA8A-1139E7B288DA}"/>
              </a:ext>
            </a:extLst>
          </p:cNvPr>
          <p:cNvSpPr>
            <a:spLocks noGrp="1"/>
          </p:cNvSpPr>
          <p:nvPr>
            <p:ph type="body" sz="quarter" idx="14"/>
          </p:nvPr>
        </p:nvSpPr>
        <p:spPr>
          <a:xfrm>
            <a:off x="521368" y="2209800"/>
            <a:ext cx="11474116" cy="4110789"/>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5626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914400" y="3429000"/>
            <a:ext cx="10363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6" name="Picture 5" descr="Text&#10;&#10;Description automatically generated with low confidence">
            <a:extLst>
              <a:ext uri="{FF2B5EF4-FFF2-40B4-BE49-F238E27FC236}">
                <a16:creationId xmlns:a16="http://schemas.microsoft.com/office/drawing/2014/main" id="{DA1BAF57-126D-0845-A733-BBE5F1C5644A}"/>
              </a:ext>
            </a:extLst>
          </p:cNvPr>
          <p:cNvPicPr>
            <a:picLocks noChangeAspect="1"/>
          </p:cNvPicPr>
          <p:nvPr userDrawn="1"/>
        </p:nvPicPr>
        <p:blipFill>
          <a:blip r:embed="rId2"/>
          <a:stretch>
            <a:fillRect/>
          </a:stretch>
        </p:blipFill>
        <p:spPr>
          <a:xfrm>
            <a:off x="5334000" y="1780459"/>
            <a:ext cx="1524000" cy="1343742"/>
          </a:xfrm>
          <a:prstGeom prst="rect">
            <a:avLst/>
          </a:prstGeom>
        </p:spPr>
      </p:pic>
    </p:spTree>
    <p:extLst>
      <p:ext uri="{BB962C8B-B14F-4D97-AF65-F5344CB8AC3E}">
        <p14:creationId xmlns:p14="http://schemas.microsoft.com/office/powerpoint/2010/main" val="1405997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0" name="Picture 9">
            <a:extLst>
              <a:ext uri="{FF2B5EF4-FFF2-40B4-BE49-F238E27FC236}">
                <a16:creationId xmlns:a16="http://schemas.microsoft.com/office/drawing/2014/main" id="{9563D8FB-F616-A141-BA60-05CD722139BA}"/>
              </a:ext>
            </a:extLst>
          </p:cNvPr>
          <p:cNvPicPr>
            <a:picLocks noChangeAspect="1"/>
          </p:cNvPicPr>
          <p:nvPr userDrawn="1"/>
        </p:nvPicPr>
        <p:blipFill>
          <a:blip r:embed="rId2"/>
          <a:srcRect/>
          <a:stretch/>
        </p:blipFill>
        <p:spPr>
          <a:xfrm>
            <a:off x="10210800" y="5034665"/>
            <a:ext cx="1646638" cy="1528552"/>
          </a:xfrm>
          <a:prstGeom prst="rect">
            <a:avLst/>
          </a:prstGeom>
        </p:spPr>
      </p:pic>
      <p:sp>
        <p:nvSpPr>
          <p:cNvPr id="7" name="Text Placeholder 2">
            <a:extLst>
              <a:ext uri="{FF2B5EF4-FFF2-40B4-BE49-F238E27FC236}">
                <a16:creationId xmlns:a16="http://schemas.microsoft.com/office/drawing/2014/main" id="{B85E1C47-D85D-4CE3-89CB-07B55B63FC32}"/>
              </a:ext>
            </a:extLst>
          </p:cNvPr>
          <p:cNvSpPr>
            <a:spLocks noGrp="1"/>
          </p:cNvSpPr>
          <p:nvPr>
            <p:ph type="body" sz="quarter" idx="13"/>
          </p:nvPr>
        </p:nvSpPr>
        <p:spPr>
          <a:xfrm>
            <a:off x="455900" y="1411322"/>
            <a:ext cx="11401538" cy="4869161"/>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8945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DDCDD523-54D1-CD4E-AACE-95136B63F7F6}"/>
              </a:ext>
            </a:extLst>
          </p:cNvPr>
          <p:cNvPicPr>
            <a:picLocks noChangeAspect="1"/>
          </p:cNvPicPr>
          <p:nvPr userDrawn="1"/>
        </p:nvPicPr>
        <p:blipFill>
          <a:blip r:embed="rId3"/>
          <a:srcRect/>
          <a:stretch/>
        </p:blipFill>
        <p:spPr>
          <a:xfrm>
            <a:off x="4724400" y="1817870"/>
            <a:ext cx="2743199" cy="2546476"/>
          </a:xfrm>
          <a:prstGeom prst="rect">
            <a:avLst/>
          </a:prstGeom>
        </p:spPr>
      </p:pic>
    </p:spTree>
    <p:extLst>
      <p:ext uri="{BB962C8B-B14F-4D97-AF65-F5344CB8AC3E}">
        <p14:creationId xmlns:p14="http://schemas.microsoft.com/office/powerpoint/2010/main" val="389001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1" name="Picture 10">
            <a:extLst>
              <a:ext uri="{FF2B5EF4-FFF2-40B4-BE49-F238E27FC236}">
                <a16:creationId xmlns:a16="http://schemas.microsoft.com/office/drawing/2014/main" id="{D1A4FA53-9C9D-FD41-B6C8-250E899E3689}"/>
              </a:ext>
            </a:extLst>
          </p:cNvPr>
          <p:cNvPicPr>
            <a:picLocks noChangeAspect="1"/>
          </p:cNvPicPr>
          <p:nvPr userDrawn="1"/>
        </p:nvPicPr>
        <p:blipFill>
          <a:blip r:embed="rId2"/>
          <a:srcRect/>
          <a:stretch/>
        </p:blipFill>
        <p:spPr>
          <a:xfrm>
            <a:off x="10287000" y="5029200"/>
            <a:ext cx="1523999" cy="1478843"/>
          </a:xfrm>
          <a:prstGeom prst="rect">
            <a:avLst/>
          </a:prstGeom>
        </p:spPr>
      </p:pic>
      <p:sp>
        <p:nvSpPr>
          <p:cNvPr id="9" name="Text Placeholder 2">
            <a:extLst>
              <a:ext uri="{FF2B5EF4-FFF2-40B4-BE49-F238E27FC236}">
                <a16:creationId xmlns:a16="http://schemas.microsoft.com/office/drawing/2014/main" id="{6644051F-6872-45A8-A2EA-CC8EFCDF6973}"/>
              </a:ext>
            </a:extLst>
          </p:cNvPr>
          <p:cNvSpPr>
            <a:spLocks noGrp="1"/>
          </p:cNvSpPr>
          <p:nvPr>
            <p:ph type="body" sz="quarter" idx="13"/>
          </p:nvPr>
        </p:nvSpPr>
        <p:spPr>
          <a:xfrm>
            <a:off x="455899" y="1435176"/>
            <a:ext cx="11355099" cy="4885413"/>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657844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3CF6A015-2A93-3241-99D6-E32A4EDC3364}"/>
              </a:ext>
            </a:extLst>
          </p:cNvPr>
          <p:cNvPicPr>
            <a:picLocks noChangeAspect="1"/>
          </p:cNvPicPr>
          <p:nvPr userDrawn="1"/>
        </p:nvPicPr>
        <p:blipFill>
          <a:blip r:embed="rId3"/>
          <a:srcRect/>
          <a:stretch/>
        </p:blipFill>
        <p:spPr>
          <a:xfrm>
            <a:off x="4781463" y="1828800"/>
            <a:ext cx="2629074" cy="2551175"/>
          </a:xfrm>
          <a:prstGeom prst="rect">
            <a:avLst/>
          </a:prstGeom>
        </p:spPr>
      </p:pic>
    </p:spTree>
    <p:extLst>
      <p:ext uri="{BB962C8B-B14F-4D97-AF65-F5344CB8AC3E}">
        <p14:creationId xmlns:p14="http://schemas.microsoft.com/office/powerpoint/2010/main" val="234221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8763000" y="4980200"/>
            <a:ext cx="3443722" cy="1910931"/>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455900" y="1302042"/>
            <a:ext cx="1128020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3341243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_No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dirty="0"/>
          </a:p>
        </p:txBody>
      </p:sp>
      <p:sp>
        <p:nvSpPr>
          <p:cNvPr id="2" name="Rectangle 1">
            <a:extLst>
              <a:ext uri="{FF2B5EF4-FFF2-40B4-BE49-F238E27FC236}">
                <a16:creationId xmlns:a16="http://schemas.microsoft.com/office/drawing/2014/main" id="{C8193AA2-F1FD-415B-809F-52E7D4576B38}"/>
              </a:ext>
            </a:extLst>
          </p:cNvPr>
          <p:cNvSpPr/>
          <p:nvPr userDrawn="1"/>
        </p:nvSpPr>
        <p:spPr>
          <a:xfrm>
            <a:off x="0" y="1"/>
            <a:ext cx="12192000" cy="979749"/>
          </a:xfrm>
          <a:prstGeom prst="rect">
            <a:avLst/>
          </a:prstGeom>
          <a:solidFill>
            <a:schemeClr val="bg2"/>
          </a:solidFill>
          <a:ln w="28575" cap="flat" cmpd="sng" algn="ctr">
            <a:solidFill>
              <a:schemeClr val="bg1"/>
            </a:solid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31384942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5" name="Text Placeholder 2">
            <a:extLst>
              <a:ext uri="{FF2B5EF4-FFF2-40B4-BE49-F238E27FC236}">
                <a16:creationId xmlns:a16="http://schemas.microsoft.com/office/drawing/2014/main" id="{2A884C12-DE19-4E1B-B00C-2700FCC75315}"/>
              </a:ext>
            </a:extLst>
          </p:cNvPr>
          <p:cNvSpPr>
            <a:spLocks noGrp="1"/>
          </p:cNvSpPr>
          <p:nvPr>
            <p:ph type="body" sz="quarter" idx="13"/>
          </p:nvPr>
        </p:nvSpPr>
        <p:spPr>
          <a:xfrm>
            <a:off x="455900" y="1302041"/>
            <a:ext cx="11483012" cy="4920960"/>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83549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
        <p:nvSpPr>
          <p:cNvPr id="4" name="Content Placeholder 3">
            <a:extLst>
              <a:ext uri="{FF2B5EF4-FFF2-40B4-BE49-F238E27FC236}">
                <a16:creationId xmlns:a16="http://schemas.microsoft.com/office/drawing/2014/main" id="{17312B24-7767-4666-8A1C-1BE0873C521A}"/>
              </a:ext>
            </a:extLst>
          </p:cNvPr>
          <p:cNvSpPr>
            <a:spLocks noGrp="1"/>
          </p:cNvSpPr>
          <p:nvPr>
            <p:ph sz="quarter" idx="16"/>
          </p:nvPr>
        </p:nvSpPr>
        <p:spPr>
          <a:xfrm>
            <a:off x="481950" y="1600203"/>
            <a:ext cx="5384800" cy="4525963"/>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a:extLst>
              <a:ext uri="{FF2B5EF4-FFF2-40B4-BE49-F238E27FC236}">
                <a16:creationId xmlns:a16="http://schemas.microsoft.com/office/drawing/2014/main" id="{DF335A91-456A-4718-9B74-6BD89D5DED9D}"/>
              </a:ext>
            </a:extLst>
          </p:cNvPr>
          <p:cNvSpPr>
            <a:spLocks noGrp="1"/>
          </p:cNvSpPr>
          <p:nvPr>
            <p:ph sz="quarter" idx="17"/>
          </p:nvPr>
        </p:nvSpPr>
        <p:spPr>
          <a:xfrm>
            <a:off x="6197600" y="1600203"/>
            <a:ext cx="5384800" cy="4525963"/>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69487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p:nvPr>
        </p:nvSpPr>
        <p:spPr>
          <a:xfrm>
            <a:off x="455900" y="1302040"/>
            <a:ext cx="11280200" cy="4131352"/>
          </a:xfrm>
          <a:prstGeom prst="rect">
            <a:avLst/>
          </a:prstGeom>
        </p:spPr>
        <p:txBody>
          <a:bodyPr numCol="1"/>
          <a:lstStyle>
            <a:lvl1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lphaUcPeriod"/>
              <a:tabLst/>
              <a:defRPr lang="en-US" sz="1800" kern="1200" dirty="0" smtClean="0">
                <a:solidFill>
                  <a:schemeClr val="tx1"/>
                </a:solidFill>
                <a:latin typeface="+mn-lt"/>
                <a:ea typeface="+mn-ea"/>
                <a:cs typeface="+mn-cs"/>
              </a:defRPr>
            </a:lvl1pPr>
            <a:lvl2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lphaUcPeriod"/>
              <a:tabLst/>
              <a:defRPr lang="en-US" dirty="0"/>
            </a:lvl2pPr>
            <a:lvl3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lphaUcPeriod"/>
              <a:tabLst/>
              <a:defRPr lang="en-US" dirty="0"/>
            </a:lvl3pPr>
            <a:lvl4pPr marL="342900" indent="-342900">
              <a:buClr>
                <a:srgbClr val="009DDC"/>
              </a:buClr>
              <a:buFont typeface="+mj-lt"/>
              <a:buAutoNum type="alphaUcPeriod"/>
              <a:defRPr lang="en-US" dirty="0"/>
            </a:lvl4pPr>
            <a:lvl5pPr marL="342900" indent="-342900">
              <a:buFont typeface="+mj-lt"/>
              <a:buAutoNum type="alphaUcPeriod"/>
              <a:defRPr lang="en-US" dirty="0"/>
            </a:lvl5pPr>
          </a:lstStyle>
          <a:p>
            <a:pPr marL="173038" lvl="0" indent="-173038"/>
            <a:r>
              <a:rPr lang="en-US"/>
              <a:t>Click to edit Master text styles</a:t>
            </a:r>
          </a:p>
          <a:p>
            <a:pPr marL="173038" lvl="1" indent="-173038"/>
            <a:r>
              <a:rPr lang="en-US"/>
              <a:t>Second level</a:t>
            </a:r>
          </a:p>
          <a:p>
            <a:pPr marL="173038" lvl="2" indent="-173038"/>
            <a:r>
              <a:rPr lang="en-US"/>
              <a:t>Third level</a:t>
            </a:r>
          </a:p>
          <a:p>
            <a:pPr marL="173038" lvl="3" indent="-173038"/>
            <a:r>
              <a:rPr lang="en-US"/>
              <a:t>Fourth level</a:t>
            </a:r>
          </a:p>
          <a:p>
            <a:pPr marL="173038" lvl="4" indent="-173038"/>
            <a:r>
              <a:rPr lang="en-US"/>
              <a:t>Fifth level</a:t>
            </a:r>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Lesson title</a:t>
            </a:r>
          </a:p>
        </p:txBody>
      </p:sp>
    </p:spTree>
    <p:extLst>
      <p:ext uri="{BB962C8B-B14F-4D97-AF65-F5344CB8AC3E}">
        <p14:creationId xmlns:p14="http://schemas.microsoft.com/office/powerpoint/2010/main" val="4060062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Text Placeholder 2"/>
          <p:cNvSpPr>
            <a:spLocks noGrp="1"/>
          </p:cNvSpPr>
          <p:nvPr>
            <p:ph type="body" idx="1"/>
          </p:nvPr>
        </p:nvSpPr>
        <p:spPr>
          <a:xfrm>
            <a:off x="609600" y="1535113"/>
            <a:ext cx="5386917"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6193369" y="1535113"/>
            <a:ext cx="5389033"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Slide Number Placeholder 8"/>
          <p:cNvSpPr>
            <a:spLocks noGrp="1"/>
          </p:cNvSpPr>
          <p:nvPr>
            <p:ph type="sldNum" sz="quarter" idx="12"/>
          </p:nvPr>
        </p:nvSpPr>
        <p:spPr/>
        <p:txBody>
          <a:bodyPr/>
          <a:lstStyle/>
          <a:p>
            <a:fld id="{A8160BDD-7155-D744-B749-9730458604AD}" type="slidenum">
              <a:rPr lang="en-US" smtClean="0"/>
              <a:t>‹#›</a:t>
            </a:fld>
            <a:endParaRPr lang="en-US" dirty="0"/>
          </a:p>
        </p:txBody>
      </p:sp>
      <p:sp>
        <p:nvSpPr>
          <p:cNvPr id="8" name="Content Placeholder 3">
            <a:extLst>
              <a:ext uri="{FF2B5EF4-FFF2-40B4-BE49-F238E27FC236}">
                <a16:creationId xmlns:a16="http://schemas.microsoft.com/office/drawing/2014/main" id="{388D77D1-C4DF-45F5-BDD2-7CD0000C98F2}"/>
              </a:ext>
            </a:extLst>
          </p:cNvPr>
          <p:cNvSpPr>
            <a:spLocks noGrp="1"/>
          </p:cNvSpPr>
          <p:nvPr>
            <p:ph sz="quarter" idx="16"/>
          </p:nvPr>
        </p:nvSpPr>
        <p:spPr>
          <a:xfrm>
            <a:off x="611717" y="2231767"/>
            <a:ext cx="5384800" cy="4108875"/>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a:extLst>
              <a:ext uri="{FF2B5EF4-FFF2-40B4-BE49-F238E27FC236}">
                <a16:creationId xmlns:a16="http://schemas.microsoft.com/office/drawing/2014/main" id="{5334595B-648D-4F1B-955B-00D2A941201A}"/>
              </a:ext>
            </a:extLst>
          </p:cNvPr>
          <p:cNvSpPr>
            <a:spLocks noGrp="1"/>
          </p:cNvSpPr>
          <p:nvPr>
            <p:ph sz="quarter" idx="17"/>
          </p:nvPr>
        </p:nvSpPr>
        <p:spPr>
          <a:xfrm>
            <a:off x="6202483" y="2231767"/>
            <a:ext cx="5384800" cy="4108875"/>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4163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3297" y="107462"/>
            <a:ext cx="10824303" cy="820616"/>
          </a:xfrm>
        </p:spPr>
        <p:txBody>
          <a:bodyPr anchor="ctr" anchorCtr="0">
            <a:noAutofit/>
          </a:bodyPr>
          <a:lstStyle>
            <a:lvl1pPr algn="l">
              <a:defRPr sz="2400" b="0"/>
            </a:lvl1pPr>
          </a:lstStyle>
          <a:p>
            <a:r>
              <a:rPr lang="en-US" dirty="0"/>
              <a:t>Click to add title</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lang="en-US" dirty="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
        <p:nvSpPr>
          <p:cNvPr id="6" name="Content Placeholder 3">
            <a:extLst>
              <a:ext uri="{FF2B5EF4-FFF2-40B4-BE49-F238E27FC236}">
                <a16:creationId xmlns:a16="http://schemas.microsoft.com/office/drawing/2014/main" id="{366ED6B5-4FB4-4D16-9B47-1E16709229F2}"/>
              </a:ext>
            </a:extLst>
          </p:cNvPr>
          <p:cNvSpPr>
            <a:spLocks noGrp="1"/>
          </p:cNvSpPr>
          <p:nvPr>
            <p:ph sz="quarter" idx="17"/>
          </p:nvPr>
        </p:nvSpPr>
        <p:spPr>
          <a:xfrm>
            <a:off x="4810830" y="1435103"/>
            <a:ext cx="6859801" cy="4691063"/>
          </a:xfrm>
        </p:spPr>
        <p:txBody>
          <a:bodyPr/>
          <a:lstStyle>
            <a:lvl1pPr>
              <a:defRPr b="0"/>
            </a:lvl1pPr>
            <a:lvl2pPr>
              <a:defRPr b="0"/>
            </a:lvl2pPr>
            <a:lvl3pPr>
              <a:defRPr b="0"/>
            </a:lvl3pPr>
            <a:lvl4pPr marL="1089025" indent="-174625">
              <a:buFont typeface="Arial" panose="020B0604020202020204" pitchFamily="34" charset="0"/>
              <a:buChar char="•"/>
              <a:defRPr b="0"/>
            </a:lvl4pPr>
            <a:lvl5pPr marL="1316038" indent="-173038">
              <a:buFont typeface="Arial" panose="020B0604020202020204" pitchFamily="34" charset="0"/>
              <a:buChar char="•"/>
              <a:defRPr b="0"/>
            </a:lvl5pPr>
            <a:lvl6pPr marL="1544638" indent="-173038">
              <a:defRPr b="0"/>
            </a:lvl6pPr>
            <a:lvl7pPr marL="1773238" indent="-173038">
              <a:buClr>
                <a:srgbClr val="009DDC"/>
              </a:buClr>
              <a:defRPr sz="1400" b="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13560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956904"/>
            <a:ext cx="73152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2389717" y="1113694"/>
            <a:ext cx="7315200" cy="3770187"/>
          </a:xfrm>
        </p:spPr>
        <p:txBody>
          <a:bodyPr>
            <a:no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2389717" y="5523642"/>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42514835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29820869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839200" y="1211385"/>
            <a:ext cx="2743200" cy="4914778"/>
          </a:xfrm>
        </p:spPr>
        <p:txBody>
          <a:bodyPr vert="eaVert"/>
          <a:lstStyle>
            <a:lvl1pPr>
              <a:defRPr>
                <a:solidFill>
                  <a:srgbClr val="000000"/>
                </a:solidFill>
              </a:defRPr>
            </a:lvl1pPr>
          </a:lstStyle>
          <a:p>
            <a:r>
              <a:rPr lang="en-US" dirty="0"/>
              <a:t>Click to add title</a:t>
            </a:r>
          </a:p>
        </p:txBody>
      </p:sp>
      <p:sp>
        <p:nvSpPr>
          <p:cNvPr id="3" name="Vertical Text Placeholder 2"/>
          <p:cNvSpPr>
            <a:spLocks noGrp="1"/>
          </p:cNvSpPr>
          <p:nvPr>
            <p:ph type="body" orient="vert" idx="1"/>
          </p:nvPr>
        </p:nvSpPr>
        <p:spPr>
          <a:xfrm>
            <a:off x="609600" y="1211385"/>
            <a:ext cx="8026400" cy="4914778"/>
          </a:xfrm>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334576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3480786"/>
            <a:ext cx="103632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963084" y="1980599"/>
            <a:ext cx="103632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5" name="Footer Placeholder 2">
            <a:extLst>
              <a:ext uri="{FF2B5EF4-FFF2-40B4-BE49-F238E27FC236}">
                <a16:creationId xmlns:a16="http://schemas.microsoft.com/office/drawing/2014/main" id="{8FDC4D2C-B4F5-41A9-ABFD-D19613EFB4E4}"/>
              </a:ext>
            </a:extLst>
          </p:cNvPr>
          <p:cNvSpPr txBox="1">
            <a:spLocks/>
          </p:cNvSpPr>
          <p:nvPr userDrawn="1"/>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2024 Logical Operations, Inc. All rights reserved.</a:t>
            </a:r>
          </a:p>
        </p:txBody>
      </p:sp>
    </p:spTree>
    <p:extLst>
      <p:ext uri="{BB962C8B-B14F-4D97-AF65-F5344CB8AC3E}">
        <p14:creationId xmlns:p14="http://schemas.microsoft.com/office/powerpoint/2010/main" val="3484482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3" name="Text Placeholder 2">
            <a:extLst>
              <a:ext uri="{FF2B5EF4-FFF2-40B4-BE49-F238E27FC236}">
                <a16:creationId xmlns:a16="http://schemas.microsoft.com/office/drawing/2014/main" id="{EA8B62E7-C423-4562-B411-0A1A1B05B80C}"/>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6826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55578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2CFAED9F-61EC-4BA1-98DA-C4DA6E13D216}"/>
              </a:ext>
            </a:extLst>
          </p:cNvPr>
          <p:cNvSpPr>
            <a:spLocks noGrp="1"/>
          </p:cNvSpPr>
          <p:nvPr>
            <p:ph type="body" sz="quarter" idx="13"/>
          </p:nvPr>
        </p:nvSpPr>
        <p:spPr>
          <a:xfrm>
            <a:off x="368968" y="1171074"/>
            <a:ext cx="11626516" cy="4628147"/>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sp>
        <p:nvSpPr>
          <p:cNvPr id="9"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1188616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sp>
        <p:nvSpPr>
          <p:cNvPr id="7" name="Text Placeholder 2">
            <a:extLst>
              <a:ext uri="{FF2B5EF4-FFF2-40B4-BE49-F238E27FC236}">
                <a16:creationId xmlns:a16="http://schemas.microsoft.com/office/drawing/2014/main" id="{AD6B0FE5-238E-46B9-8A5E-7CA81DC86D4E}"/>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2025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Text&#10;&#10;Description automatically generated with low confidence">
            <a:extLst>
              <a:ext uri="{FF2B5EF4-FFF2-40B4-BE49-F238E27FC236}">
                <a16:creationId xmlns:a16="http://schemas.microsoft.com/office/drawing/2014/main" id="{41E47849-FF6A-6F4D-B1D5-786219E9FD3E}"/>
              </a:ext>
            </a:extLst>
          </p:cNvPr>
          <p:cNvPicPr>
            <a:picLocks noChangeAspect="1"/>
          </p:cNvPicPr>
          <p:nvPr userDrawn="1"/>
        </p:nvPicPr>
        <p:blipFill>
          <a:blip r:embed="rId2"/>
          <a:stretch>
            <a:fillRect/>
          </a:stretch>
        </p:blipFill>
        <p:spPr>
          <a:xfrm>
            <a:off x="838200" y="990600"/>
            <a:ext cx="950641" cy="838200"/>
          </a:xfrm>
          <a:prstGeom prst="rect">
            <a:avLst/>
          </a:prstGeom>
        </p:spPr>
      </p:pic>
      <p:sp>
        <p:nvSpPr>
          <p:cNvPr id="10" name="Text Placeholder 2">
            <a:extLst>
              <a:ext uri="{FF2B5EF4-FFF2-40B4-BE49-F238E27FC236}">
                <a16:creationId xmlns:a16="http://schemas.microsoft.com/office/drawing/2014/main" id="{459080CA-9E13-4611-BA0D-9E828DAE0999}"/>
              </a:ext>
            </a:extLst>
          </p:cNvPr>
          <p:cNvSpPr>
            <a:spLocks noGrp="1"/>
          </p:cNvSpPr>
          <p:nvPr>
            <p:ph type="body" sz="quarter" idx="14"/>
          </p:nvPr>
        </p:nvSpPr>
        <p:spPr>
          <a:xfrm>
            <a:off x="455900" y="1932384"/>
            <a:ext cx="11483012" cy="438820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462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lossary Term Blank for Figur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7" name="Picture 6" descr="Text&#10;&#10;Description automatically generated with low confidence">
            <a:extLst>
              <a:ext uri="{FF2B5EF4-FFF2-40B4-BE49-F238E27FC236}">
                <a16:creationId xmlns:a16="http://schemas.microsoft.com/office/drawing/2014/main" id="{E6AF446B-7CFD-6648-9F86-7B714958FC6C}"/>
              </a:ext>
            </a:extLst>
          </p:cNvPr>
          <p:cNvPicPr>
            <a:picLocks noChangeAspect="1"/>
          </p:cNvPicPr>
          <p:nvPr userDrawn="1"/>
        </p:nvPicPr>
        <p:blipFill>
          <a:blip r:embed="rId2"/>
          <a:stretch>
            <a:fillRect/>
          </a:stretch>
        </p:blipFill>
        <p:spPr>
          <a:xfrm>
            <a:off x="838200" y="990600"/>
            <a:ext cx="950641" cy="838200"/>
          </a:xfrm>
          <a:prstGeom prst="rect">
            <a:avLst/>
          </a:prstGeom>
        </p:spPr>
      </p:pic>
    </p:spTree>
    <p:extLst>
      <p:ext uri="{BB962C8B-B14F-4D97-AF65-F5344CB8AC3E}">
        <p14:creationId xmlns:p14="http://schemas.microsoft.com/office/powerpoint/2010/main" val="2116168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94B72B-F5CD-E74F-BC5A-2B694B5D84EF}"/>
              </a:ext>
            </a:extLst>
          </p:cNvPr>
          <p:cNvPicPr>
            <a:picLocks noChangeAspect="1"/>
          </p:cNvPicPr>
          <p:nvPr userDrawn="1"/>
        </p:nvPicPr>
        <p:blipFill>
          <a:blip r:embed="rId26"/>
          <a:stretch>
            <a:fillRect/>
          </a:stretch>
        </p:blipFill>
        <p:spPr>
          <a:xfrm>
            <a:off x="0" y="0"/>
            <a:ext cx="12179300" cy="939800"/>
          </a:xfrm>
          <a:prstGeom prst="rect">
            <a:avLst/>
          </a:prstGeom>
        </p:spPr>
      </p:pic>
      <p:sp>
        <p:nvSpPr>
          <p:cNvPr id="2" name="Title Placeholder 1"/>
          <p:cNvSpPr>
            <a:spLocks noGrp="1"/>
          </p:cNvSpPr>
          <p:nvPr>
            <p:ph type="title"/>
          </p:nvPr>
        </p:nvSpPr>
        <p:spPr>
          <a:xfrm>
            <a:off x="455901" y="100270"/>
            <a:ext cx="10821699"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5900" y="1307130"/>
            <a:ext cx="11280203" cy="493540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9094112" y="6445473"/>
            <a:ext cx="28448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2024 Logical Operations, Inc. All rights reserved.</a:t>
            </a:r>
          </a:p>
        </p:txBody>
      </p:sp>
    </p:spTree>
    <p:extLst>
      <p:ext uri="{BB962C8B-B14F-4D97-AF65-F5344CB8AC3E}">
        <p14:creationId xmlns:p14="http://schemas.microsoft.com/office/powerpoint/2010/main" val="293832821"/>
      </p:ext>
    </p:extLst>
  </p:cSld>
  <p:clrMap bg1="lt1" tx1="dk1" bg2="lt2" tx2="dk2" accent1="accent1" accent2="accent2" accent3="accent3" accent4="accent4" accent5="accent5" accent6="accent6" hlink="hlink" folHlink="folHlink"/>
  <p:sldLayoutIdLst>
    <p:sldLayoutId id="2147483799" r:id="rId1"/>
    <p:sldLayoutId id="2147483835" r:id="rId2"/>
    <p:sldLayoutId id="2147483825" r:id="rId3"/>
    <p:sldLayoutId id="2147483800" r:id="rId4"/>
    <p:sldLayoutId id="2147483810" r:id="rId5"/>
    <p:sldLayoutId id="2147483801" r:id="rId6"/>
    <p:sldLayoutId id="2147483802" r:id="rId7"/>
    <p:sldLayoutId id="2147483818" r:id="rId8"/>
    <p:sldLayoutId id="2147483822" r:id="rId9"/>
    <p:sldLayoutId id="2147483819" r:id="rId10"/>
    <p:sldLayoutId id="2147483826" r:id="rId11"/>
    <p:sldLayoutId id="2147483816" r:id="rId12"/>
    <p:sldLayoutId id="2147483823" r:id="rId13"/>
    <p:sldLayoutId id="2147483817" r:id="rId14"/>
    <p:sldLayoutId id="2147483821" r:id="rId15"/>
    <p:sldLayoutId id="2147483804" r:id="rId16"/>
    <p:sldLayoutId id="2147483827" r:id="rId17"/>
    <p:sldLayoutId id="2147483828" r:id="rId18"/>
    <p:sldLayoutId id="2147483829" r:id="rId19"/>
    <p:sldLayoutId id="2147483830" r:id="rId20"/>
    <p:sldLayoutId id="2147483831" r:id="rId21"/>
    <p:sldLayoutId id="2147483832" r:id="rId22"/>
    <p:sldLayoutId id="2147483833" r:id="rId23"/>
    <p:sldLayoutId id="2147483834" r:id="rId24"/>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573088" indent="-231775" algn="l" defTabSz="457200" rtl="0" eaLnBrk="1" latinLnBrk="0" hangingPunct="1">
        <a:spcBef>
          <a:spcPct val="20000"/>
        </a:spcBef>
        <a:buClr>
          <a:srgbClr val="009DDC"/>
        </a:buClr>
        <a:buFont typeface="Arial"/>
        <a:buChar char="•"/>
        <a:tabLst/>
        <a:defRPr lang="en-US" sz="1600" kern="1200" dirty="0">
          <a:solidFill>
            <a:schemeClr val="tx1"/>
          </a:solidFill>
          <a:latin typeface="+mn-lt"/>
          <a:ea typeface="+mn-ea"/>
          <a:cs typeface="+mn-cs"/>
        </a:defRPr>
      </a:lvl2pPr>
      <a:lvl3pPr marL="803275" indent="-174625" algn="l" defTabSz="457200" rtl="0" eaLnBrk="1" latinLnBrk="0" hangingPunct="1">
        <a:spcBef>
          <a:spcPct val="20000"/>
        </a:spcBef>
        <a:buClr>
          <a:srgbClr val="009DDC"/>
        </a:buClr>
        <a:buFont typeface="Arial"/>
        <a:buChar char="•"/>
        <a:tabLst/>
        <a:defRPr lang="en-US" sz="1400" kern="1200" dirty="0" smtClean="0">
          <a:solidFill>
            <a:schemeClr val="tx1"/>
          </a:solidFill>
          <a:latin typeface="+mn-lt"/>
          <a:ea typeface="+mn-ea"/>
          <a:cs typeface="+mn-cs"/>
        </a:defRPr>
      </a:lvl3pPr>
      <a:lvl4pPr marL="1089025" indent="-174625" algn="l" defTabSz="457200" rtl="0" eaLnBrk="1" latinLnBrk="0" hangingPunct="1">
        <a:spcBef>
          <a:spcPct val="20000"/>
        </a:spcBef>
        <a:buClr>
          <a:srgbClr val="009DDC"/>
        </a:buClr>
        <a:buFont typeface="Arial"/>
        <a:buChar char="–"/>
        <a:defRPr lang="en-US" sz="1400" kern="1200" dirty="0">
          <a:solidFill>
            <a:schemeClr val="tx1"/>
          </a:solidFill>
          <a:latin typeface="+mn-lt"/>
          <a:ea typeface="+mn-ea"/>
          <a:cs typeface="+mn-cs"/>
        </a:defRPr>
      </a:lvl4pPr>
      <a:lvl5pPr marL="1376363" indent="-63500"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5pPr>
      <a:lvl6pPr marL="2290763" indent="-230188"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27.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9.svg"/><Relationship Id="rId7" Type="http://schemas.openxmlformats.org/officeDocument/2006/relationships/image" Target="../media/image13.svg"/><Relationship Id="rId12" Type="http://schemas.openxmlformats.org/officeDocument/2006/relationships/image" Target="../media/image36.svg"/><Relationship Id="rId2"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35.png"/><Relationship Id="rId5" Type="http://schemas.openxmlformats.org/officeDocument/2006/relationships/image" Target="../media/image31.svg"/><Relationship Id="rId10" Type="http://schemas.openxmlformats.org/officeDocument/2006/relationships/image" Target="../media/image34.png"/><Relationship Id="rId4" Type="http://schemas.openxmlformats.org/officeDocument/2006/relationships/image" Target="../media/image30.png"/><Relationship Id="rId9" Type="http://schemas.openxmlformats.org/officeDocument/2006/relationships/image" Target="../media/image33.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40.svg"/><Relationship Id="rId5" Type="http://schemas.openxmlformats.org/officeDocument/2006/relationships/image" Target="../media/image39.png"/><Relationship Id="rId10" Type="http://schemas.openxmlformats.org/officeDocument/2006/relationships/image" Target="../media/image13.svg"/><Relationship Id="rId4" Type="http://schemas.openxmlformats.org/officeDocument/2006/relationships/image" Target="../media/image38.svg"/><Relationship Id="rId9"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DEF60C-3161-B13A-6C01-E2402AAA489D}"/>
              </a:ext>
            </a:extLst>
          </p:cNvPr>
          <p:cNvSpPr>
            <a:spLocks noGrp="1"/>
          </p:cNvSpPr>
          <p:nvPr>
            <p:ph type="sldNum" sz="quarter" idx="12"/>
          </p:nvPr>
        </p:nvSpPr>
        <p:spPr/>
        <p:txBody>
          <a:bodyPr/>
          <a:lstStyle/>
          <a:p>
            <a:fld id="{A8160BDD-7155-D744-B749-9730458604AD}" type="slidenum">
              <a:rPr lang="en-US" smtClean="0"/>
              <a:t>1</a:t>
            </a:fld>
            <a:endParaRPr lang="en-US" dirty="0"/>
          </a:p>
        </p:txBody>
      </p:sp>
      <p:sp>
        <p:nvSpPr>
          <p:cNvPr id="3" name="Content Placeholder 2">
            <a:extLst>
              <a:ext uri="{FF2B5EF4-FFF2-40B4-BE49-F238E27FC236}">
                <a16:creationId xmlns:a16="http://schemas.microsoft.com/office/drawing/2014/main" id="{52B182CB-B58E-5A53-6B78-A4884F2A3663}"/>
              </a:ext>
            </a:extLst>
          </p:cNvPr>
          <p:cNvSpPr>
            <a:spLocks noGrp="1"/>
          </p:cNvSpPr>
          <p:nvPr>
            <p:ph idx="1"/>
          </p:nvPr>
        </p:nvSpPr>
        <p:spPr/>
        <p:txBody>
          <a:bodyPr/>
          <a:lstStyle/>
          <a:p>
            <a:r>
              <a:rPr lang="en-US" dirty="0"/>
              <a:t>Save Data Sources</a:t>
            </a:r>
          </a:p>
          <a:p>
            <a:r>
              <a:rPr lang="en-US" dirty="0"/>
              <a:t>Publish Data Sources</a:t>
            </a:r>
          </a:p>
          <a:p>
            <a:r>
              <a:rPr lang="en-US" dirty="0"/>
              <a:t>Share and Publish Workbooks</a:t>
            </a:r>
          </a:p>
        </p:txBody>
      </p:sp>
      <p:sp>
        <p:nvSpPr>
          <p:cNvPr id="4" name="Title 3">
            <a:extLst>
              <a:ext uri="{FF2B5EF4-FFF2-40B4-BE49-F238E27FC236}">
                <a16:creationId xmlns:a16="http://schemas.microsoft.com/office/drawing/2014/main" id="{2BD89379-9496-4BBD-6E6F-C26657B0ED5A}"/>
              </a:ext>
            </a:extLst>
          </p:cNvPr>
          <p:cNvSpPr>
            <a:spLocks noGrp="1"/>
          </p:cNvSpPr>
          <p:nvPr>
            <p:ph type="title"/>
          </p:nvPr>
        </p:nvSpPr>
        <p:spPr/>
        <p:txBody>
          <a:bodyPr/>
          <a:lstStyle/>
          <a:p>
            <a:r>
              <a:rPr lang="en-US" dirty="0"/>
              <a:t>Saving, Publishing, and Sharing Data</a:t>
            </a:r>
          </a:p>
        </p:txBody>
      </p:sp>
    </p:spTree>
    <p:extLst>
      <p:ext uri="{BB962C8B-B14F-4D97-AF65-F5344CB8AC3E}">
        <p14:creationId xmlns:p14="http://schemas.microsoft.com/office/powerpoint/2010/main" val="579034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10</a:t>
            </a:fld>
            <a:endParaRPr lang="en-US" dirty="0"/>
          </a:p>
        </p:txBody>
      </p:sp>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Collaboration in Data Analysis</a:t>
            </a:r>
          </a:p>
        </p:txBody>
      </p:sp>
      <p:sp>
        <p:nvSpPr>
          <p:cNvPr id="3" name="Text Placeholder 2">
            <a:extLst>
              <a:ext uri="{FF2B5EF4-FFF2-40B4-BE49-F238E27FC236}">
                <a16:creationId xmlns:a16="http://schemas.microsoft.com/office/drawing/2014/main" id="{3DC5A001-AE91-80C7-A9E4-B684A127CA80}"/>
              </a:ext>
            </a:extLst>
          </p:cNvPr>
          <p:cNvSpPr>
            <a:spLocks noGrp="1"/>
          </p:cNvSpPr>
          <p:nvPr>
            <p:ph type="body" sz="quarter" idx="13"/>
          </p:nvPr>
        </p:nvSpPr>
        <p:spPr/>
        <p:txBody>
          <a:bodyPr/>
          <a:lstStyle/>
          <a:p>
            <a:r>
              <a:rPr lang="en-US" dirty="0"/>
              <a:t>Increased emphasis in data analysis often requires collaboration.</a:t>
            </a:r>
          </a:p>
          <a:p>
            <a:r>
              <a:rPr lang="en-US" dirty="0"/>
              <a:t>Visualizations, reports, and dashboards provide information to others.</a:t>
            </a:r>
          </a:p>
          <a:p>
            <a:r>
              <a:rPr lang="en-US" dirty="0"/>
              <a:t>Sometimes, more analysis is needed to select the best option from those available.</a:t>
            </a:r>
          </a:p>
          <a:p>
            <a:r>
              <a:rPr lang="en-US" dirty="0"/>
              <a:t>On-the-fly analysis and visuals help companies adapt to changing conditions.</a:t>
            </a:r>
          </a:p>
          <a:p>
            <a:r>
              <a:rPr lang="en-US" dirty="0"/>
              <a:t>Data sources and worksheets are often the starting point for collaboration.</a:t>
            </a:r>
          </a:p>
          <a:p>
            <a:r>
              <a:rPr lang="en-US" dirty="0"/>
              <a:t>Others might base their work on yours to find answers to different questions. </a:t>
            </a:r>
          </a:p>
          <a:p>
            <a:endParaRPr lang="en-US" dirty="0"/>
          </a:p>
        </p:txBody>
      </p:sp>
      <p:grpSp>
        <p:nvGrpSpPr>
          <p:cNvPr id="14" name="Group 13">
            <a:extLst>
              <a:ext uri="{FF2B5EF4-FFF2-40B4-BE49-F238E27FC236}">
                <a16:creationId xmlns:a16="http://schemas.microsoft.com/office/drawing/2014/main" id="{488CA13A-9059-A7CE-3E62-698489BC9DD1}"/>
              </a:ext>
            </a:extLst>
          </p:cNvPr>
          <p:cNvGrpSpPr/>
          <p:nvPr/>
        </p:nvGrpSpPr>
        <p:grpSpPr>
          <a:xfrm>
            <a:off x="6674382" y="4176932"/>
            <a:ext cx="1756087" cy="1361440"/>
            <a:chOff x="6704513" y="4176932"/>
            <a:chExt cx="1756087" cy="1361440"/>
          </a:xfrm>
        </p:grpSpPr>
        <p:pic>
          <p:nvPicPr>
            <p:cNvPr id="6" name="Graphic 5" descr="Presentation with bar chart outline">
              <a:extLst>
                <a:ext uri="{FF2B5EF4-FFF2-40B4-BE49-F238E27FC236}">
                  <a16:creationId xmlns:a16="http://schemas.microsoft.com/office/drawing/2014/main" id="{30F5E64B-C053-28BB-4A8D-8501D4A5093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46200" y="4176932"/>
              <a:ext cx="914400" cy="914400"/>
            </a:xfrm>
            <a:prstGeom prst="rect">
              <a:avLst/>
            </a:prstGeom>
          </p:spPr>
        </p:pic>
        <p:pic>
          <p:nvPicPr>
            <p:cNvPr id="8" name="Graphic 7" descr="Meeting outline">
              <a:extLst>
                <a:ext uri="{FF2B5EF4-FFF2-40B4-BE49-F238E27FC236}">
                  <a16:creationId xmlns:a16="http://schemas.microsoft.com/office/drawing/2014/main" id="{C6252C49-7FF1-2140-D030-BCFED0AD0A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04513" y="4623972"/>
              <a:ext cx="914400" cy="914400"/>
            </a:xfrm>
            <a:prstGeom prst="rect">
              <a:avLst/>
            </a:prstGeom>
          </p:spPr>
        </p:pic>
      </p:grpSp>
      <p:grpSp>
        <p:nvGrpSpPr>
          <p:cNvPr id="15" name="Group 14">
            <a:extLst>
              <a:ext uri="{FF2B5EF4-FFF2-40B4-BE49-F238E27FC236}">
                <a16:creationId xmlns:a16="http://schemas.microsoft.com/office/drawing/2014/main" id="{FC8FE9A7-B9DA-E4BF-0240-3B05AFA79BC9}"/>
              </a:ext>
            </a:extLst>
          </p:cNvPr>
          <p:cNvGrpSpPr/>
          <p:nvPr/>
        </p:nvGrpSpPr>
        <p:grpSpPr>
          <a:xfrm>
            <a:off x="9572227" y="4185920"/>
            <a:ext cx="1705373" cy="1361440"/>
            <a:chOff x="9572227" y="4185920"/>
            <a:chExt cx="1705373" cy="1361440"/>
          </a:xfrm>
        </p:grpSpPr>
        <p:pic>
          <p:nvPicPr>
            <p:cNvPr id="10" name="Graphic 9" descr="Presentation with pie chart outline">
              <a:extLst>
                <a:ext uri="{FF2B5EF4-FFF2-40B4-BE49-F238E27FC236}">
                  <a16:creationId xmlns:a16="http://schemas.microsoft.com/office/drawing/2014/main" id="{BBA07F68-B3B9-9683-268C-46A7AD7530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63200" y="4185920"/>
              <a:ext cx="914400" cy="914400"/>
            </a:xfrm>
            <a:prstGeom prst="rect">
              <a:avLst/>
            </a:prstGeom>
          </p:spPr>
        </p:pic>
        <p:pic>
          <p:nvPicPr>
            <p:cNvPr id="12" name="Graphic 11" descr="Questions outline">
              <a:extLst>
                <a:ext uri="{FF2B5EF4-FFF2-40B4-BE49-F238E27FC236}">
                  <a16:creationId xmlns:a16="http://schemas.microsoft.com/office/drawing/2014/main" id="{70E1DDF1-684F-66F2-6AB6-96D3A3CF788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572227" y="4632960"/>
              <a:ext cx="914400" cy="914400"/>
            </a:xfrm>
            <a:prstGeom prst="rect">
              <a:avLst/>
            </a:prstGeom>
          </p:spPr>
        </p:pic>
      </p:grpSp>
      <p:sp>
        <p:nvSpPr>
          <p:cNvPr id="13" name="Arrow: Right 12">
            <a:extLst>
              <a:ext uri="{FF2B5EF4-FFF2-40B4-BE49-F238E27FC236}">
                <a16:creationId xmlns:a16="http://schemas.microsoft.com/office/drawing/2014/main" id="{B01DF785-CF8C-80C6-177C-91C98D1821C0}"/>
              </a:ext>
            </a:extLst>
          </p:cNvPr>
          <p:cNvSpPr/>
          <p:nvPr/>
        </p:nvSpPr>
        <p:spPr>
          <a:xfrm>
            <a:off x="8656355" y="4796692"/>
            <a:ext cx="689987" cy="303628"/>
          </a:xfrm>
          <a:prstGeom prst="rightArrow">
            <a:avLst/>
          </a:prstGeom>
          <a:solidFill>
            <a:srgbClr val="01A1DD"/>
          </a:solidFill>
          <a:ln w="28575" cap="flat" cmpd="sng" algn="ctr">
            <a:solidFill>
              <a:srgbClr val="01A1DD"/>
            </a:solid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872615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11</a:t>
            </a:fld>
            <a:endParaRPr lang="en-US" dirty="0"/>
          </a:p>
        </p:txBody>
      </p:sp>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Collaboration in Tableau</a:t>
            </a:r>
          </a:p>
        </p:txBody>
      </p:sp>
      <p:sp>
        <p:nvSpPr>
          <p:cNvPr id="3" name="Text Placeholder 2">
            <a:extLst>
              <a:ext uri="{FF2B5EF4-FFF2-40B4-BE49-F238E27FC236}">
                <a16:creationId xmlns:a16="http://schemas.microsoft.com/office/drawing/2014/main" id="{DADE3FEA-8675-94CE-C2EB-7B5765189005}"/>
              </a:ext>
            </a:extLst>
          </p:cNvPr>
          <p:cNvSpPr>
            <a:spLocks noGrp="1"/>
          </p:cNvSpPr>
          <p:nvPr>
            <p:ph type="body" sz="quarter" idx="13"/>
          </p:nvPr>
        </p:nvSpPr>
        <p:spPr/>
        <p:txBody>
          <a:bodyPr/>
          <a:lstStyle/>
          <a:p>
            <a:r>
              <a:rPr lang="en-US" dirty="0"/>
              <a:t>Export visualizations to spreadsheets/PDFs and file exports provide a read-only form of sharing.</a:t>
            </a:r>
          </a:p>
          <a:p>
            <a:pPr lvl="1"/>
            <a:r>
              <a:rPr lang="en-US" dirty="0"/>
              <a:t>No updating, modifying, or new analysis activities.</a:t>
            </a:r>
          </a:p>
          <a:p>
            <a:r>
              <a:rPr lang="en-US" dirty="0"/>
              <a:t>Analytics platforms provide full range of features. </a:t>
            </a:r>
          </a:p>
          <a:p>
            <a:r>
              <a:rPr lang="en-US" dirty="0"/>
              <a:t>Sharing options include Tableau Server and Tableau Cloud.</a:t>
            </a:r>
          </a:p>
          <a:p>
            <a:r>
              <a:rPr lang="en-US" dirty="0"/>
              <a:t>Tableau Server: </a:t>
            </a:r>
          </a:p>
          <a:p>
            <a:pPr lvl="1"/>
            <a:r>
              <a:rPr lang="en-US" dirty="0"/>
              <a:t>On-premises, enterprise-level solution.</a:t>
            </a:r>
          </a:p>
          <a:p>
            <a:pPr lvl="1"/>
            <a:r>
              <a:rPr lang="en-US" dirty="0"/>
              <a:t>Secure sharing.</a:t>
            </a:r>
          </a:p>
          <a:p>
            <a:pPr lvl="1"/>
            <a:r>
              <a:rPr lang="en-US" dirty="0"/>
              <a:t>Unrestricted analysis features.</a:t>
            </a:r>
          </a:p>
          <a:p>
            <a:r>
              <a:rPr lang="en-US" dirty="0"/>
              <a:t>Tableau Cloud: </a:t>
            </a:r>
          </a:p>
          <a:p>
            <a:pPr lvl="1"/>
            <a:r>
              <a:rPr lang="en-US" dirty="0"/>
              <a:t>Cloud-hosted platform.</a:t>
            </a:r>
          </a:p>
          <a:p>
            <a:pPr lvl="1"/>
            <a:r>
              <a:rPr lang="en-US" dirty="0"/>
              <a:t>Similar to Tableau Server in features offered.</a:t>
            </a:r>
          </a:p>
          <a:p>
            <a:pPr lvl="1"/>
            <a:r>
              <a:rPr lang="en-US" dirty="0"/>
              <a:t>Secure storage and sharing.</a:t>
            </a:r>
          </a:p>
          <a:p>
            <a:pPr lvl="1"/>
            <a:endParaRPr lang="en-US" dirty="0"/>
          </a:p>
          <a:p>
            <a:pPr lvl="1"/>
            <a:endParaRPr lang="en-US" dirty="0"/>
          </a:p>
        </p:txBody>
      </p:sp>
    </p:spTree>
    <p:extLst>
      <p:ext uri="{BB962C8B-B14F-4D97-AF65-F5344CB8AC3E}">
        <p14:creationId xmlns:p14="http://schemas.microsoft.com/office/powerpoint/2010/main" val="1139835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Feature Comparison for Tableau Cloud and Tableau Server</a:t>
            </a:r>
          </a:p>
        </p:txBody>
      </p:sp>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12</a:t>
            </a:fld>
            <a:endParaRPr lang="en-US" dirty="0"/>
          </a:p>
        </p:txBody>
      </p:sp>
      <p:graphicFrame>
        <p:nvGraphicFramePr>
          <p:cNvPr id="3" name="Group 64">
            <a:extLst>
              <a:ext uri="{FF2B5EF4-FFF2-40B4-BE49-F238E27FC236}">
                <a16:creationId xmlns:a16="http://schemas.microsoft.com/office/drawing/2014/main" id="{E4F70DB5-F902-2919-73F4-711D82CC7258}"/>
              </a:ext>
            </a:extLst>
          </p:cNvPr>
          <p:cNvGraphicFramePr>
            <a:graphicFrameLocks noGrp="1"/>
          </p:cNvGraphicFramePr>
          <p:nvPr>
            <p:extLst>
              <p:ext uri="{D42A27DB-BD31-4B8C-83A1-F6EECF244321}">
                <p14:modId xmlns:p14="http://schemas.microsoft.com/office/powerpoint/2010/main" val="4084521375"/>
              </p:ext>
            </p:extLst>
          </p:nvPr>
        </p:nvGraphicFramePr>
        <p:xfrm>
          <a:off x="541633" y="1783430"/>
          <a:ext cx="5227846" cy="4059379"/>
        </p:xfrm>
        <a:graphic>
          <a:graphicData uri="http://schemas.openxmlformats.org/drawingml/2006/table">
            <a:tbl>
              <a:tblPr/>
              <a:tblGrid>
                <a:gridCol w="3216166">
                  <a:extLst>
                    <a:ext uri="{9D8B030D-6E8A-4147-A177-3AD203B41FA5}">
                      <a16:colId xmlns:a16="http://schemas.microsoft.com/office/drawing/2014/main" val="20000"/>
                    </a:ext>
                  </a:extLst>
                </a:gridCol>
                <a:gridCol w="1005840">
                  <a:extLst>
                    <a:ext uri="{9D8B030D-6E8A-4147-A177-3AD203B41FA5}">
                      <a16:colId xmlns:a16="http://schemas.microsoft.com/office/drawing/2014/main" val="20001"/>
                    </a:ext>
                  </a:extLst>
                </a:gridCol>
                <a:gridCol w="1005840">
                  <a:extLst>
                    <a:ext uri="{9D8B030D-6E8A-4147-A177-3AD203B41FA5}">
                      <a16:colId xmlns:a16="http://schemas.microsoft.com/office/drawing/2014/main" val="3573117981"/>
                    </a:ext>
                  </a:extLst>
                </a:gridCol>
              </a:tblGrid>
              <a:tr h="45732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Feature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Tableau Cloud</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Tableau Server</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18297">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Publish data sources, flows, worksheets, visualizations, and dashboards. </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Yes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Yes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Invite colleagues and customers to explore interactive visualizations.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Yes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Yes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Allow site admins to manage permissions for users, content, and data. </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21653772"/>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Supports access from Tableau Desktop.</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782957462"/>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Supports browser-based interaction, editing, and authoring. </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020103203"/>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Supports access from Tableau Mobile. </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077989623"/>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Requires on-site staff to support and manage.</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No</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Yes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62710076"/>
                  </a:ext>
                </a:extLst>
              </a:tr>
            </a:tbl>
          </a:graphicData>
        </a:graphic>
      </p:graphicFrame>
      <p:graphicFrame>
        <p:nvGraphicFramePr>
          <p:cNvPr id="6" name="Group 64">
            <a:extLst>
              <a:ext uri="{FF2B5EF4-FFF2-40B4-BE49-F238E27FC236}">
                <a16:creationId xmlns:a16="http://schemas.microsoft.com/office/drawing/2014/main" id="{431ADB7E-14C7-06C9-679C-0FAACF8700F4}"/>
              </a:ext>
            </a:extLst>
          </p:cNvPr>
          <p:cNvGraphicFramePr>
            <a:graphicFrameLocks noGrp="1"/>
          </p:cNvGraphicFramePr>
          <p:nvPr>
            <p:extLst>
              <p:ext uri="{D42A27DB-BD31-4B8C-83A1-F6EECF244321}">
                <p14:modId xmlns:p14="http://schemas.microsoft.com/office/powerpoint/2010/main" val="1611554375"/>
              </p:ext>
            </p:extLst>
          </p:nvPr>
        </p:nvGraphicFramePr>
        <p:xfrm>
          <a:off x="6485233" y="1783430"/>
          <a:ext cx="5227846" cy="4181162"/>
        </p:xfrm>
        <a:graphic>
          <a:graphicData uri="http://schemas.openxmlformats.org/drawingml/2006/table">
            <a:tbl>
              <a:tblPr/>
              <a:tblGrid>
                <a:gridCol w="3216166">
                  <a:extLst>
                    <a:ext uri="{9D8B030D-6E8A-4147-A177-3AD203B41FA5}">
                      <a16:colId xmlns:a16="http://schemas.microsoft.com/office/drawing/2014/main" val="20000"/>
                    </a:ext>
                  </a:extLst>
                </a:gridCol>
                <a:gridCol w="1005840">
                  <a:extLst>
                    <a:ext uri="{9D8B030D-6E8A-4147-A177-3AD203B41FA5}">
                      <a16:colId xmlns:a16="http://schemas.microsoft.com/office/drawing/2014/main" val="20001"/>
                    </a:ext>
                  </a:extLst>
                </a:gridCol>
                <a:gridCol w="1005840">
                  <a:extLst>
                    <a:ext uri="{9D8B030D-6E8A-4147-A177-3AD203B41FA5}">
                      <a16:colId xmlns:a16="http://schemas.microsoft.com/office/drawing/2014/main" val="3573117981"/>
                    </a:ext>
                  </a:extLst>
                </a:gridCol>
              </a:tblGrid>
              <a:tr h="45732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Feature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Tableau Cloud</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Tableau Server</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Requires on-site hardware.</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No</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Yes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Software upgraded automatically.</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No</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21653772"/>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Connect to data sources from anywhere (via Tableau Bridge). </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782957462"/>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Embed interactive dashboards on websites and in apps. </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020103203"/>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Meets SOC 2 security requirements. </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Depends on local implemen-tation</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077989623"/>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Supports integration with Tableau Data Management and Tableau Prep Conductor. </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Yes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765997099"/>
                  </a:ext>
                </a:extLst>
              </a:tr>
            </a:tbl>
          </a:graphicData>
        </a:graphic>
      </p:graphicFrame>
    </p:spTree>
    <p:extLst>
      <p:ext uri="{BB962C8B-B14F-4D97-AF65-F5344CB8AC3E}">
        <p14:creationId xmlns:p14="http://schemas.microsoft.com/office/powerpoint/2010/main" val="1322982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13</a:t>
            </a:fld>
            <a:endParaRPr lang="en-US" dirty="0"/>
          </a:p>
        </p:txBody>
      </p:sp>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Benefits of Publishing Data Sources</a:t>
            </a:r>
          </a:p>
        </p:txBody>
      </p:sp>
      <p:sp>
        <p:nvSpPr>
          <p:cNvPr id="3" name="Text Placeholder 2">
            <a:extLst>
              <a:ext uri="{FF2B5EF4-FFF2-40B4-BE49-F238E27FC236}">
                <a16:creationId xmlns:a16="http://schemas.microsoft.com/office/drawing/2014/main" id="{D833B76F-66C6-F967-9B64-25DD138B3AE4}"/>
              </a:ext>
            </a:extLst>
          </p:cNvPr>
          <p:cNvSpPr>
            <a:spLocks noGrp="1"/>
          </p:cNvSpPr>
          <p:nvPr>
            <p:ph type="body" sz="quarter" idx="13"/>
          </p:nvPr>
        </p:nvSpPr>
        <p:spPr/>
        <p:txBody>
          <a:bodyPr/>
          <a:lstStyle/>
          <a:p>
            <a:r>
              <a:rPr lang="en-US" dirty="0"/>
              <a:t>The data source becomes accessible to other data analysts in your organization. </a:t>
            </a:r>
          </a:p>
          <a:p>
            <a:r>
              <a:rPr lang="en-US" dirty="0"/>
              <a:t>Different teams and individuals can be sure they are working from the same data source.</a:t>
            </a:r>
          </a:p>
          <a:p>
            <a:pPr lvl="1"/>
            <a:r>
              <a:rPr lang="en-US" dirty="0"/>
              <a:t>Not copies of the data source file that may have changed or gotten out of date. </a:t>
            </a:r>
          </a:p>
          <a:p>
            <a:r>
              <a:rPr lang="en-US" dirty="0"/>
              <a:t>You can provide a meaningful name and description. </a:t>
            </a:r>
          </a:p>
          <a:p>
            <a:r>
              <a:rPr lang="en-US" dirty="0"/>
              <a:t>Data preparation has already been performed.</a:t>
            </a:r>
          </a:p>
          <a:p>
            <a:pPr lvl="1"/>
            <a:r>
              <a:rPr lang="en-US" dirty="0"/>
              <a:t>That work won't need to be duplicated. </a:t>
            </a:r>
          </a:p>
          <a:p>
            <a:r>
              <a:rPr lang="en-US" dirty="0"/>
              <a:t>Data sources are secured by authentication and permissions in Tableau Server and Tableau Cloud. </a:t>
            </a:r>
          </a:p>
        </p:txBody>
      </p:sp>
    </p:spTree>
    <p:extLst>
      <p:ext uri="{BB962C8B-B14F-4D97-AF65-F5344CB8AC3E}">
        <p14:creationId xmlns:p14="http://schemas.microsoft.com/office/powerpoint/2010/main" val="2602230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The Data Source Publishing Process</a:t>
            </a:r>
          </a:p>
        </p:txBody>
      </p:sp>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14</a:t>
            </a:fld>
            <a:endParaRPr lang="en-US" dirty="0"/>
          </a:p>
        </p:txBody>
      </p:sp>
      <p:grpSp>
        <p:nvGrpSpPr>
          <p:cNvPr id="6" name="Group 5">
            <a:extLst>
              <a:ext uri="{FF2B5EF4-FFF2-40B4-BE49-F238E27FC236}">
                <a16:creationId xmlns:a16="http://schemas.microsoft.com/office/drawing/2014/main" id="{89A4DFE5-9B23-FC1F-24A7-2B7A9A838BEC}"/>
              </a:ext>
            </a:extLst>
          </p:cNvPr>
          <p:cNvGrpSpPr/>
          <p:nvPr/>
        </p:nvGrpSpPr>
        <p:grpSpPr>
          <a:xfrm>
            <a:off x="688516" y="2912730"/>
            <a:ext cx="10814966" cy="1479576"/>
            <a:chOff x="2033277" y="3307402"/>
            <a:chExt cx="8125444" cy="690233"/>
          </a:xfrm>
        </p:grpSpPr>
        <p:sp>
          <p:nvSpPr>
            <p:cNvPr id="7" name="Arrow: Chevron 6">
              <a:extLst>
                <a:ext uri="{FF2B5EF4-FFF2-40B4-BE49-F238E27FC236}">
                  <a16:creationId xmlns:a16="http://schemas.microsoft.com/office/drawing/2014/main" id="{FEA56BC0-22E9-8479-57F8-70924543E5D3}"/>
                </a:ext>
              </a:extLst>
            </p:cNvPr>
            <p:cNvSpPr/>
            <p:nvPr/>
          </p:nvSpPr>
          <p:spPr>
            <a:xfrm>
              <a:off x="2033277" y="3307402"/>
              <a:ext cx="1430535" cy="55218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8" name="Freeform: Shape 7">
              <a:extLst>
                <a:ext uri="{FF2B5EF4-FFF2-40B4-BE49-F238E27FC236}">
                  <a16:creationId xmlns:a16="http://schemas.microsoft.com/office/drawing/2014/main" id="{97BD3E06-12CE-AE35-BBE4-DE6A43DD3077}"/>
                </a:ext>
              </a:extLst>
            </p:cNvPr>
            <p:cNvSpPr/>
            <p:nvPr/>
          </p:nvSpPr>
          <p:spPr>
            <a:xfrm>
              <a:off x="2414754" y="3445449"/>
              <a:ext cx="1208008" cy="552186"/>
            </a:xfrm>
            <a:custGeom>
              <a:avLst/>
              <a:gdLst>
                <a:gd name="connsiteX0" fmla="*/ 0 w 1208008"/>
                <a:gd name="connsiteY0" fmla="*/ 55219 h 552186"/>
                <a:gd name="connsiteX1" fmla="*/ 55219 w 1208008"/>
                <a:gd name="connsiteY1" fmla="*/ 0 h 552186"/>
                <a:gd name="connsiteX2" fmla="*/ 1152789 w 1208008"/>
                <a:gd name="connsiteY2" fmla="*/ 0 h 552186"/>
                <a:gd name="connsiteX3" fmla="*/ 1208008 w 1208008"/>
                <a:gd name="connsiteY3" fmla="*/ 55219 h 552186"/>
                <a:gd name="connsiteX4" fmla="*/ 1208008 w 1208008"/>
                <a:gd name="connsiteY4" fmla="*/ 496967 h 552186"/>
                <a:gd name="connsiteX5" fmla="*/ 1152789 w 1208008"/>
                <a:gd name="connsiteY5" fmla="*/ 552186 h 552186"/>
                <a:gd name="connsiteX6" fmla="*/ 55219 w 1208008"/>
                <a:gd name="connsiteY6" fmla="*/ 552186 h 552186"/>
                <a:gd name="connsiteX7" fmla="*/ 0 w 1208008"/>
                <a:gd name="connsiteY7" fmla="*/ 496967 h 552186"/>
                <a:gd name="connsiteX8" fmla="*/ 0 w 1208008"/>
                <a:gd name="connsiteY8" fmla="*/ 55219 h 55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008" h="552186">
                  <a:moveTo>
                    <a:pt x="0" y="55219"/>
                  </a:moveTo>
                  <a:cubicBezTo>
                    <a:pt x="0" y="24722"/>
                    <a:pt x="24722" y="0"/>
                    <a:pt x="55219" y="0"/>
                  </a:cubicBezTo>
                  <a:lnTo>
                    <a:pt x="1152789" y="0"/>
                  </a:lnTo>
                  <a:cubicBezTo>
                    <a:pt x="1183286" y="0"/>
                    <a:pt x="1208008" y="24722"/>
                    <a:pt x="1208008" y="55219"/>
                  </a:cubicBezTo>
                  <a:lnTo>
                    <a:pt x="1208008" y="496967"/>
                  </a:lnTo>
                  <a:cubicBezTo>
                    <a:pt x="1208008" y="527464"/>
                    <a:pt x="1183286" y="552186"/>
                    <a:pt x="1152789" y="552186"/>
                  </a:cubicBezTo>
                  <a:lnTo>
                    <a:pt x="55219" y="552186"/>
                  </a:lnTo>
                  <a:cubicBezTo>
                    <a:pt x="24722" y="552186"/>
                    <a:pt x="0" y="527464"/>
                    <a:pt x="0" y="496967"/>
                  </a:cubicBezTo>
                  <a:lnTo>
                    <a:pt x="0" y="5521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7293" tIns="87293" rIns="87293" bIns="87293" numCol="1" spcCol="1270" anchor="ctr" anchorCtr="0">
              <a:noAutofit/>
            </a:bodyPr>
            <a:lstStyle/>
            <a:p>
              <a:pPr marL="0" lvl="0" indent="0" algn="ctr" defTabSz="444500">
                <a:lnSpc>
                  <a:spcPct val="90000"/>
                </a:lnSpc>
                <a:spcBef>
                  <a:spcPct val="0"/>
                </a:spcBef>
                <a:spcAft>
                  <a:spcPct val="35000"/>
                </a:spcAft>
                <a:buNone/>
              </a:pPr>
              <a:r>
                <a:rPr lang="en-US" sz="2000" kern="1200" dirty="0"/>
                <a:t>Select project/data source name</a:t>
              </a:r>
            </a:p>
          </p:txBody>
        </p:sp>
        <p:sp>
          <p:nvSpPr>
            <p:cNvPr id="9" name="Arrow: Chevron 8">
              <a:extLst>
                <a:ext uri="{FF2B5EF4-FFF2-40B4-BE49-F238E27FC236}">
                  <a16:creationId xmlns:a16="http://schemas.microsoft.com/office/drawing/2014/main" id="{A55879F5-9FCD-42A9-8549-C37471204FC7}"/>
                </a:ext>
              </a:extLst>
            </p:cNvPr>
            <p:cNvSpPr/>
            <p:nvPr/>
          </p:nvSpPr>
          <p:spPr>
            <a:xfrm>
              <a:off x="3667267" y="3307402"/>
              <a:ext cx="1430535" cy="55218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10" name="Freeform: Shape 9">
              <a:extLst>
                <a:ext uri="{FF2B5EF4-FFF2-40B4-BE49-F238E27FC236}">
                  <a16:creationId xmlns:a16="http://schemas.microsoft.com/office/drawing/2014/main" id="{03A872A2-28A5-EB8A-35B7-73A7C8EA75F4}"/>
                </a:ext>
              </a:extLst>
            </p:cNvPr>
            <p:cNvSpPr/>
            <p:nvPr/>
          </p:nvSpPr>
          <p:spPr>
            <a:xfrm>
              <a:off x="4048744" y="3445449"/>
              <a:ext cx="1208008" cy="552186"/>
            </a:xfrm>
            <a:custGeom>
              <a:avLst/>
              <a:gdLst>
                <a:gd name="connsiteX0" fmla="*/ 0 w 1208008"/>
                <a:gd name="connsiteY0" fmla="*/ 55219 h 552186"/>
                <a:gd name="connsiteX1" fmla="*/ 55219 w 1208008"/>
                <a:gd name="connsiteY1" fmla="*/ 0 h 552186"/>
                <a:gd name="connsiteX2" fmla="*/ 1152789 w 1208008"/>
                <a:gd name="connsiteY2" fmla="*/ 0 h 552186"/>
                <a:gd name="connsiteX3" fmla="*/ 1208008 w 1208008"/>
                <a:gd name="connsiteY3" fmla="*/ 55219 h 552186"/>
                <a:gd name="connsiteX4" fmla="*/ 1208008 w 1208008"/>
                <a:gd name="connsiteY4" fmla="*/ 496967 h 552186"/>
                <a:gd name="connsiteX5" fmla="*/ 1152789 w 1208008"/>
                <a:gd name="connsiteY5" fmla="*/ 552186 h 552186"/>
                <a:gd name="connsiteX6" fmla="*/ 55219 w 1208008"/>
                <a:gd name="connsiteY6" fmla="*/ 552186 h 552186"/>
                <a:gd name="connsiteX7" fmla="*/ 0 w 1208008"/>
                <a:gd name="connsiteY7" fmla="*/ 496967 h 552186"/>
                <a:gd name="connsiteX8" fmla="*/ 0 w 1208008"/>
                <a:gd name="connsiteY8" fmla="*/ 55219 h 55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008" h="552186">
                  <a:moveTo>
                    <a:pt x="0" y="55219"/>
                  </a:moveTo>
                  <a:cubicBezTo>
                    <a:pt x="0" y="24722"/>
                    <a:pt x="24722" y="0"/>
                    <a:pt x="55219" y="0"/>
                  </a:cubicBezTo>
                  <a:lnTo>
                    <a:pt x="1152789" y="0"/>
                  </a:lnTo>
                  <a:cubicBezTo>
                    <a:pt x="1183286" y="0"/>
                    <a:pt x="1208008" y="24722"/>
                    <a:pt x="1208008" y="55219"/>
                  </a:cubicBezTo>
                  <a:lnTo>
                    <a:pt x="1208008" y="496967"/>
                  </a:lnTo>
                  <a:cubicBezTo>
                    <a:pt x="1208008" y="527464"/>
                    <a:pt x="1183286" y="552186"/>
                    <a:pt x="1152789" y="552186"/>
                  </a:cubicBezTo>
                  <a:lnTo>
                    <a:pt x="55219" y="552186"/>
                  </a:lnTo>
                  <a:cubicBezTo>
                    <a:pt x="24722" y="552186"/>
                    <a:pt x="0" y="527464"/>
                    <a:pt x="0" y="496967"/>
                  </a:cubicBezTo>
                  <a:lnTo>
                    <a:pt x="0" y="5521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7293" tIns="87293" rIns="87293" bIns="87293" numCol="1" spcCol="1270" anchor="ctr" anchorCtr="0">
              <a:noAutofit/>
            </a:bodyPr>
            <a:lstStyle/>
            <a:p>
              <a:pPr marL="0" lvl="0" indent="0" algn="ctr" defTabSz="444500">
                <a:lnSpc>
                  <a:spcPct val="90000"/>
                </a:lnSpc>
                <a:spcBef>
                  <a:spcPct val="0"/>
                </a:spcBef>
                <a:spcAft>
                  <a:spcPct val="35000"/>
                </a:spcAft>
                <a:buNone/>
              </a:pPr>
              <a:r>
                <a:rPr lang="en-US" sz="2000" kern="1200" dirty="0"/>
                <a:t>Add description tags</a:t>
              </a:r>
            </a:p>
          </p:txBody>
        </p:sp>
        <p:sp>
          <p:nvSpPr>
            <p:cNvPr id="11" name="Arrow: Chevron 10">
              <a:extLst>
                <a:ext uri="{FF2B5EF4-FFF2-40B4-BE49-F238E27FC236}">
                  <a16:creationId xmlns:a16="http://schemas.microsoft.com/office/drawing/2014/main" id="{14D208E0-63CE-6C9F-E584-B4A3ED0DF90A}"/>
                </a:ext>
              </a:extLst>
            </p:cNvPr>
            <p:cNvSpPr/>
            <p:nvPr/>
          </p:nvSpPr>
          <p:spPr>
            <a:xfrm>
              <a:off x="5301257" y="3307402"/>
              <a:ext cx="1430535" cy="55218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12" name="Freeform: Shape 11">
              <a:extLst>
                <a:ext uri="{FF2B5EF4-FFF2-40B4-BE49-F238E27FC236}">
                  <a16:creationId xmlns:a16="http://schemas.microsoft.com/office/drawing/2014/main" id="{ED7EB878-CED3-6F1F-2B68-06A48669EB5D}"/>
                </a:ext>
              </a:extLst>
            </p:cNvPr>
            <p:cNvSpPr/>
            <p:nvPr/>
          </p:nvSpPr>
          <p:spPr>
            <a:xfrm>
              <a:off x="5682734" y="3445449"/>
              <a:ext cx="1208008" cy="552186"/>
            </a:xfrm>
            <a:custGeom>
              <a:avLst/>
              <a:gdLst>
                <a:gd name="connsiteX0" fmla="*/ 0 w 1208008"/>
                <a:gd name="connsiteY0" fmla="*/ 55219 h 552186"/>
                <a:gd name="connsiteX1" fmla="*/ 55219 w 1208008"/>
                <a:gd name="connsiteY1" fmla="*/ 0 h 552186"/>
                <a:gd name="connsiteX2" fmla="*/ 1152789 w 1208008"/>
                <a:gd name="connsiteY2" fmla="*/ 0 h 552186"/>
                <a:gd name="connsiteX3" fmla="*/ 1208008 w 1208008"/>
                <a:gd name="connsiteY3" fmla="*/ 55219 h 552186"/>
                <a:gd name="connsiteX4" fmla="*/ 1208008 w 1208008"/>
                <a:gd name="connsiteY4" fmla="*/ 496967 h 552186"/>
                <a:gd name="connsiteX5" fmla="*/ 1152789 w 1208008"/>
                <a:gd name="connsiteY5" fmla="*/ 552186 h 552186"/>
                <a:gd name="connsiteX6" fmla="*/ 55219 w 1208008"/>
                <a:gd name="connsiteY6" fmla="*/ 552186 h 552186"/>
                <a:gd name="connsiteX7" fmla="*/ 0 w 1208008"/>
                <a:gd name="connsiteY7" fmla="*/ 496967 h 552186"/>
                <a:gd name="connsiteX8" fmla="*/ 0 w 1208008"/>
                <a:gd name="connsiteY8" fmla="*/ 55219 h 55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008" h="552186">
                  <a:moveTo>
                    <a:pt x="0" y="55219"/>
                  </a:moveTo>
                  <a:cubicBezTo>
                    <a:pt x="0" y="24722"/>
                    <a:pt x="24722" y="0"/>
                    <a:pt x="55219" y="0"/>
                  </a:cubicBezTo>
                  <a:lnTo>
                    <a:pt x="1152789" y="0"/>
                  </a:lnTo>
                  <a:cubicBezTo>
                    <a:pt x="1183286" y="0"/>
                    <a:pt x="1208008" y="24722"/>
                    <a:pt x="1208008" y="55219"/>
                  </a:cubicBezTo>
                  <a:lnTo>
                    <a:pt x="1208008" y="496967"/>
                  </a:lnTo>
                  <a:cubicBezTo>
                    <a:pt x="1208008" y="527464"/>
                    <a:pt x="1183286" y="552186"/>
                    <a:pt x="1152789" y="552186"/>
                  </a:cubicBezTo>
                  <a:lnTo>
                    <a:pt x="55219" y="552186"/>
                  </a:lnTo>
                  <a:cubicBezTo>
                    <a:pt x="24722" y="552186"/>
                    <a:pt x="0" y="527464"/>
                    <a:pt x="0" y="496967"/>
                  </a:cubicBezTo>
                  <a:lnTo>
                    <a:pt x="0" y="5521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7293" tIns="87293" rIns="87293" bIns="87293" numCol="1" spcCol="1270" anchor="ctr" anchorCtr="0">
              <a:noAutofit/>
            </a:bodyPr>
            <a:lstStyle/>
            <a:p>
              <a:pPr marL="0" lvl="0" indent="0" algn="ctr" defTabSz="444500">
                <a:lnSpc>
                  <a:spcPct val="90000"/>
                </a:lnSpc>
                <a:spcBef>
                  <a:spcPct val="0"/>
                </a:spcBef>
                <a:spcAft>
                  <a:spcPct val="35000"/>
                </a:spcAft>
                <a:buNone/>
              </a:pPr>
              <a:r>
                <a:rPr lang="en-US" sz="2000" kern="1200" dirty="0"/>
                <a:t>Set permissions</a:t>
              </a:r>
            </a:p>
          </p:txBody>
        </p:sp>
        <p:sp>
          <p:nvSpPr>
            <p:cNvPr id="13" name="Arrow: Chevron 12">
              <a:extLst>
                <a:ext uri="{FF2B5EF4-FFF2-40B4-BE49-F238E27FC236}">
                  <a16:creationId xmlns:a16="http://schemas.microsoft.com/office/drawing/2014/main" id="{BC90D0B6-843A-F00C-1EF6-E83D43B08443}"/>
                </a:ext>
              </a:extLst>
            </p:cNvPr>
            <p:cNvSpPr/>
            <p:nvPr/>
          </p:nvSpPr>
          <p:spPr>
            <a:xfrm>
              <a:off x="6935247" y="3307402"/>
              <a:ext cx="1430535" cy="55218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14" name="Freeform: Shape 13">
              <a:extLst>
                <a:ext uri="{FF2B5EF4-FFF2-40B4-BE49-F238E27FC236}">
                  <a16:creationId xmlns:a16="http://schemas.microsoft.com/office/drawing/2014/main" id="{573909C7-032C-3A7A-E650-1EC5A007FB87}"/>
                </a:ext>
              </a:extLst>
            </p:cNvPr>
            <p:cNvSpPr/>
            <p:nvPr/>
          </p:nvSpPr>
          <p:spPr>
            <a:xfrm>
              <a:off x="7316724" y="3445449"/>
              <a:ext cx="1336451" cy="552186"/>
            </a:xfrm>
            <a:custGeom>
              <a:avLst/>
              <a:gdLst>
                <a:gd name="connsiteX0" fmla="*/ 0 w 1208008"/>
                <a:gd name="connsiteY0" fmla="*/ 55219 h 552186"/>
                <a:gd name="connsiteX1" fmla="*/ 55219 w 1208008"/>
                <a:gd name="connsiteY1" fmla="*/ 0 h 552186"/>
                <a:gd name="connsiteX2" fmla="*/ 1152789 w 1208008"/>
                <a:gd name="connsiteY2" fmla="*/ 0 h 552186"/>
                <a:gd name="connsiteX3" fmla="*/ 1208008 w 1208008"/>
                <a:gd name="connsiteY3" fmla="*/ 55219 h 552186"/>
                <a:gd name="connsiteX4" fmla="*/ 1208008 w 1208008"/>
                <a:gd name="connsiteY4" fmla="*/ 496967 h 552186"/>
                <a:gd name="connsiteX5" fmla="*/ 1152789 w 1208008"/>
                <a:gd name="connsiteY5" fmla="*/ 552186 h 552186"/>
                <a:gd name="connsiteX6" fmla="*/ 55219 w 1208008"/>
                <a:gd name="connsiteY6" fmla="*/ 552186 h 552186"/>
                <a:gd name="connsiteX7" fmla="*/ 0 w 1208008"/>
                <a:gd name="connsiteY7" fmla="*/ 496967 h 552186"/>
                <a:gd name="connsiteX8" fmla="*/ 0 w 1208008"/>
                <a:gd name="connsiteY8" fmla="*/ 55219 h 55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008" h="552186">
                  <a:moveTo>
                    <a:pt x="0" y="55219"/>
                  </a:moveTo>
                  <a:cubicBezTo>
                    <a:pt x="0" y="24722"/>
                    <a:pt x="24722" y="0"/>
                    <a:pt x="55219" y="0"/>
                  </a:cubicBezTo>
                  <a:lnTo>
                    <a:pt x="1152789" y="0"/>
                  </a:lnTo>
                  <a:cubicBezTo>
                    <a:pt x="1183286" y="0"/>
                    <a:pt x="1208008" y="24722"/>
                    <a:pt x="1208008" y="55219"/>
                  </a:cubicBezTo>
                  <a:lnTo>
                    <a:pt x="1208008" y="496967"/>
                  </a:lnTo>
                  <a:cubicBezTo>
                    <a:pt x="1208008" y="527464"/>
                    <a:pt x="1183286" y="552186"/>
                    <a:pt x="1152789" y="552186"/>
                  </a:cubicBezTo>
                  <a:lnTo>
                    <a:pt x="55219" y="552186"/>
                  </a:lnTo>
                  <a:cubicBezTo>
                    <a:pt x="24722" y="552186"/>
                    <a:pt x="0" y="527464"/>
                    <a:pt x="0" y="496967"/>
                  </a:cubicBezTo>
                  <a:lnTo>
                    <a:pt x="0" y="5521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7293" tIns="87293" rIns="87293" bIns="87293" numCol="1" spcCol="1270" anchor="ctr" anchorCtr="0">
              <a:noAutofit/>
            </a:bodyPr>
            <a:lstStyle/>
            <a:p>
              <a:pPr marL="0" lvl="0" indent="0" algn="ctr" defTabSz="444500">
                <a:lnSpc>
                  <a:spcPct val="90000"/>
                </a:lnSpc>
                <a:spcBef>
                  <a:spcPct val="0"/>
                </a:spcBef>
                <a:spcAft>
                  <a:spcPct val="35000"/>
                </a:spcAft>
                <a:buNone/>
              </a:pPr>
              <a:r>
                <a:rPr lang="en-US" sz="2000" kern="1200" dirty="0"/>
                <a:t>Set authentication options</a:t>
              </a:r>
            </a:p>
          </p:txBody>
        </p:sp>
        <p:sp>
          <p:nvSpPr>
            <p:cNvPr id="15" name="Arrow: Chevron 14">
              <a:extLst>
                <a:ext uri="{FF2B5EF4-FFF2-40B4-BE49-F238E27FC236}">
                  <a16:creationId xmlns:a16="http://schemas.microsoft.com/office/drawing/2014/main" id="{5BC30AA2-CD86-128D-7378-3D7160E245BA}"/>
                </a:ext>
              </a:extLst>
            </p:cNvPr>
            <p:cNvSpPr/>
            <p:nvPr/>
          </p:nvSpPr>
          <p:spPr>
            <a:xfrm>
              <a:off x="8569237" y="3307402"/>
              <a:ext cx="1430535" cy="55218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16" name="Freeform: Shape 15">
              <a:extLst>
                <a:ext uri="{FF2B5EF4-FFF2-40B4-BE49-F238E27FC236}">
                  <a16:creationId xmlns:a16="http://schemas.microsoft.com/office/drawing/2014/main" id="{A9E0EDDF-8196-F2C5-63B4-778A69DA7B1A}"/>
                </a:ext>
              </a:extLst>
            </p:cNvPr>
            <p:cNvSpPr/>
            <p:nvPr/>
          </p:nvSpPr>
          <p:spPr>
            <a:xfrm>
              <a:off x="8950713" y="3445449"/>
              <a:ext cx="1208008" cy="552186"/>
            </a:xfrm>
            <a:custGeom>
              <a:avLst/>
              <a:gdLst>
                <a:gd name="connsiteX0" fmla="*/ 0 w 1208008"/>
                <a:gd name="connsiteY0" fmla="*/ 55219 h 552186"/>
                <a:gd name="connsiteX1" fmla="*/ 55219 w 1208008"/>
                <a:gd name="connsiteY1" fmla="*/ 0 h 552186"/>
                <a:gd name="connsiteX2" fmla="*/ 1152789 w 1208008"/>
                <a:gd name="connsiteY2" fmla="*/ 0 h 552186"/>
                <a:gd name="connsiteX3" fmla="*/ 1208008 w 1208008"/>
                <a:gd name="connsiteY3" fmla="*/ 55219 h 552186"/>
                <a:gd name="connsiteX4" fmla="*/ 1208008 w 1208008"/>
                <a:gd name="connsiteY4" fmla="*/ 496967 h 552186"/>
                <a:gd name="connsiteX5" fmla="*/ 1152789 w 1208008"/>
                <a:gd name="connsiteY5" fmla="*/ 552186 h 552186"/>
                <a:gd name="connsiteX6" fmla="*/ 55219 w 1208008"/>
                <a:gd name="connsiteY6" fmla="*/ 552186 h 552186"/>
                <a:gd name="connsiteX7" fmla="*/ 0 w 1208008"/>
                <a:gd name="connsiteY7" fmla="*/ 496967 h 552186"/>
                <a:gd name="connsiteX8" fmla="*/ 0 w 1208008"/>
                <a:gd name="connsiteY8" fmla="*/ 55219 h 55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008" h="552186">
                  <a:moveTo>
                    <a:pt x="0" y="55219"/>
                  </a:moveTo>
                  <a:cubicBezTo>
                    <a:pt x="0" y="24722"/>
                    <a:pt x="24722" y="0"/>
                    <a:pt x="55219" y="0"/>
                  </a:cubicBezTo>
                  <a:lnTo>
                    <a:pt x="1152789" y="0"/>
                  </a:lnTo>
                  <a:cubicBezTo>
                    <a:pt x="1183286" y="0"/>
                    <a:pt x="1208008" y="24722"/>
                    <a:pt x="1208008" y="55219"/>
                  </a:cubicBezTo>
                  <a:lnTo>
                    <a:pt x="1208008" y="496967"/>
                  </a:lnTo>
                  <a:cubicBezTo>
                    <a:pt x="1208008" y="527464"/>
                    <a:pt x="1183286" y="552186"/>
                    <a:pt x="1152789" y="552186"/>
                  </a:cubicBezTo>
                  <a:lnTo>
                    <a:pt x="55219" y="552186"/>
                  </a:lnTo>
                  <a:cubicBezTo>
                    <a:pt x="24722" y="552186"/>
                    <a:pt x="0" y="527464"/>
                    <a:pt x="0" y="496967"/>
                  </a:cubicBezTo>
                  <a:lnTo>
                    <a:pt x="0" y="5521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7293" tIns="87293" rIns="87293" bIns="87293" numCol="1" spcCol="1270" anchor="ctr" anchorCtr="0">
              <a:noAutofit/>
            </a:bodyPr>
            <a:lstStyle/>
            <a:p>
              <a:pPr marL="0" lvl="0" indent="0" algn="ctr" defTabSz="444500">
                <a:lnSpc>
                  <a:spcPct val="90000"/>
                </a:lnSpc>
                <a:spcBef>
                  <a:spcPct val="0"/>
                </a:spcBef>
                <a:spcAft>
                  <a:spcPct val="35000"/>
                </a:spcAft>
                <a:buNone/>
              </a:pPr>
              <a:r>
                <a:rPr lang="en-US" sz="2000" kern="1200" dirty="0"/>
                <a:t>Include external files</a:t>
              </a:r>
            </a:p>
          </p:txBody>
        </p:sp>
      </p:grpSp>
      <p:sp>
        <p:nvSpPr>
          <p:cNvPr id="5" name="Rectangle 4">
            <a:extLst>
              <a:ext uri="{FF2B5EF4-FFF2-40B4-BE49-F238E27FC236}">
                <a16:creationId xmlns:a16="http://schemas.microsoft.com/office/drawing/2014/main" id="{8E91F059-1FC2-E0DD-E788-BDA77562BF19}"/>
              </a:ext>
            </a:extLst>
          </p:cNvPr>
          <p:cNvSpPr/>
          <p:nvPr/>
        </p:nvSpPr>
        <p:spPr>
          <a:xfrm>
            <a:off x="1483360" y="2885440"/>
            <a:ext cx="9174480" cy="1483360"/>
          </a:xfrm>
          <a:prstGeom prst="rect">
            <a:avLst/>
          </a:prstGeom>
          <a:no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967606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15</a:t>
            </a:fld>
            <a:endParaRPr lang="en-US" dirty="0"/>
          </a:p>
        </p:txBody>
      </p:sp>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Effect of Publishing on Hidden Fields</a:t>
            </a:r>
          </a:p>
        </p:txBody>
      </p:sp>
      <p:sp>
        <p:nvSpPr>
          <p:cNvPr id="3" name="Text Placeholder 2">
            <a:extLst>
              <a:ext uri="{FF2B5EF4-FFF2-40B4-BE49-F238E27FC236}">
                <a16:creationId xmlns:a16="http://schemas.microsoft.com/office/drawing/2014/main" id="{178A188F-90E0-30AC-8F47-8F0908A740F7}"/>
              </a:ext>
            </a:extLst>
          </p:cNvPr>
          <p:cNvSpPr>
            <a:spLocks noGrp="1"/>
          </p:cNvSpPr>
          <p:nvPr>
            <p:ph type="body" sz="quarter" idx="13"/>
          </p:nvPr>
        </p:nvSpPr>
        <p:spPr/>
        <p:txBody>
          <a:bodyPr/>
          <a:lstStyle/>
          <a:p>
            <a:r>
              <a:rPr lang="en-US" dirty="0"/>
              <a:t>New workbooks created from a published data source with hidden fields will also have those fields hidden.</a:t>
            </a:r>
          </a:p>
          <a:p>
            <a:r>
              <a:rPr lang="en-US" dirty="0"/>
              <a:t>Existing workbooks that use a published data source with hidden fields will:</a:t>
            </a:r>
          </a:p>
          <a:p>
            <a:pPr lvl="1"/>
            <a:r>
              <a:rPr lang="en-US" dirty="0"/>
              <a:t>Display the hidden fields in red.</a:t>
            </a:r>
          </a:p>
          <a:p>
            <a:pPr lvl="1"/>
            <a:r>
              <a:rPr lang="en-US" dirty="0"/>
              <a:t>Invalidate any views and calculations that use the fields.</a:t>
            </a:r>
          </a:p>
          <a:p>
            <a:r>
              <a:rPr lang="en-US" dirty="0"/>
              <a:t>Solutions:</a:t>
            </a:r>
          </a:p>
          <a:p>
            <a:pPr lvl="1"/>
            <a:r>
              <a:rPr lang="en-US" dirty="0"/>
              <a:t>Unhide fields and update the data source.</a:t>
            </a:r>
          </a:p>
          <a:p>
            <a:pPr lvl="1"/>
            <a:r>
              <a:rPr lang="en-US" dirty="0"/>
              <a:t>Update views and calculations in workbooks so that they do not reference the hidden fields.</a:t>
            </a:r>
          </a:p>
        </p:txBody>
      </p:sp>
    </p:spTree>
    <p:extLst>
      <p:ext uri="{BB962C8B-B14F-4D97-AF65-F5344CB8AC3E}">
        <p14:creationId xmlns:p14="http://schemas.microsoft.com/office/powerpoint/2010/main" val="3576943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89C5C5-D4CF-32B1-C958-B9D302AE05BC}"/>
              </a:ext>
            </a:extLst>
          </p:cNvPr>
          <p:cNvSpPr>
            <a:spLocks noGrp="1"/>
          </p:cNvSpPr>
          <p:nvPr>
            <p:ph type="sldNum" sz="quarter" idx="12"/>
          </p:nvPr>
        </p:nvSpPr>
        <p:spPr/>
        <p:txBody>
          <a:bodyPr/>
          <a:lstStyle/>
          <a:p>
            <a:fld id="{A8160BDD-7155-D744-B749-9730458604AD}" type="slidenum">
              <a:rPr lang="en-US" smtClean="0"/>
              <a:t>16</a:t>
            </a:fld>
            <a:endParaRPr lang="en-US" dirty="0"/>
          </a:p>
        </p:txBody>
      </p:sp>
      <p:sp>
        <p:nvSpPr>
          <p:cNvPr id="2" name="Title 1">
            <a:extLst>
              <a:ext uri="{FF2B5EF4-FFF2-40B4-BE49-F238E27FC236}">
                <a16:creationId xmlns:a16="http://schemas.microsoft.com/office/drawing/2014/main" id="{95EF4422-349D-0C4E-AC7B-F700BAC606EC}"/>
              </a:ext>
            </a:extLst>
          </p:cNvPr>
          <p:cNvSpPr>
            <a:spLocks noGrp="1"/>
          </p:cNvSpPr>
          <p:nvPr>
            <p:ph type="title"/>
          </p:nvPr>
        </p:nvSpPr>
        <p:spPr/>
        <p:txBody>
          <a:bodyPr/>
          <a:lstStyle/>
          <a:p>
            <a:r>
              <a:rPr lang="en-US" dirty="0"/>
              <a:t>Tableau Bridge</a:t>
            </a:r>
          </a:p>
        </p:txBody>
      </p:sp>
      <p:sp>
        <p:nvSpPr>
          <p:cNvPr id="37" name="Text Placeholder 36">
            <a:extLst>
              <a:ext uri="{FF2B5EF4-FFF2-40B4-BE49-F238E27FC236}">
                <a16:creationId xmlns:a16="http://schemas.microsoft.com/office/drawing/2014/main" id="{D5272ED0-F0F0-12A9-85DE-F31EBD21B46C}"/>
              </a:ext>
            </a:extLst>
          </p:cNvPr>
          <p:cNvSpPr>
            <a:spLocks noGrp="1"/>
          </p:cNvSpPr>
          <p:nvPr>
            <p:ph type="body" sz="quarter" idx="13"/>
          </p:nvPr>
        </p:nvSpPr>
        <p:spPr/>
        <p:txBody>
          <a:bodyPr/>
          <a:lstStyle/>
          <a:p>
            <a:r>
              <a:rPr lang="en-US" dirty="0"/>
              <a:t>Firewalls can prevent Tableau Cloud from accessing/</a:t>
            </a:r>
            <a:br>
              <a:rPr lang="en-US" dirty="0"/>
            </a:br>
            <a:r>
              <a:rPr lang="en-US" dirty="0"/>
              <a:t>refreshing data sources stored on premises.</a:t>
            </a:r>
          </a:p>
          <a:p>
            <a:r>
              <a:rPr lang="en-US" dirty="0"/>
              <a:t>Tableau Bridge solves this issue.</a:t>
            </a:r>
          </a:p>
          <a:p>
            <a:r>
              <a:rPr lang="en-US" dirty="0"/>
              <a:t>You can create scheduled refreshes.</a:t>
            </a:r>
          </a:p>
          <a:p>
            <a:r>
              <a:rPr lang="en-US" dirty="0"/>
              <a:t>Live connections to network databases are possible too.</a:t>
            </a:r>
          </a:p>
        </p:txBody>
      </p:sp>
      <p:grpSp>
        <p:nvGrpSpPr>
          <p:cNvPr id="35" name="Group 34">
            <a:extLst>
              <a:ext uri="{FF2B5EF4-FFF2-40B4-BE49-F238E27FC236}">
                <a16:creationId xmlns:a16="http://schemas.microsoft.com/office/drawing/2014/main" id="{EC5A2937-E4E9-8575-B942-5138354453C5}"/>
              </a:ext>
            </a:extLst>
          </p:cNvPr>
          <p:cNvGrpSpPr/>
          <p:nvPr/>
        </p:nvGrpSpPr>
        <p:grpSpPr>
          <a:xfrm>
            <a:off x="6133179" y="2092967"/>
            <a:ext cx="4764424" cy="3285700"/>
            <a:chOff x="4644288" y="2510058"/>
            <a:chExt cx="4764424" cy="3285700"/>
          </a:xfrm>
        </p:grpSpPr>
        <p:pic>
          <p:nvPicPr>
            <p:cNvPr id="7" name="Graphic 6" descr="Cloud outline">
              <a:extLst>
                <a:ext uri="{FF2B5EF4-FFF2-40B4-BE49-F238E27FC236}">
                  <a16:creationId xmlns:a16="http://schemas.microsoft.com/office/drawing/2014/main" id="{9785BF52-4EC1-DFA5-21EC-86EA93EAF31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51723" y="2693401"/>
              <a:ext cx="1619915" cy="1619915"/>
            </a:xfrm>
            <a:prstGeom prst="rect">
              <a:avLst/>
            </a:prstGeom>
          </p:spPr>
        </p:pic>
        <p:grpSp>
          <p:nvGrpSpPr>
            <p:cNvPr id="32" name="Group 31">
              <a:extLst>
                <a:ext uri="{FF2B5EF4-FFF2-40B4-BE49-F238E27FC236}">
                  <a16:creationId xmlns:a16="http://schemas.microsoft.com/office/drawing/2014/main" id="{D20B810C-7ACA-1229-C956-B3EE2393BB3B}"/>
                </a:ext>
              </a:extLst>
            </p:cNvPr>
            <p:cNvGrpSpPr/>
            <p:nvPr/>
          </p:nvGrpSpPr>
          <p:grpSpPr>
            <a:xfrm>
              <a:off x="4815525" y="4392400"/>
              <a:ext cx="1148188" cy="914400"/>
              <a:chOff x="4825547" y="4392400"/>
              <a:chExt cx="1148188" cy="914400"/>
            </a:xfrm>
          </p:grpSpPr>
          <p:pic>
            <p:nvPicPr>
              <p:cNvPr id="5" name="Graphic 4" descr="Building outline">
                <a:extLst>
                  <a:ext uri="{FF2B5EF4-FFF2-40B4-BE49-F238E27FC236}">
                    <a16:creationId xmlns:a16="http://schemas.microsoft.com/office/drawing/2014/main" id="{3DA8DC12-6F55-4446-C581-53A1F80E1BF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59335" y="4392400"/>
                <a:ext cx="914400" cy="914400"/>
              </a:xfrm>
              <a:prstGeom prst="rect">
                <a:avLst/>
              </a:prstGeom>
            </p:spPr>
          </p:pic>
          <p:pic>
            <p:nvPicPr>
              <p:cNvPr id="9" name="Graphic 8" descr="Database outline">
                <a:extLst>
                  <a:ext uri="{FF2B5EF4-FFF2-40B4-BE49-F238E27FC236}">
                    <a16:creationId xmlns:a16="http://schemas.microsoft.com/office/drawing/2014/main" id="{9B6DA86E-6327-9946-F618-5951A950D3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25547" y="4590012"/>
                <a:ext cx="624548" cy="624548"/>
              </a:xfrm>
              <a:prstGeom prst="rect">
                <a:avLst/>
              </a:prstGeom>
            </p:spPr>
          </p:pic>
        </p:grpSp>
        <p:cxnSp>
          <p:nvCxnSpPr>
            <p:cNvPr id="15" name="Straight Connector 14">
              <a:extLst>
                <a:ext uri="{FF2B5EF4-FFF2-40B4-BE49-F238E27FC236}">
                  <a16:creationId xmlns:a16="http://schemas.microsoft.com/office/drawing/2014/main" id="{D21F7CD5-F931-C1E4-392F-6E2B893EC051}"/>
                </a:ext>
              </a:extLst>
            </p:cNvPr>
            <p:cNvCxnSpPr>
              <a:cxnSpLocks/>
            </p:cNvCxnSpPr>
            <p:nvPr/>
          </p:nvCxnSpPr>
          <p:spPr>
            <a:xfrm flipH="1" flipV="1">
              <a:off x="6938718" y="3511522"/>
              <a:ext cx="682910" cy="83276"/>
            </a:xfrm>
            <a:prstGeom prst="line">
              <a:avLst/>
            </a:prstGeom>
            <a:ln w="1905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5E9C9FD7-C0F8-9469-EE80-0155B6AA1016}"/>
                </a:ext>
              </a:extLst>
            </p:cNvPr>
            <p:cNvCxnSpPr>
              <a:cxnSpLocks/>
            </p:cNvCxnSpPr>
            <p:nvPr/>
          </p:nvCxnSpPr>
          <p:spPr>
            <a:xfrm flipH="1">
              <a:off x="6995422" y="3968722"/>
              <a:ext cx="858258" cy="854215"/>
            </a:xfrm>
            <a:prstGeom prst="line">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5A5C5BAE-6DC1-CEF8-851C-431D4A3FE669}"/>
                </a:ext>
              </a:extLst>
            </p:cNvPr>
            <p:cNvCxnSpPr>
              <a:cxnSpLocks/>
              <a:stCxn id="13" idx="1"/>
            </p:cNvCxnSpPr>
            <p:nvPr/>
          </p:nvCxnSpPr>
          <p:spPr>
            <a:xfrm flipH="1">
              <a:off x="5084819" y="3511522"/>
              <a:ext cx="991764" cy="1078490"/>
            </a:xfrm>
            <a:prstGeom prst="line">
              <a:avLst/>
            </a:prstGeom>
            <a:ln w="1905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nvGrpSpPr>
            <p:cNvPr id="34" name="Group 33">
              <a:extLst>
                <a:ext uri="{FF2B5EF4-FFF2-40B4-BE49-F238E27FC236}">
                  <a16:creationId xmlns:a16="http://schemas.microsoft.com/office/drawing/2014/main" id="{99564A8C-6CFA-12EB-00A5-CEF68C6C9C9C}"/>
                </a:ext>
              </a:extLst>
            </p:cNvPr>
            <p:cNvGrpSpPr/>
            <p:nvPr/>
          </p:nvGrpSpPr>
          <p:grpSpPr>
            <a:xfrm>
              <a:off x="6128264" y="4531913"/>
              <a:ext cx="918621" cy="813802"/>
              <a:chOff x="6125390" y="4531913"/>
              <a:chExt cx="918621" cy="813802"/>
            </a:xfrm>
          </p:grpSpPr>
          <p:pic>
            <p:nvPicPr>
              <p:cNvPr id="11" name="Graphic 10" descr="Full Brick Wall outline">
                <a:extLst>
                  <a:ext uri="{FF2B5EF4-FFF2-40B4-BE49-F238E27FC236}">
                    <a16:creationId xmlns:a16="http://schemas.microsoft.com/office/drawing/2014/main" id="{19D8CC54-7D50-F143-A50B-7B2E9DD9D60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06849" y="4590012"/>
                <a:ext cx="755703" cy="755703"/>
              </a:xfrm>
              <a:prstGeom prst="rect">
                <a:avLst/>
              </a:prstGeom>
            </p:spPr>
          </p:pic>
          <p:sp>
            <p:nvSpPr>
              <p:cNvPr id="21" name="Explosion: 8 Points 20">
                <a:extLst>
                  <a:ext uri="{FF2B5EF4-FFF2-40B4-BE49-F238E27FC236}">
                    <a16:creationId xmlns:a16="http://schemas.microsoft.com/office/drawing/2014/main" id="{31FCBBF3-97F3-3E3F-ADFA-266C71209696}"/>
                  </a:ext>
                </a:extLst>
              </p:cNvPr>
              <p:cNvSpPr/>
              <p:nvPr/>
            </p:nvSpPr>
            <p:spPr>
              <a:xfrm>
                <a:off x="6125390" y="4531913"/>
                <a:ext cx="918621" cy="801705"/>
              </a:xfrm>
              <a:prstGeom prst="irregularSeal1">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grpSp>
        <p:pic>
          <p:nvPicPr>
            <p:cNvPr id="23" name="Picture 22" descr="A group of colored crosses&#10;&#10;Description automatically generated">
              <a:extLst>
                <a:ext uri="{FF2B5EF4-FFF2-40B4-BE49-F238E27FC236}">
                  <a16:creationId xmlns:a16="http://schemas.microsoft.com/office/drawing/2014/main" id="{39A99404-9508-647C-BDB0-CA812A2791CD}"/>
                </a:ext>
              </a:extLst>
            </p:cNvPr>
            <p:cNvPicPr>
              <a:picLocks noChangeAspect="1"/>
            </p:cNvPicPr>
            <p:nvPr/>
          </p:nvPicPr>
          <p:blipFill>
            <a:blip r:embed="rId10"/>
            <a:stretch>
              <a:fillRect/>
            </a:stretch>
          </p:blipFill>
          <p:spPr>
            <a:xfrm>
              <a:off x="8028027" y="3296147"/>
              <a:ext cx="554914" cy="572122"/>
            </a:xfrm>
            <a:prstGeom prst="rect">
              <a:avLst/>
            </a:prstGeom>
          </p:spPr>
        </p:pic>
        <p:grpSp>
          <p:nvGrpSpPr>
            <p:cNvPr id="33" name="Group 32">
              <a:extLst>
                <a:ext uri="{FF2B5EF4-FFF2-40B4-BE49-F238E27FC236}">
                  <a16:creationId xmlns:a16="http://schemas.microsoft.com/office/drawing/2014/main" id="{FAA3DAB6-12E0-16B9-9E4B-0BF6DC410293}"/>
                </a:ext>
              </a:extLst>
            </p:cNvPr>
            <p:cNvGrpSpPr/>
            <p:nvPr/>
          </p:nvGrpSpPr>
          <p:grpSpPr>
            <a:xfrm>
              <a:off x="5685007" y="2815218"/>
              <a:ext cx="1305976" cy="1153504"/>
              <a:chOff x="5704424" y="2815218"/>
              <a:chExt cx="1305976" cy="1153504"/>
            </a:xfrm>
          </p:grpSpPr>
          <p:pic>
            <p:nvPicPr>
              <p:cNvPr id="13" name="Graphic 12" descr="Bridge scene outline">
                <a:extLst>
                  <a:ext uri="{FF2B5EF4-FFF2-40B4-BE49-F238E27FC236}">
                    <a16:creationId xmlns:a16="http://schemas.microsoft.com/office/drawing/2014/main" id="{EFD53C96-E4FF-D282-761A-21F0A39544D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96000" y="3054322"/>
                <a:ext cx="914400" cy="914400"/>
              </a:xfrm>
              <a:prstGeom prst="rect">
                <a:avLst/>
              </a:prstGeom>
            </p:spPr>
          </p:pic>
          <p:pic>
            <p:nvPicPr>
              <p:cNvPr id="24" name="Picture 23" descr="A group of colored crosses&#10;&#10;Description automatically generated">
                <a:extLst>
                  <a:ext uri="{FF2B5EF4-FFF2-40B4-BE49-F238E27FC236}">
                    <a16:creationId xmlns:a16="http://schemas.microsoft.com/office/drawing/2014/main" id="{C1364FAB-2665-D8E9-1704-91A0E13AD5B4}"/>
                  </a:ext>
                </a:extLst>
              </p:cNvPr>
              <p:cNvPicPr>
                <a:picLocks noChangeAspect="1"/>
              </p:cNvPicPr>
              <p:nvPr/>
            </p:nvPicPr>
            <p:blipFill>
              <a:blip r:embed="rId10"/>
              <a:stretch>
                <a:fillRect/>
              </a:stretch>
            </p:blipFill>
            <p:spPr>
              <a:xfrm>
                <a:off x="5704424" y="2815218"/>
                <a:ext cx="554914" cy="572122"/>
              </a:xfrm>
              <a:prstGeom prst="rect">
                <a:avLst/>
              </a:prstGeom>
            </p:spPr>
          </p:pic>
        </p:grpSp>
        <p:sp>
          <p:nvSpPr>
            <p:cNvPr id="28" name="Text Box 307">
              <a:extLst>
                <a:ext uri="{FF2B5EF4-FFF2-40B4-BE49-F238E27FC236}">
                  <a16:creationId xmlns:a16="http://schemas.microsoft.com/office/drawing/2014/main" id="{D31C4461-27FF-2085-CDD3-BAE4B6A1A681}"/>
                </a:ext>
              </a:extLst>
            </p:cNvPr>
            <p:cNvSpPr txBox="1">
              <a:spLocks noChangeArrowheads="1"/>
            </p:cNvSpPr>
            <p:nvPr/>
          </p:nvSpPr>
          <p:spPr bwMode="auto">
            <a:xfrm>
              <a:off x="5592664" y="2510058"/>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Tableau Bridge</a:t>
              </a:r>
            </a:p>
          </p:txBody>
        </p:sp>
        <p:sp>
          <p:nvSpPr>
            <p:cNvPr id="29" name="Text Box 307">
              <a:extLst>
                <a:ext uri="{FF2B5EF4-FFF2-40B4-BE49-F238E27FC236}">
                  <a16:creationId xmlns:a16="http://schemas.microsoft.com/office/drawing/2014/main" id="{0BDCBD2B-D8DB-80F5-50FA-3BC3CEFB7558}"/>
                </a:ext>
              </a:extLst>
            </p:cNvPr>
            <p:cNvSpPr txBox="1">
              <a:spLocks noChangeArrowheads="1"/>
            </p:cNvSpPr>
            <p:nvPr/>
          </p:nvSpPr>
          <p:spPr bwMode="auto">
            <a:xfrm>
              <a:off x="7918050" y="3990844"/>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Tableau Cloud</a:t>
              </a:r>
            </a:p>
          </p:txBody>
        </p:sp>
        <p:sp>
          <p:nvSpPr>
            <p:cNvPr id="30" name="Text Box 307">
              <a:extLst>
                <a:ext uri="{FF2B5EF4-FFF2-40B4-BE49-F238E27FC236}">
                  <a16:creationId xmlns:a16="http://schemas.microsoft.com/office/drawing/2014/main" id="{200F6119-1B5F-5B48-1F9F-9E12F3A3755A}"/>
                </a:ext>
              </a:extLst>
            </p:cNvPr>
            <p:cNvSpPr txBox="1">
              <a:spLocks noChangeArrowheads="1"/>
            </p:cNvSpPr>
            <p:nvPr/>
          </p:nvSpPr>
          <p:spPr bwMode="auto">
            <a:xfrm>
              <a:off x="5842243" y="5440410"/>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Firewall</a:t>
              </a:r>
            </a:p>
          </p:txBody>
        </p:sp>
        <p:sp>
          <p:nvSpPr>
            <p:cNvPr id="31" name="Text Box 307">
              <a:extLst>
                <a:ext uri="{FF2B5EF4-FFF2-40B4-BE49-F238E27FC236}">
                  <a16:creationId xmlns:a16="http://schemas.microsoft.com/office/drawing/2014/main" id="{725D6A21-6944-9CA7-3439-6FFE52961605}"/>
                </a:ext>
              </a:extLst>
            </p:cNvPr>
            <p:cNvSpPr txBox="1">
              <a:spLocks noChangeArrowheads="1"/>
            </p:cNvSpPr>
            <p:nvPr/>
          </p:nvSpPr>
          <p:spPr bwMode="auto">
            <a:xfrm>
              <a:off x="4644288" y="5303315"/>
              <a:ext cx="1490662"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On-premises </a:t>
              </a:r>
              <a:br>
                <a:rPr lang="en-US" sz="1300" b="1" kern="0" dirty="0">
                  <a:solidFill>
                    <a:srgbClr val="000000"/>
                  </a:solidFill>
                  <a:latin typeface="Calibri"/>
                  <a:cs typeface="Calibri"/>
                </a:rPr>
              </a:br>
              <a:r>
                <a:rPr lang="en-US" sz="1300" b="1" kern="0" dirty="0">
                  <a:solidFill>
                    <a:srgbClr val="000000"/>
                  </a:solidFill>
                  <a:latin typeface="Calibri"/>
                  <a:cs typeface="Calibri"/>
                </a:rPr>
                <a:t>data source</a:t>
              </a:r>
            </a:p>
          </p:txBody>
        </p:sp>
      </p:grpSp>
    </p:spTree>
    <p:extLst>
      <p:ext uri="{BB962C8B-B14F-4D97-AF65-F5344CB8AC3E}">
        <p14:creationId xmlns:p14="http://schemas.microsoft.com/office/powerpoint/2010/main" val="141154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1067F4-6DC0-EBA1-9F64-B48EA74EC6C1}"/>
              </a:ext>
            </a:extLst>
          </p:cNvPr>
          <p:cNvSpPr>
            <a:spLocks noGrp="1"/>
          </p:cNvSpPr>
          <p:nvPr>
            <p:ph type="body" sz="quarter" idx="13"/>
          </p:nvPr>
        </p:nvSpPr>
        <p:spPr/>
        <p:txBody>
          <a:bodyPr/>
          <a:lstStyle/>
          <a:p>
            <a:r>
              <a:rPr lang="en-US" dirty="0"/>
              <a:t>Perform any customization and cleanup that's necessary so that others can use the data source efficiently. </a:t>
            </a:r>
          </a:p>
          <a:p>
            <a:r>
              <a:rPr lang="en-US" dirty="0"/>
              <a:t>Decide on a meaningful naming standard so that users can identify the data sources they are looking for. </a:t>
            </a:r>
          </a:p>
          <a:p>
            <a:r>
              <a:rPr lang="en-US" dirty="0"/>
              <a:t>You can't rename a data source once it's published; instead, you must republish it with a different name.</a:t>
            </a:r>
          </a:p>
        </p:txBody>
      </p:sp>
      <p:sp>
        <p:nvSpPr>
          <p:cNvPr id="3" name="Slide Number Placeholder 2">
            <a:extLst>
              <a:ext uri="{FF2B5EF4-FFF2-40B4-BE49-F238E27FC236}">
                <a16:creationId xmlns:a16="http://schemas.microsoft.com/office/drawing/2014/main" id="{D855D882-6D6C-AA83-9DAB-4929D1D4619B}"/>
              </a:ext>
            </a:extLst>
          </p:cNvPr>
          <p:cNvSpPr>
            <a:spLocks noGrp="1"/>
          </p:cNvSpPr>
          <p:nvPr>
            <p:ph type="sldNum" sz="quarter" idx="12"/>
          </p:nvPr>
        </p:nvSpPr>
        <p:spPr/>
        <p:txBody>
          <a:bodyPr/>
          <a:lstStyle/>
          <a:p>
            <a:fld id="{A8160BDD-7155-D744-B749-9730458604AD}" type="slidenum">
              <a:rPr lang="en-US" smtClean="0"/>
              <a:t>17</a:t>
            </a:fld>
            <a:endParaRPr lang="en-US" dirty="0"/>
          </a:p>
        </p:txBody>
      </p:sp>
      <p:sp>
        <p:nvSpPr>
          <p:cNvPr id="2" name="Title 1">
            <a:extLst>
              <a:ext uri="{FF2B5EF4-FFF2-40B4-BE49-F238E27FC236}">
                <a16:creationId xmlns:a16="http://schemas.microsoft.com/office/drawing/2014/main" id="{991CE917-77BE-F03D-5D13-F6C9365EE67E}"/>
              </a:ext>
            </a:extLst>
          </p:cNvPr>
          <p:cNvSpPr>
            <a:spLocks noGrp="1"/>
          </p:cNvSpPr>
          <p:nvPr>
            <p:ph type="title"/>
          </p:nvPr>
        </p:nvSpPr>
        <p:spPr/>
        <p:txBody>
          <a:bodyPr/>
          <a:lstStyle/>
          <a:p>
            <a:r>
              <a:rPr lang="en-US" dirty="0"/>
              <a:t>Guidelines for Publishing Data Sources</a:t>
            </a:r>
          </a:p>
        </p:txBody>
      </p:sp>
    </p:spTree>
    <p:extLst>
      <p:ext uri="{BB962C8B-B14F-4D97-AF65-F5344CB8AC3E}">
        <p14:creationId xmlns:p14="http://schemas.microsoft.com/office/powerpoint/2010/main" val="424089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18</a:t>
            </a:fld>
            <a:endParaRPr lang="en-US" dirty="0"/>
          </a:p>
        </p:txBody>
      </p:sp>
      <p:sp>
        <p:nvSpPr>
          <p:cNvPr id="5" name="Text Placeholder 4">
            <a:extLst>
              <a:ext uri="{FF2B5EF4-FFF2-40B4-BE49-F238E27FC236}">
                <a16:creationId xmlns:a16="http://schemas.microsoft.com/office/drawing/2014/main" id="{FDB4344A-69EC-8EA7-B0C0-8527FB9E4DAD}"/>
              </a:ext>
            </a:extLst>
          </p:cNvPr>
          <p:cNvSpPr>
            <a:spLocks noGrp="1"/>
          </p:cNvSpPr>
          <p:nvPr>
            <p:ph type="body" sz="quarter" idx="13"/>
          </p:nvPr>
        </p:nvSpPr>
        <p:spPr/>
        <p:txBody>
          <a:bodyPr/>
          <a:lstStyle/>
          <a:p>
            <a:r>
              <a:rPr lang="en-US" dirty="0"/>
              <a:t>Publishing Data Sources to Tableau Cloud</a:t>
            </a:r>
          </a:p>
        </p:txBody>
      </p:sp>
    </p:spTree>
    <p:extLst>
      <p:ext uri="{BB962C8B-B14F-4D97-AF65-F5344CB8AC3E}">
        <p14:creationId xmlns:p14="http://schemas.microsoft.com/office/powerpoint/2010/main" val="1375149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12282-38B3-88A8-4DC3-0C44100A2142}"/>
              </a:ext>
            </a:extLst>
          </p:cNvPr>
          <p:cNvSpPr>
            <a:spLocks noGrp="1"/>
          </p:cNvSpPr>
          <p:nvPr>
            <p:ph type="title"/>
          </p:nvPr>
        </p:nvSpPr>
        <p:spPr/>
        <p:txBody>
          <a:bodyPr/>
          <a:lstStyle/>
          <a:p>
            <a:r>
              <a:rPr lang="en-US" dirty="0"/>
              <a:t>Share and Publish Workbooks</a:t>
            </a:r>
          </a:p>
        </p:txBody>
      </p:sp>
      <p:sp>
        <p:nvSpPr>
          <p:cNvPr id="3" name="Text Placeholder 2">
            <a:extLst>
              <a:ext uri="{FF2B5EF4-FFF2-40B4-BE49-F238E27FC236}">
                <a16:creationId xmlns:a16="http://schemas.microsoft.com/office/drawing/2014/main" id="{4E166DC5-2547-7627-D0BD-4E1D54556237}"/>
              </a:ext>
            </a:extLst>
          </p:cNvPr>
          <p:cNvSpPr>
            <a:spLocks noGrp="1"/>
          </p:cNvSpPr>
          <p:nvPr>
            <p:ph type="body" idx="1"/>
          </p:nvPr>
        </p:nvSpPr>
        <p:spPr/>
        <p:txBody>
          <a:bodyPr/>
          <a:lstStyle/>
          <a:p>
            <a:r>
              <a:rPr lang="en-US" dirty="0"/>
              <a:t>Topic C</a:t>
            </a:r>
          </a:p>
        </p:txBody>
      </p:sp>
      <p:sp>
        <p:nvSpPr>
          <p:cNvPr id="4" name="Slide Number Placeholder 3">
            <a:extLst>
              <a:ext uri="{FF2B5EF4-FFF2-40B4-BE49-F238E27FC236}">
                <a16:creationId xmlns:a16="http://schemas.microsoft.com/office/drawing/2014/main" id="{AB6BC021-F5AB-D136-1066-6EF829E9CB2C}"/>
              </a:ext>
            </a:extLst>
          </p:cNvPr>
          <p:cNvSpPr>
            <a:spLocks noGrp="1"/>
          </p:cNvSpPr>
          <p:nvPr>
            <p:ph type="sldNum" sz="quarter" idx="12"/>
          </p:nvPr>
        </p:nvSpPr>
        <p:spPr/>
        <p:txBody>
          <a:bodyPr/>
          <a:lstStyle/>
          <a:p>
            <a:fld id="{A8160BDD-7155-D744-B749-9730458604AD}" type="slidenum">
              <a:rPr lang="en-US" smtClean="0"/>
              <a:t>19</a:t>
            </a:fld>
            <a:endParaRPr lang="en-US" dirty="0"/>
          </a:p>
        </p:txBody>
      </p:sp>
    </p:spTree>
    <p:extLst>
      <p:ext uri="{BB962C8B-B14F-4D97-AF65-F5344CB8AC3E}">
        <p14:creationId xmlns:p14="http://schemas.microsoft.com/office/powerpoint/2010/main" val="2859816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D8426-B617-9544-393E-BDF417D83FC5}"/>
              </a:ext>
            </a:extLst>
          </p:cNvPr>
          <p:cNvSpPr>
            <a:spLocks noGrp="1"/>
          </p:cNvSpPr>
          <p:nvPr>
            <p:ph type="title"/>
          </p:nvPr>
        </p:nvSpPr>
        <p:spPr/>
        <p:txBody>
          <a:bodyPr/>
          <a:lstStyle/>
          <a:p>
            <a:r>
              <a:rPr lang="en-US" dirty="0"/>
              <a:t>Save Data Sources</a:t>
            </a:r>
          </a:p>
        </p:txBody>
      </p:sp>
      <p:sp>
        <p:nvSpPr>
          <p:cNvPr id="3" name="Text Placeholder 2">
            <a:extLst>
              <a:ext uri="{FF2B5EF4-FFF2-40B4-BE49-F238E27FC236}">
                <a16:creationId xmlns:a16="http://schemas.microsoft.com/office/drawing/2014/main" id="{BB72FD75-5600-6BAF-69A0-5A58ACEF8221}"/>
              </a:ext>
            </a:extLst>
          </p:cNvPr>
          <p:cNvSpPr>
            <a:spLocks noGrp="1"/>
          </p:cNvSpPr>
          <p:nvPr>
            <p:ph type="body" idx="1"/>
          </p:nvPr>
        </p:nvSpPr>
        <p:spPr/>
        <p:txBody>
          <a:bodyPr/>
          <a:lstStyle/>
          <a:p>
            <a:r>
              <a:rPr lang="en-US" dirty="0"/>
              <a:t>Topic A</a:t>
            </a:r>
          </a:p>
        </p:txBody>
      </p:sp>
      <p:sp>
        <p:nvSpPr>
          <p:cNvPr id="4" name="Slide Number Placeholder 3">
            <a:extLst>
              <a:ext uri="{FF2B5EF4-FFF2-40B4-BE49-F238E27FC236}">
                <a16:creationId xmlns:a16="http://schemas.microsoft.com/office/drawing/2014/main" id="{6C48D14A-8C20-329A-26B8-4A3AAA449712}"/>
              </a:ext>
            </a:extLst>
          </p:cNvPr>
          <p:cNvSpPr>
            <a:spLocks noGrp="1"/>
          </p:cNvSpPr>
          <p:nvPr>
            <p:ph type="sldNum" sz="quarter" idx="12"/>
          </p:nvPr>
        </p:nvSpPr>
        <p:spPr/>
        <p:txBody>
          <a:bodyPr/>
          <a:lstStyle/>
          <a:p>
            <a:fld id="{A8160BDD-7155-D744-B749-9730458604AD}" type="slidenum">
              <a:rPr lang="en-US" smtClean="0"/>
              <a:t>2</a:t>
            </a:fld>
            <a:endParaRPr lang="en-US" dirty="0"/>
          </a:p>
        </p:txBody>
      </p:sp>
    </p:spTree>
    <p:extLst>
      <p:ext uri="{BB962C8B-B14F-4D97-AF65-F5344CB8AC3E}">
        <p14:creationId xmlns:p14="http://schemas.microsoft.com/office/powerpoint/2010/main" val="636620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Workbook and Visualization Sharing</a:t>
            </a:r>
          </a:p>
        </p:txBody>
      </p:sp>
      <p:sp>
        <p:nvSpPr>
          <p:cNvPr id="3" name="Text Placeholder 2">
            <a:extLst>
              <a:ext uri="{FF2B5EF4-FFF2-40B4-BE49-F238E27FC236}">
                <a16:creationId xmlns:a16="http://schemas.microsoft.com/office/drawing/2014/main" id="{7F963051-8B8D-F894-E7C2-651673552AA8}"/>
              </a:ext>
            </a:extLst>
          </p:cNvPr>
          <p:cNvSpPr>
            <a:spLocks noGrp="1"/>
          </p:cNvSpPr>
          <p:nvPr>
            <p:ph type="body" idx="1"/>
          </p:nvPr>
        </p:nvSpPr>
        <p:spPr/>
        <p:txBody>
          <a:bodyPr/>
          <a:lstStyle/>
          <a:p>
            <a:r>
              <a:rPr lang="en-US" dirty="0"/>
              <a:t>If you are sharing with other Tableau users:</a:t>
            </a:r>
          </a:p>
        </p:txBody>
      </p:sp>
      <p:sp>
        <p:nvSpPr>
          <p:cNvPr id="5" name="Text Placeholder 4">
            <a:extLst>
              <a:ext uri="{FF2B5EF4-FFF2-40B4-BE49-F238E27FC236}">
                <a16:creationId xmlns:a16="http://schemas.microsoft.com/office/drawing/2014/main" id="{1E5503A5-B62B-7790-974E-0C1D045FA487}"/>
              </a:ext>
            </a:extLst>
          </p:cNvPr>
          <p:cNvSpPr>
            <a:spLocks noGrp="1"/>
          </p:cNvSpPr>
          <p:nvPr>
            <p:ph type="body" sz="quarter" idx="3"/>
          </p:nvPr>
        </p:nvSpPr>
        <p:spPr/>
        <p:txBody>
          <a:bodyPr/>
          <a:lstStyle/>
          <a:p>
            <a:r>
              <a:rPr lang="en-US" dirty="0"/>
              <a:t>If you are sharing with non-Tableau users:</a:t>
            </a:r>
          </a:p>
        </p:txBody>
      </p:sp>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20</a:t>
            </a:fld>
            <a:endParaRPr lang="en-US" dirty="0"/>
          </a:p>
        </p:txBody>
      </p:sp>
      <p:sp>
        <p:nvSpPr>
          <p:cNvPr id="6" name="Content Placeholder 5">
            <a:extLst>
              <a:ext uri="{FF2B5EF4-FFF2-40B4-BE49-F238E27FC236}">
                <a16:creationId xmlns:a16="http://schemas.microsoft.com/office/drawing/2014/main" id="{D7E01D3E-A7DD-4246-9656-BA4E75DC3F43}"/>
              </a:ext>
            </a:extLst>
          </p:cNvPr>
          <p:cNvSpPr>
            <a:spLocks noGrp="1"/>
          </p:cNvSpPr>
          <p:nvPr>
            <p:ph sz="quarter" idx="16"/>
          </p:nvPr>
        </p:nvSpPr>
        <p:spPr/>
        <p:txBody>
          <a:bodyPr/>
          <a:lstStyle/>
          <a:p>
            <a:r>
              <a:rPr lang="en-US" dirty="0"/>
              <a:t>You can share Tableau workbook files (.twb), bookmark files (.tbm), and packaged workbooks (.twbx). </a:t>
            </a:r>
          </a:p>
          <a:p>
            <a:r>
              <a:rPr lang="en-US" dirty="0"/>
              <a:t>You can publish a workbook on Tableau Server or Tableau Cloud. </a:t>
            </a:r>
          </a:p>
          <a:p>
            <a:r>
              <a:rPr lang="en-US" dirty="0"/>
              <a:t>Users with Tableau Reader can open and interact with shared files. </a:t>
            </a:r>
          </a:p>
        </p:txBody>
      </p:sp>
      <p:sp>
        <p:nvSpPr>
          <p:cNvPr id="7" name="Content Placeholder 6">
            <a:extLst>
              <a:ext uri="{FF2B5EF4-FFF2-40B4-BE49-F238E27FC236}">
                <a16:creationId xmlns:a16="http://schemas.microsoft.com/office/drawing/2014/main" id="{601FC8C2-5F68-F58A-6E28-8B4ACB3BAD5E}"/>
              </a:ext>
            </a:extLst>
          </p:cNvPr>
          <p:cNvSpPr>
            <a:spLocks noGrp="1"/>
          </p:cNvSpPr>
          <p:nvPr>
            <p:ph sz="quarter" idx="17"/>
          </p:nvPr>
        </p:nvSpPr>
        <p:spPr/>
        <p:txBody>
          <a:bodyPr/>
          <a:lstStyle/>
          <a:p>
            <a:r>
              <a:rPr lang="en-US" dirty="0"/>
              <a:t>You can export workbook visualizations in the following formats:</a:t>
            </a:r>
          </a:p>
          <a:p>
            <a:pPr lvl="1"/>
            <a:r>
              <a:rPr lang="en-US" dirty="0"/>
              <a:t>Image files in .png, .bmp, .emf, or .jpg format</a:t>
            </a:r>
          </a:p>
          <a:p>
            <a:pPr lvl="1"/>
            <a:r>
              <a:rPr lang="en-US" dirty="0"/>
              <a:t>Database file format (.mdb) </a:t>
            </a:r>
          </a:p>
          <a:p>
            <a:pPr lvl="1"/>
            <a:r>
              <a:rPr lang="en-US" dirty="0"/>
              <a:t>Crosstab Excel file (.xlsx)</a:t>
            </a:r>
          </a:p>
          <a:p>
            <a:pPr lvl="1"/>
            <a:r>
              <a:rPr lang="en-US" dirty="0"/>
              <a:t>PDF </a:t>
            </a:r>
          </a:p>
          <a:p>
            <a:r>
              <a:rPr lang="en-US" dirty="0"/>
              <a:t>You can publish workbooks to Tableau Public.</a:t>
            </a:r>
          </a:p>
        </p:txBody>
      </p:sp>
    </p:spTree>
    <p:extLst>
      <p:ext uri="{BB962C8B-B14F-4D97-AF65-F5344CB8AC3E}">
        <p14:creationId xmlns:p14="http://schemas.microsoft.com/office/powerpoint/2010/main" val="524281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21</a:t>
            </a:fld>
            <a:endParaRPr lang="en-US" dirty="0"/>
          </a:p>
        </p:txBody>
      </p:sp>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Security Configuration for Shared Workbooks</a:t>
            </a:r>
          </a:p>
        </p:txBody>
      </p:sp>
      <p:sp>
        <p:nvSpPr>
          <p:cNvPr id="3" name="Text Placeholder 2">
            <a:extLst>
              <a:ext uri="{FF2B5EF4-FFF2-40B4-BE49-F238E27FC236}">
                <a16:creationId xmlns:a16="http://schemas.microsoft.com/office/drawing/2014/main" id="{0B3D08B3-B5FD-E5A8-FEF6-EF8BA941F73F}"/>
              </a:ext>
            </a:extLst>
          </p:cNvPr>
          <p:cNvSpPr>
            <a:spLocks noGrp="1"/>
          </p:cNvSpPr>
          <p:nvPr>
            <p:ph type="body" sz="quarter" idx="13"/>
          </p:nvPr>
        </p:nvSpPr>
        <p:spPr/>
        <p:txBody>
          <a:bodyPr/>
          <a:lstStyle/>
          <a:p>
            <a:r>
              <a:rPr lang="en-US" dirty="0"/>
              <a:t>Database login method. </a:t>
            </a:r>
          </a:p>
          <a:p>
            <a:pPr lvl="1"/>
            <a:r>
              <a:rPr lang="en-US" dirty="0"/>
              <a:t>When you publish a workbook with a live data source (a database), you can opt to use Windows Authentication or the authentication mechanism provided by the database software. </a:t>
            </a:r>
          </a:p>
          <a:p>
            <a:r>
              <a:rPr lang="en-US" dirty="0"/>
              <a:t>Authentication mode. </a:t>
            </a:r>
          </a:p>
          <a:p>
            <a:pPr lvl="1"/>
            <a:r>
              <a:rPr lang="en-US" dirty="0"/>
              <a:t>When you publish a workbook with a live data source, you can choose how users are authenticated. For example, you can use an embedded account, or users can be prompted to enter credentials. </a:t>
            </a:r>
          </a:p>
          <a:p>
            <a:r>
              <a:rPr lang="en-US" dirty="0"/>
              <a:t>User filters. </a:t>
            </a:r>
          </a:p>
          <a:p>
            <a:pPr lvl="1"/>
            <a:r>
              <a:rPr lang="en-US" dirty="0"/>
              <a:t>You can set filters in a workbook or data source that control what data can be seen by individuals based on their Tableau Server login account in a published view. </a:t>
            </a:r>
          </a:p>
        </p:txBody>
      </p:sp>
      <p:grpSp>
        <p:nvGrpSpPr>
          <p:cNvPr id="11" name="Group 10">
            <a:extLst>
              <a:ext uri="{FF2B5EF4-FFF2-40B4-BE49-F238E27FC236}">
                <a16:creationId xmlns:a16="http://schemas.microsoft.com/office/drawing/2014/main" id="{AA003B0F-BF58-6592-63D2-A29D44D323EA}"/>
              </a:ext>
            </a:extLst>
          </p:cNvPr>
          <p:cNvGrpSpPr/>
          <p:nvPr/>
        </p:nvGrpSpPr>
        <p:grpSpPr>
          <a:xfrm>
            <a:off x="5687674" y="3704352"/>
            <a:ext cx="1446572" cy="1329734"/>
            <a:chOff x="8331200" y="4507186"/>
            <a:chExt cx="1446572" cy="1329734"/>
          </a:xfrm>
        </p:grpSpPr>
        <p:pic>
          <p:nvPicPr>
            <p:cNvPr id="8" name="Picture 7" descr="A group of colored crosses&#10;&#10;Description automatically generated">
              <a:extLst>
                <a:ext uri="{FF2B5EF4-FFF2-40B4-BE49-F238E27FC236}">
                  <a16:creationId xmlns:a16="http://schemas.microsoft.com/office/drawing/2014/main" id="{2D725C3B-B7D5-89AB-AF50-44499D7D82E3}"/>
                </a:ext>
              </a:extLst>
            </p:cNvPr>
            <p:cNvPicPr>
              <a:picLocks noChangeAspect="1"/>
            </p:cNvPicPr>
            <p:nvPr/>
          </p:nvPicPr>
          <p:blipFill>
            <a:blip r:embed="rId2"/>
            <a:stretch>
              <a:fillRect/>
            </a:stretch>
          </p:blipFill>
          <p:spPr>
            <a:xfrm>
              <a:off x="8794707" y="4507186"/>
              <a:ext cx="983065" cy="1013548"/>
            </a:xfrm>
            <a:prstGeom prst="rect">
              <a:avLst/>
            </a:prstGeom>
          </p:spPr>
        </p:pic>
        <p:pic>
          <p:nvPicPr>
            <p:cNvPr id="6" name="Graphic 5" descr="Lock outline">
              <a:extLst>
                <a:ext uri="{FF2B5EF4-FFF2-40B4-BE49-F238E27FC236}">
                  <a16:creationId xmlns:a16="http://schemas.microsoft.com/office/drawing/2014/main" id="{6DB4CFD9-DF15-0996-4768-63A29FE115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31200" y="4922520"/>
              <a:ext cx="914400" cy="914400"/>
            </a:xfrm>
            <a:prstGeom prst="rect">
              <a:avLst/>
            </a:prstGeom>
          </p:spPr>
        </p:pic>
      </p:grpSp>
      <p:pic>
        <p:nvPicPr>
          <p:cNvPr id="10" name="Graphic 9" descr="Filter outline">
            <a:extLst>
              <a:ext uri="{FF2B5EF4-FFF2-40B4-BE49-F238E27FC236}">
                <a16:creationId xmlns:a16="http://schemas.microsoft.com/office/drawing/2014/main" id="{5118CBDE-CCC2-826B-9B4C-F583379C381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57953" y="5190933"/>
            <a:ext cx="732352" cy="732352"/>
          </a:xfrm>
          <a:prstGeom prst="rect">
            <a:avLst/>
          </a:prstGeom>
        </p:spPr>
      </p:pic>
      <p:grpSp>
        <p:nvGrpSpPr>
          <p:cNvPr id="17" name="Group 16">
            <a:extLst>
              <a:ext uri="{FF2B5EF4-FFF2-40B4-BE49-F238E27FC236}">
                <a16:creationId xmlns:a16="http://schemas.microsoft.com/office/drawing/2014/main" id="{D63C3C70-0015-1525-7BF7-62A11B58CEA2}"/>
              </a:ext>
            </a:extLst>
          </p:cNvPr>
          <p:cNvGrpSpPr/>
          <p:nvPr/>
        </p:nvGrpSpPr>
        <p:grpSpPr>
          <a:xfrm>
            <a:off x="2472535" y="5190933"/>
            <a:ext cx="1513639" cy="1057466"/>
            <a:chOff x="1883255" y="5099493"/>
            <a:chExt cx="1513639" cy="1057466"/>
          </a:xfrm>
        </p:grpSpPr>
        <p:pic>
          <p:nvPicPr>
            <p:cNvPr id="13" name="Graphic 12" descr="Browser window outline">
              <a:extLst>
                <a:ext uri="{FF2B5EF4-FFF2-40B4-BE49-F238E27FC236}">
                  <a16:creationId xmlns:a16="http://schemas.microsoft.com/office/drawing/2014/main" id="{4445E8CE-1B57-48F5-CD74-D76A9BB4FEA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565621" y="5099493"/>
              <a:ext cx="831273" cy="831273"/>
            </a:xfrm>
            <a:prstGeom prst="rect">
              <a:avLst/>
            </a:prstGeom>
          </p:spPr>
        </p:pic>
        <p:pic>
          <p:nvPicPr>
            <p:cNvPr id="15" name="Graphic 14" descr="Database outline">
              <a:extLst>
                <a:ext uri="{FF2B5EF4-FFF2-40B4-BE49-F238E27FC236}">
                  <a16:creationId xmlns:a16="http://schemas.microsoft.com/office/drawing/2014/main" id="{C8CE482E-BF7A-A2DC-1285-1BA7BE83D72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83255" y="5325686"/>
              <a:ext cx="831273" cy="831273"/>
            </a:xfrm>
            <a:prstGeom prst="rect">
              <a:avLst/>
            </a:prstGeom>
          </p:spPr>
        </p:pic>
      </p:grpSp>
      <p:pic>
        <p:nvPicPr>
          <p:cNvPr id="16" name="Graphic 15" descr="Browser window outline">
            <a:extLst>
              <a:ext uri="{FF2B5EF4-FFF2-40B4-BE49-F238E27FC236}">
                <a16:creationId xmlns:a16="http://schemas.microsoft.com/office/drawing/2014/main" id="{74E2256C-7646-7556-FC75-5F7592A72F4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006427" y="5190933"/>
            <a:ext cx="831273" cy="831273"/>
          </a:xfrm>
          <a:prstGeom prst="rect">
            <a:avLst/>
          </a:prstGeom>
        </p:spPr>
      </p:pic>
      <p:sp>
        <p:nvSpPr>
          <p:cNvPr id="22" name="AutoShape 303">
            <a:extLst>
              <a:ext uri="{FF2B5EF4-FFF2-40B4-BE49-F238E27FC236}">
                <a16:creationId xmlns:a16="http://schemas.microsoft.com/office/drawing/2014/main" id="{6811563C-48B3-CD34-9ED5-6384E931C639}"/>
              </a:ext>
            </a:extLst>
          </p:cNvPr>
          <p:cNvSpPr>
            <a:spLocks/>
          </p:cNvSpPr>
          <p:nvPr/>
        </p:nvSpPr>
        <p:spPr bwMode="auto">
          <a:xfrm rot="5400000" flipH="1" flipV="1">
            <a:off x="6309924" y="1259649"/>
            <a:ext cx="192088" cy="7678947"/>
          </a:xfrm>
          <a:prstGeom prst="rightBrace">
            <a:avLst>
              <a:gd name="adj1" fmla="val 65909"/>
              <a:gd name="adj2" fmla="val 50000"/>
            </a:avLst>
          </a:prstGeom>
          <a:noFill/>
          <a:ln w="1905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defTabSz="914400">
              <a:defRPr/>
            </a:pPr>
            <a:endParaRPr lang="en-US" kern="0" dirty="0">
              <a:solidFill>
                <a:sysClr val="windowText" lastClr="000000"/>
              </a:solidFill>
            </a:endParaRPr>
          </a:p>
        </p:txBody>
      </p:sp>
      <p:sp>
        <p:nvSpPr>
          <p:cNvPr id="23" name="Text Box 307">
            <a:extLst>
              <a:ext uri="{FF2B5EF4-FFF2-40B4-BE49-F238E27FC236}">
                <a16:creationId xmlns:a16="http://schemas.microsoft.com/office/drawing/2014/main" id="{431BCB37-F56F-E5C4-CF78-FE046B3C18B1}"/>
              </a:ext>
            </a:extLst>
          </p:cNvPr>
          <p:cNvSpPr txBox="1">
            <a:spLocks noChangeArrowheads="1"/>
          </p:cNvSpPr>
          <p:nvPr/>
        </p:nvSpPr>
        <p:spPr bwMode="auto">
          <a:xfrm>
            <a:off x="2569890" y="6153085"/>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Database login</a:t>
            </a:r>
          </a:p>
        </p:txBody>
      </p:sp>
      <p:sp>
        <p:nvSpPr>
          <p:cNvPr id="24" name="Text Box 307">
            <a:extLst>
              <a:ext uri="{FF2B5EF4-FFF2-40B4-BE49-F238E27FC236}">
                <a16:creationId xmlns:a16="http://schemas.microsoft.com/office/drawing/2014/main" id="{850198AB-C35C-622F-DF63-9F08AA269764}"/>
              </a:ext>
            </a:extLst>
          </p:cNvPr>
          <p:cNvSpPr txBox="1">
            <a:spLocks noChangeArrowheads="1"/>
          </p:cNvSpPr>
          <p:nvPr/>
        </p:nvSpPr>
        <p:spPr bwMode="auto">
          <a:xfrm>
            <a:off x="5540764" y="5925283"/>
            <a:ext cx="1803701" cy="336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Authentication mode</a:t>
            </a:r>
          </a:p>
        </p:txBody>
      </p:sp>
      <p:sp>
        <p:nvSpPr>
          <p:cNvPr id="25" name="Text Box 307">
            <a:extLst>
              <a:ext uri="{FF2B5EF4-FFF2-40B4-BE49-F238E27FC236}">
                <a16:creationId xmlns:a16="http://schemas.microsoft.com/office/drawing/2014/main" id="{E974D647-F2F2-BA3E-2356-B9A7C6F26E41}"/>
              </a:ext>
            </a:extLst>
          </p:cNvPr>
          <p:cNvSpPr txBox="1">
            <a:spLocks noChangeArrowheads="1"/>
          </p:cNvSpPr>
          <p:nvPr/>
        </p:nvSpPr>
        <p:spPr bwMode="auto">
          <a:xfrm>
            <a:off x="8478798" y="5925283"/>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User filters</a:t>
            </a:r>
          </a:p>
        </p:txBody>
      </p:sp>
    </p:spTree>
    <p:extLst>
      <p:ext uri="{BB962C8B-B14F-4D97-AF65-F5344CB8AC3E}">
        <p14:creationId xmlns:p14="http://schemas.microsoft.com/office/powerpoint/2010/main" val="2114140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9E45FC-6718-1446-8DC0-F4D6B6F92A16}"/>
              </a:ext>
            </a:extLst>
          </p:cNvPr>
          <p:cNvSpPr>
            <a:spLocks noGrp="1"/>
          </p:cNvSpPr>
          <p:nvPr>
            <p:ph type="sldNum" sz="quarter" idx="12"/>
          </p:nvPr>
        </p:nvSpPr>
        <p:spPr/>
        <p:txBody>
          <a:bodyPr/>
          <a:lstStyle/>
          <a:p>
            <a:fld id="{A8160BDD-7155-D744-B749-9730458604AD}" type="slidenum">
              <a:rPr lang="en-US" smtClean="0"/>
              <a:pPr/>
              <a:t>22</a:t>
            </a:fld>
            <a:endParaRPr lang="en-US" dirty="0"/>
          </a:p>
        </p:txBody>
      </p:sp>
      <p:sp>
        <p:nvSpPr>
          <p:cNvPr id="3" name="Title 2">
            <a:extLst>
              <a:ext uri="{FF2B5EF4-FFF2-40B4-BE49-F238E27FC236}">
                <a16:creationId xmlns:a16="http://schemas.microsoft.com/office/drawing/2014/main" id="{F56BBE96-3D1F-79AA-6E36-99DFD9FAD395}"/>
              </a:ext>
            </a:extLst>
          </p:cNvPr>
          <p:cNvSpPr>
            <a:spLocks noGrp="1"/>
          </p:cNvSpPr>
          <p:nvPr>
            <p:ph type="title"/>
          </p:nvPr>
        </p:nvSpPr>
        <p:spPr/>
        <p:txBody>
          <a:bodyPr/>
          <a:lstStyle/>
          <a:p>
            <a:r>
              <a:rPr lang="en-US" dirty="0"/>
              <a:t>Licenses, Site Roles, and Permissions</a:t>
            </a:r>
          </a:p>
        </p:txBody>
      </p:sp>
      <p:sp>
        <p:nvSpPr>
          <p:cNvPr id="5" name="Text Placeholder 4">
            <a:extLst>
              <a:ext uri="{FF2B5EF4-FFF2-40B4-BE49-F238E27FC236}">
                <a16:creationId xmlns:a16="http://schemas.microsoft.com/office/drawing/2014/main" id="{FDB8C286-4D74-A783-7DD8-F842E4D9EFF9}"/>
              </a:ext>
            </a:extLst>
          </p:cNvPr>
          <p:cNvSpPr>
            <a:spLocks noGrp="1"/>
          </p:cNvSpPr>
          <p:nvPr>
            <p:ph type="body" sz="quarter" idx="13"/>
          </p:nvPr>
        </p:nvSpPr>
        <p:spPr/>
        <p:txBody>
          <a:bodyPr/>
          <a:lstStyle/>
          <a:p>
            <a:r>
              <a:rPr lang="en-US" b="1" dirty="0"/>
              <a:t>Site role</a:t>
            </a:r>
            <a:r>
              <a:rPr lang="en-US" dirty="0"/>
              <a:t>: A classification that signifies the maximum level of access a user can have on a Tableau site. </a:t>
            </a:r>
          </a:p>
        </p:txBody>
      </p:sp>
      <p:sp>
        <p:nvSpPr>
          <p:cNvPr id="6" name="Text Placeholder 5">
            <a:extLst>
              <a:ext uri="{FF2B5EF4-FFF2-40B4-BE49-F238E27FC236}">
                <a16:creationId xmlns:a16="http://schemas.microsoft.com/office/drawing/2014/main" id="{5D5ABC6B-6B48-FAC1-126E-5C204856F4FA}"/>
              </a:ext>
            </a:extLst>
          </p:cNvPr>
          <p:cNvSpPr>
            <a:spLocks noGrp="1"/>
          </p:cNvSpPr>
          <p:nvPr>
            <p:ph type="body" sz="quarter" idx="14"/>
          </p:nvPr>
        </p:nvSpPr>
        <p:spPr/>
        <p:txBody>
          <a:bodyPr/>
          <a:lstStyle/>
          <a:p>
            <a:r>
              <a:rPr lang="en-US" dirty="0"/>
              <a:t>Site roles and permissions work together to determine who can publish, interact with, or only view published content, or who can manage the site’s users and administer the site itself. </a:t>
            </a:r>
          </a:p>
          <a:p>
            <a:r>
              <a:rPr lang="en-US" dirty="0"/>
              <a:t>Predefined site roles (Viewer, Explorer, and Creator) correspond to Tableau license types.</a:t>
            </a:r>
          </a:p>
          <a:p>
            <a:r>
              <a:rPr lang="en-US" dirty="0"/>
              <a:t>Viewer site role:</a:t>
            </a:r>
          </a:p>
          <a:p>
            <a:pPr lvl="1"/>
            <a:r>
              <a:rPr lang="en-US" dirty="0"/>
              <a:t>Enables assigned users to view the workbook on the server, view and add comments, and save custom views.</a:t>
            </a:r>
          </a:p>
          <a:p>
            <a:r>
              <a:rPr lang="en-US" dirty="0"/>
              <a:t>Explorer site role:</a:t>
            </a:r>
          </a:p>
          <a:p>
            <a:pPr lvl="1"/>
            <a:r>
              <a:rPr lang="en-US" dirty="0"/>
              <a:t>Enables assigned users to view the workbook, edit workbook views, apply filters, view underlying data, export images, and export data. </a:t>
            </a:r>
          </a:p>
          <a:p>
            <a:pPr lvl="1"/>
            <a:r>
              <a:rPr lang="en-US" dirty="0"/>
              <a:t>All other capabilities are inherited from the user’s group and project permissions.</a:t>
            </a:r>
          </a:p>
          <a:p>
            <a:r>
              <a:rPr lang="en-US" dirty="0"/>
              <a:t>Creator site role:</a:t>
            </a:r>
          </a:p>
          <a:p>
            <a:pPr lvl="1"/>
            <a:r>
              <a:rPr lang="en-US" dirty="0"/>
              <a:t>Enables assigned users to perform all actions.</a:t>
            </a:r>
          </a:p>
          <a:p>
            <a:r>
              <a:rPr lang="en-US" dirty="0"/>
              <a:t>Licenses and site roles apply to users. Permissions apply to content.</a:t>
            </a:r>
          </a:p>
          <a:p>
            <a:endParaRPr lang="en-US" dirty="0"/>
          </a:p>
        </p:txBody>
      </p:sp>
    </p:spTree>
    <p:extLst>
      <p:ext uri="{BB962C8B-B14F-4D97-AF65-F5344CB8AC3E}">
        <p14:creationId xmlns:p14="http://schemas.microsoft.com/office/powerpoint/2010/main" val="2273889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23</a:t>
            </a:fld>
            <a:endParaRPr lang="en-US" dirty="0"/>
          </a:p>
        </p:txBody>
      </p:sp>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User Groups</a:t>
            </a:r>
          </a:p>
        </p:txBody>
      </p:sp>
      <p:sp>
        <p:nvSpPr>
          <p:cNvPr id="3" name="Text Placeholder 2">
            <a:extLst>
              <a:ext uri="{FF2B5EF4-FFF2-40B4-BE49-F238E27FC236}">
                <a16:creationId xmlns:a16="http://schemas.microsoft.com/office/drawing/2014/main" id="{CC33C056-6FC5-56A2-B504-F6BE4D3AF701}"/>
              </a:ext>
            </a:extLst>
          </p:cNvPr>
          <p:cNvSpPr>
            <a:spLocks noGrp="1"/>
          </p:cNvSpPr>
          <p:nvPr>
            <p:ph type="body" sz="quarter" idx="13"/>
          </p:nvPr>
        </p:nvSpPr>
        <p:spPr/>
        <p:txBody>
          <a:bodyPr/>
          <a:lstStyle/>
          <a:p>
            <a:r>
              <a:rPr lang="en-US" dirty="0"/>
              <a:t>In Tableau Cloud and Tableau Server, you need to specify which users should have access to resources. </a:t>
            </a:r>
          </a:p>
          <a:p>
            <a:r>
              <a:rPr lang="en-US" dirty="0"/>
              <a:t>Organize users into groups and grant access roles and rights based on the criteria that is important to your organization. </a:t>
            </a:r>
          </a:p>
          <a:p>
            <a:pPr lvl="1"/>
            <a:r>
              <a:rPr lang="en-US" dirty="0"/>
              <a:t>For example, group users by department so that the sales staff can see sales visualizations or create groups for each project so that all project team members can see reports for that project. </a:t>
            </a:r>
          </a:p>
          <a:p>
            <a:r>
              <a:rPr lang="en-US" dirty="0"/>
              <a:t>Once you create a group, you can add users to it. </a:t>
            </a:r>
          </a:p>
          <a:p>
            <a:pPr lvl="1"/>
            <a:r>
              <a:rPr lang="en-US" dirty="0"/>
              <a:t>Then grant access to workbooks, data sources, and other objects to groups.</a:t>
            </a:r>
          </a:p>
        </p:txBody>
      </p:sp>
    </p:spTree>
    <p:extLst>
      <p:ext uri="{BB962C8B-B14F-4D97-AF65-F5344CB8AC3E}">
        <p14:creationId xmlns:p14="http://schemas.microsoft.com/office/powerpoint/2010/main" val="1039239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24</a:t>
            </a:fld>
            <a:endParaRPr lang="en-US" dirty="0"/>
          </a:p>
        </p:txBody>
      </p:sp>
      <p:sp>
        <p:nvSpPr>
          <p:cNvPr id="5" name="Text Placeholder 4">
            <a:extLst>
              <a:ext uri="{FF2B5EF4-FFF2-40B4-BE49-F238E27FC236}">
                <a16:creationId xmlns:a16="http://schemas.microsoft.com/office/drawing/2014/main" id="{FDB4344A-69EC-8EA7-B0C0-8527FB9E4DAD}"/>
              </a:ext>
            </a:extLst>
          </p:cNvPr>
          <p:cNvSpPr>
            <a:spLocks noGrp="1"/>
          </p:cNvSpPr>
          <p:nvPr>
            <p:ph type="body" sz="quarter" idx="13"/>
          </p:nvPr>
        </p:nvSpPr>
        <p:spPr/>
        <p:txBody>
          <a:bodyPr/>
          <a:lstStyle/>
          <a:p>
            <a:r>
              <a:rPr lang="en-US" dirty="0"/>
              <a:t>Exporting Tableau Content</a:t>
            </a:r>
          </a:p>
        </p:txBody>
      </p:sp>
    </p:spTree>
    <p:extLst>
      <p:ext uri="{BB962C8B-B14F-4D97-AF65-F5344CB8AC3E}">
        <p14:creationId xmlns:p14="http://schemas.microsoft.com/office/powerpoint/2010/main" val="2654305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25</a:t>
            </a:fld>
            <a:endParaRPr lang="en-US" dirty="0"/>
          </a:p>
        </p:txBody>
      </p:sp>
      <p:sp>
        <p:nvSpPr>
          <p:cNvPr id="5" name="Text Placeholder 4">
            <a:extLst>
              <a:ext uri="{FF2B5EF4-FFF2-40B4-BE49-F238E27FC236}">
                <a16:creationId xmlns:a16="http://schemas.microsoft.com/office/drawing/2014/main" id="{FDB4344A-69EC-8EA7-B0C0-8527FB9E4DAD}"/>
              </a:ext>
            </a:extLst>
          </p:cNvPr>
          <p:cNvSpPr>
            <a:spLocks noGrp="1"/>
          </p:cNvSpPr>
          <p:nvPr>
            <p:ph type="body" sz="quarter" idx="13"/>
          </p:nvPr>
        </p:nvSpPr>
        <p:spPr/>
        <p:txBody>
          <a:bodyPr/>
          <a:lstStyle/>
          <a:p>
            <a:r>
              <a:rPr lang="en-US" dirty="0"/>
              <a:t>Publishing Workbooks to Tableau Cloud</a:t>
            </a:r>
          </a:p>
        </p:txBody>
      </p:sp>
    </p:spTree>
    <p:extLst>
      <p:ext uri="{BB962C8B-B14F-4D97-AF65-F5344CB8AC3E}">
        <p14:creationId xmlns:p14="http://schemas.microsoft.com/office/powerpoint/2010/main" val="1237110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660F37C-9415-0500-AE48-1297D9A83F6F}"/>
              </a:ext>
            </a:extLst>
          </p:cNvPr>
          <p:cNvSpPr>
            <a:spLocks noGrp="1"/>
          </p:cNvSpPr>
          <p:nvPr>
            <p:ph type="sldNum" sz="quarter" idx="12"/>
          </p:nvPr>
        </p:nvSpPr>
        <p:spPr/>
        <p:txBody>
          <a:bodyPr/>
          <a:lstStyle/>
          <a:p>
            <a:fld id="{A8160BDD-7155-D744-B749-9730458604AD}" type="slidenum">
              <a:rPr lang="en-US" smtClean="0"/>
              <a:pPr/>
              <a:t>26</a:t>
            </a:fld>
            <a:endParaRPr lang="en-US" dirty="0"/>
          </a:p>
        </p:txBody>
      </p:sp>
      <p:sp>
        <p:nvSpPr>
          <p:cNvPr id="3" name="Text Placeholder 2">
            <a:extLst>
              <a:ext uri="{FF2B5EF4-FFF2-40B4-BE49-F238E27FC236}">
                <a16:creationId xmlns:a16="http://schemas.microsoft.com/office/drawing/2014/main" id="{83C1B31E-312E-5000-F348-0AA9DD8BD317}"/>
              </a:ext>
            </a:extLst>
          </p:cNvPr>
          <p:cNvSpPr>
            <a:spLocks noGrp="1"/>
          </p:cNvSpPr>
          <p:nvPr>
            <p:ph type="body" sz="quarter" idx="13"/>
          </p:nvPr>
        </p:nvSpPr>
        <p:spPr/>
        <p:txBody>
          <a:bodyPr/>
          <a:lstStyle/>
          <a:p>
            <a:r>
              <a:rPr lang="en-US" dirty="0"/>
              <a:t>Publishing Workbooks with Limited Access</a:t>
            </a:r>
          </a:p>
        </p:txBody>
      </p:sp>
    </p:spTree>
    <p:extLst>
      <p:ext uri="{BB962C8B-B14F-4D97-AF65-F5344CB8AC3E}">
        <p14:creationId xmlns:p14="http://schemas.microsoft.com/office/powerpoint/2010/main" val="3976604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789CBB-1F0D-4D66-A35C-594FB50604B6}"/>
              </a:ext>
            </a:extLst>
          </p:cNvPr>
          <p:cNvSpPr>
            <a:spLocks noGrp="1"/>
          </p:cNvSpPr>
          <p:nvPr>
            <p:ph type="sldNum" sz="quarter" idx="12"/>
          </p:nvPr>
        </p:nvSpPr>
        <p:spPr/>
        <p:txBody>
          <a:bodyPr/>
          <a:lstStyle/>
          <a:p>
            <a:fld id="{A8160BDD-7155-D744-B749-9730458604AD}" type="slidenum">
              <a:rPr lang="en-US" smtClean="0"/>
              <a:pPr/>
              <a:t>27</a:t>
            </a:fld>
            <a:endParaRPr lang="en-US" dirty="0"/>
          </a:p>
        </p:txBody>
      </p:sp>
      <p:sp>
        <p:nvSpPr>
          <p:cNvPr id="5" name="Text Placeholder 4">
            <a:extLst>
              <a:ext uri="{FF2B5EF4-FFF2-40B4-BE49-F238E27FC236}">
                <a16:creationId xmlns:a16="http://schemas.microsoft.com/office/drawing/2014/main" id="{812B7F1D-42B0-45AF-9D38-E13BCED6EDBE}"/>
              </a:ext>
            </a:extLst>
          </p:cNvPr>
          <p:cNvSpPr>
            <a:spLocks noGrp="1"/>
          </p:cNvSpPr>
          <p:nvPr>
            <p:ph type="body" sz="quarter" idx="13"/>
          </p:nvPr>
        </p:nvSpPr>
        <p:spPr/>
        <p:txBody>
          <a:bodyPr/>
          <a:lstStyle/>
          <a:p>
            <a:r>
              <a:rPr lang="en-US" dirty="0"/>
              <a:t>When might you publish or share Tableau data sources or workbooks in your organization?</a:t>
            </a:r>
          </a:p>
          <a:p>
            <a:r>
              <a:rPr lang="en-US" dirty="0"/>
              <a:t>Why might you consider using Tableau Server or Tableau Cloud?</a:t>
            </a:r>
          </a:p>
        </p:txBody>
      </p:sp>
    </p:spTree>
    <p:extLst>
      <p:ext uri="{BB962C8B-B14F-4D97-AF65-F5344CB8AC3E}">
        <p14:creationId xmlns:p14="http://schemas.microsoft.com/office/powerpoint/2010/main" val="2650854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3</a:t>
            </a:fld>
            <a:endParaRPr lang="en-US" dirty="0"/>
          </a:p>
        </p:txBody>
      </p:sp>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Options for Sharing Data</a:t>
            </a:r>
          </a:p>
        </p:txBody>
      </p:sp>
      <p:sp>
        <p:nvSpPr>
          <p:cNvPr id="3" name="Text Placeholder 2">
            <a:extLst>
              <a:ext uri="{FF2B5EF4-FFF2-40B4-BE49-F238E27FC236}">
                <a16:creationId xmlns:a16="http://schemas.microsoft.com/office/drawing/2014/main" id="{0A44E079-F759-C6AA-D1AD-72010FA5548C}"/>
              </a:ext>
            </a:extLst>
          </p:cNvPr>
          <p:cNvSpPr>
            <a:spLocks noGrp="1"/>
          </p:cNvSpPr>
          <p:nvPr>
            <p:ph type="body" sz="quarter" idx="13"/>
          </p:nvPr>
        </p:nvSpPr>
        <p:spPr/>
        <p:txBody>
          <a:bodyPr/>
          <a:lstStyle/>
          <a:p>
            <a:r>
              <a:rPr lang="en-US" dirty="0"/>
              <a:t>Reasons for sharing data:</a:t>
            </a:r>
          </a:p>
          <a:p>
            <a:pPr lvl="1"/>
            <a:r>
              <a:rPr lang="en-US" dirty="0"/>
              <a:t>Colleagues can explore your analysis efforts.</a:t>
            </a:r>
          </a:p>
          <a:p>
            <a:pPr lvl="1"/>
            <a:r>
              <a:rPr lang="en-US" dirty="0"/>
              <a:t>Colleagues can base further analysis on your efforts.</a:t>
            </a:r>
          </a:p>
          <a:p>
            <a:pPr lvl="1"/>
            <a:r>
              <a:rPr lang="en-US" dirty="0"/>
              <a:t>Colleagues can use your reports as a template for their own analysis.</a:t>
            </a:r>
          </a:p>
          <a:p>
            <a:r>
              <a:rPr lang="en-US" dirty="0"/>
              <a:t>Shared data sources</a:t>
            </a:r>
          </a:p>
          <a:p>
            <a:pPr lvl="1"/>
            <a:r>
              <a:rPr lang="en-US" dirty="0"/>
              <a:t>Save data source connection information and the data preparation work for others to use. </a:t>
            </a:r>
          </a:p>
          <a:p>
            <a:pPr lvl="1"/>
            <a:r>
              <a:rPr lang="en-US" dirty="0"/>
              <a:t>Save and distribute data source files or publish to Tableau Server or Tableau Cloud.</a:t>
            </a:r>
          </a:p>
          <a:p>
            <a:r>
              <a:rPr lang="en-US" dirty="0"/>
              <a:t>Shared workbooks</a:t>
            </a:r>
          </a:p>
          <a:p>
            <a:pPr lvl="1"/>
            <a:r>
              <a:rPr lang="en-US" dirty="0"/>
              <a:t>Save workbook files for others to explore by using Tableau Reader, Tableau Desktop, or Tableau Cloud. </a:t>
            </a:r>
          </a:p>
          <a:p>
            <a:pPr lvl="1"/>
            <a:r>
              <a:rPr lang="en-US" dirty="0"/>
              <a:t>Users with Tableau Desktop and Tableau Cloud can modify your shared visualizations to create new visualizations of their own. </a:t>
            </a:r>
          </a:p>
          <a:p>
            <a:pPr lvl="1"/>
            <a:r>
              <a:rPr lang="en-US" dirty="0"/>
              <a:t>Save and distribute workbook files or publish them through Tableau Server or Tableau Cloud.</a:t>
            </a:r>
          </a:p>
        </p:txBody>
      </p:sp>
    </p:spTree>
    <p:extLst>
      <p:ext uri="{BB962C8B-B14F-4D97-AF65-F5344CB8AC3E}">
        <p14:creationId xmlns:p14="http://schemas.microsoft.com/office/powerpoint/2010/main" val="4193583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4</a:t>
            </a:fld>
            <a:endParaRPr lang="en-US" dirty="0"/>
          </a:p>
        </p:txBody>
      </p:sp>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Saved Data Sources</a:t>
            </a:r>
          </a:p>
        </p:txBody>
      </p:sp>
      <p:sp>
        <p:nvSpPr>
          <p:cNvPr id="3" name="Text Placeholder 2">
            <a:extLst>
              <a:ext uri="{FF2B5EF4-FFF2-40B4-BE49-F238E27FC236}">
                <a16:creationId xmlns:a16="http://schemas.microsoft.com/office/drawing/2014/main" id="{9C88D962-EF11-DA6C-5128-E19ACD816D87}"/>
              </a:ext>
            </a:extLst>
          </p:cNvPr>
          <p:cNvSpPr>
            <a:spLocks noGrp="1"/>
          </p:cNvSpPr>
          <p:nvPr>
            <p:ph type="body" sz="quarter" idx="13"/>
          </p:nvPr>
        </p:nvSpPr>
        <p:spPr/>
        <p:txBody>
          <a:bodyPr/>
          <a:lstStyle/>
          <a:p>
            <a:r>
              <a:rPr lang="en-US" dirty="0"/>
              <a:t>Data source (.tds)</a:t>
            </a:r>
          </a:p>
          <a:p>
            <a:pPr lvl="1"/>
            <a:r>
              <a:rPr lang="en-US" dirty="0"/>
              <a:t>Data source type. </a:t>
            </a:r>
          </a:p>
          <a:p>
            <a:pPr lvl="1"/>
            <a:r>
              <a:rPr lang="en-US" dirty="0"/>
              <a:t>Information to connect to the data source.</a:t>
            </a:r>
          </a:p>
          <a:p>
            <a:pPr lvl="1"/>
            <a:r>
              <a:rPr lang="en-US" dirty="0"/>
              <a:t>Configured groups, sets, calculated fields, and bins. </a:t>
            </a:r>
          </a:p>
          <a:p>
            <a:pPr lvl="1"/>
            <a:r>
              <a:rPr lang="en-US" dirty="0"/>
              <a:t>Configured default properties.</a:t>
            </a:r>
          </a:p>
          <a:p>
            <a:r>
              <a:rPr lang="en-US" dirty="0"/>
              <a:t>Packaged data source (.tdsx)</a:t>
            </a:r>
          </a:p>
          <a:p>
            <a:pPr lvl="1"/>
            <a:r>
              <a:rPr lang="en-US" dirty="0"/>
              <a:t>All information from a TDS file.</a:t>
            </a:r>
          </a:p>
          <a:p>
            <a:pPr lvl="1"/>
            <a:r>
              <a:rPr lang="en-US" dirty="0"/>
              <a:t>A copy of any local file-based data or extracts.</a:t>
            </a:r>
          </a:p>
          <a:p>
            <a:r>
              <a:rPr lang="en-US" dirty="0"/>
              <a:t>Embedded in a workbook file</a:t>
            </a:r>
          </a:p>
          <a:p>
            <a:pPr lvl="1"/>
            <a:r>
              <a:rPr lang="en-US" dirty="0"/>
              <a:t>Information is limited to that workbook.</a:t>
            </a:r>
          </a:p>
          <a:p>
            <a:pPr lvl="1"/>
            <a:r>
              <a:rPr lang="en-US" dirty="0"/>
              <a:t>Other workbooks cannot use the data source.</a:t>
            </a:r>
          </a:p>
          <a:p>
            <a:r>
              <a:rPr lang="en-US" dirty="0"/>
              <a:t>Data extract file</a:t>
            </a:r>
          </a:p>
        </p:txBody>
      </p:sp>
      <p:grpSp>
        <p:nvGrpSpPr>
          <p:cNvPr id="26" name="Group 25">
            <a:extLst>
              <a:ext uri="{FF2B5EF4-FFF2-40B4-BE49-F238E27FC236}">
                <a16:creationId xmlns:a16="http://schemas.microsoft.com/office/drawing/2014/main" id="{D188437C-7E98-5BBA-19DF-73B0E90E86DF}"/>
              </a:ext>
            </a:extLst>
          </p:cNvPr>
          <p:cNvGrpSpPr/>
          <p:nvPr/>
        </p:nvGrpSpPr>
        <p:grpSpPr>
          <a:xfrm>
            <a:off x="5748160" y="1517204"/>
            <a:ext cx="5925680" cy="1222312"/>
            <a:chOff x="5738000" y="1417208"/>
            <a:chExt cx="5925680" cy="1222312"/>
          </a:xfrm>
        </p:grpSpPr>
        <p:grpSp>
          <p:nvGrpSpPr>
            <p:cNvPr id="23" name="Group 22">
              <a:extLst>
                <a:ext uri="{FF2B5EF4-FFF2-40B4-BE49-F238E27FC236}">
                  <a16:creationId xmlns:a16="http://schemas.microsoft.com/office/drawing/2014/main" id="{E1A843D7-DF56-91A9-3AC1-08CABC17C1F5}"/>
                </a:ext>
              </a:extLst>
            </p:cNvPr>
            <p:cNvGrpSpPr/>
            <p:nvPr/>
          </p:nvGrpSpPr>
          <p:grpSpPr>
            <a:xfrm>
              <a:off x="5738000" y="1417208"/>
              <a:ext cx="1486672" cy="1222312"/>
              <a:chOff x="8877440" y="1650888"/>
              <a:chExt cx="1486672" cy="1222312"/>
            </a:xfrm>
          </p:grpSpPr>
          <p:pic>
            <p:nvPicPr>
              <p:cNvPr id="10" name="Graphic 9" descr="Single gear outline">
                <a:extLst>
                  <a:ext uri="{FF2B5EF4-FFF2-40B4-BE49-F238E27FC236}">
                    <a16:creationId xmlns:a16="http://schemas.microsoft.com/office/drawing/2014/main" id="{E624BC27-EB71-22D6-657E-70272C6100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49712" y="1958800"/>
                <a:ext cx="914400" cy="914400"/>
              </a:xfrm>
              <a:prstGeom prst="rect">
                <a:avLst/>
              </a:prstGeom>
            </p:spPr>
          </p:pic>
          <p:pic>
            <p:nvPicPr>
              <p:cNvPr id="11" name="Graphic 10" descr="Database outline">
                <a:extLst>
                  <a:ext uri="{FF2B5EF4-FFF2-40B4-BE49-F238E27FC236}">
                    <a16:creationId xmlns:a16="http://schemas.microsoft.com/office/drawing/2014/main" id="{5B2877C8-8181-0F59-0680-C5A13CEE69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77440" y="1650888"/>
                <a:ext cx="914400" cy="914400"/>
              </a:xfrm>
              <a:prstGeom prst="rect">
                <a:avLst/>
              </a:prstGeom>
            </p:spPr>
          </p:pic>
        </p:grpSp>
        <p:sp>
          <p:nvSpPr>
            <p:cNvPr id="16" name="Text Box 307">
              <a:extLst>
                <a:ext uri="{FF2B5EF4-FFF2-40B4-BE49-F238E27FC236}">
                  <a16:creationId xmlns:a16="http://schemas.microsoft.com/office/drawing/2014/main" id="{6E918888-3DEE-48A0-4D82-93FBC8D694A3}"/>
                </a:ext>
              </a:extLst>
            </p:cNvPr>
            <p:cNvSpPr txBox="1">
              <a:spLocks noChangeArrowheads="1"/>
            </p:cNvSpPr>
            <p:nvPr/>
          </p:nvSpPr>
          <p:spPr bwMode="auto">
            <a:xfrm>
              <a:off x="7125930" y="1782143"/>
              <a:ext cx="4537750"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TDS files contain information needed to connect to the data source and configuration information for the data source.</a:t>
              </a:r>
            </a:p>
          </p:txBody>
        </p:sp>
      </p:grpSp>
      <p:grpSp>
        <p:nvGrpSpPr>
          <p:cNvPr id="27" name="Group 26">
            <a:extLst>
              <a:ext uri="{FF2B5EF4-FFF2-40B4-BE49-F238E27FC236}">
                <a16:creationId xmlns:a16="http://schemas.microsoft.com/office/drawing/2014/main" id="{208759E9-9245-3A0F-99A4-62749287968E}"/>
              </a:ext>
            </a:extLst>
          </p:cNvPr>
          <p:cNvGrpSpPr/>
          <p:nvPr/>
        </p:nvGrpSpPr>
        <p:grpSpPr>
          <a:xfrm>
            <a:off x="5748160" y="2914887"/>
            <a:ext cx="5744069" cy="1222312"/>
            <a:chOff x="5738000" y="2719919"/>
            <a:chExt cx="5744069" cy="1222312"/>
          </a:xfrm>
        </p:grpSpPr>
        <p:sp>
          <p:nvSpPr>
            <p:cNvPr id="17" name="Text Box 307">
              <a:extLst>
                <a:ext uri="{FF2B5EF4-FFF2-40B4-BE49-F238E27FC236}">
                  <a16:creationId xmlns:a16="http://schemas.microsoft.com/office/drawing/2014/main" id="{2A591991-33B6-8C89-F01D-4A425A59BEFF}"/>
                </a:ext>
              </a:extLst>
            </p:cNvPr>
            <p:cNvSpPr txBox="1">
              <a:spLocks noChangeArrowheads="1"/>
            </p:cNvSpPr>
            <p:nvPr/>
          </p:nvSpPr>
          <p:spPr bwMode="auto">
            <a:xfrm>
              <a:off x="8577190" y="2999405"/>
              <a:ext cx="2904879" cy="6924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TDSX files contain everything in a TDS file, plus copies of any local file-based data or extracts.</a:t>
              </a:r>
            </a:p>
          </p:txBody>
        </p:sp>
        <p:grpSp>
          <p:nvGrpSpPr>
            <p:cNvPr id="24" name="Group 23">
              <a:extLst>
                <a:ext uri="{FF2B5EF4-FFF2-40B4-BE49-F238E27FC236}">
                  <a16:creationId xmlns:a16="http://schemas.microsoft.com/office/drawing/2014/main" id="{4F1073AE-3849-86BE-E4EE-FC25E9CCB4A4}"/>
                </a:ext>
              </a:extLst>
            </p:cNvPr>
            <p:cNvGrpSpPr/>
            <p:nvPr/>
          </p:nvGrpSpPr>
          <p:grpSpPr>
            <a:xfrm>
              <a:off x="5738000" y="2719919"/>
              <a:ext cx="2958960" cy="1222312"/>
              <a:chOff x="7922400" y="3317128"/>
              <a:chExt cx="2958960" cy="1222312"/>
            </a:xfrm>
          </p:grpSpPr>
          <p:pic>
            <p:nvPicPr>
              <p:cNvPr id="12" name="Graphic 11" descr="Single gear outline">
                <a:extLst>
                  <a:ext uri="{FF2B5EF4-FFF2-40B4-BE49-F238E27FC236}">
                    <a16:creationId xmlns:a16="http://schemas.microsoft.com/office/drawing/2014/main" id="{936D2DEA-CE8D-378F-4BDF-FA949603DC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94672" y="3625040"/>
                <a:ext cx="914400" cy="914400"/>
              </a:xfrm>
              <a:prstGeom prst="rect">
                <a:avLst/>
              </a:prstGeom>
            </p:spPr>
          </p:pic>
          <p:pic>
            <p:nvPicPr>
              <p:cNvPr id="13" name="Graphic 12" descr="Database outline">
                <a:extLst>
                  <a:ext uri="{FF2B5EF4-FFF2-40B4-BE49-F238E27FC236}">
                    <a16:creationId xmlns:a16="http://schemas.microsoft.com/office/drawing/2014/main" id="{05D00E32-D0DB-F2F4-66AE-042C7C98530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22400" y="3317128"/>
                <a:ext cx="914400" cy="914400"/>
              </a:xfrm>
              <a:prstGeom prst="rect">
                <a:avLst/>
              </a:prstGeom>
            </p:spPr>
          </p:pic>
          <p:pic>
            <p:nvPicPr>
              <p:cNvPr id="15" name="Graphic 14" descr="Table outline">
                <a:extLst>
                  <a:ext uri="{FF2B5EF4-FFF2-40B4-BE49-F238E27FC236}">
                    <a16:creationId xmlns:a16="http://schemas.microsoft.com/office/drawing/2014/main" id="{C7707C33-7D33-295B-F3CB-3E73AF87AF7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66960" y="3429000"/>
                <a:ext cx="914400" cy="914400"/>
              </a:xfrm>
              <a:prstGeom prst="rect">
                <a:avLst/>
              </a:prstGeom>
            </p:spPr>
          </p:pic>
          <p:pic>
            <p:nvPicPr>
              <p:cNvPr id="21" name="Graphic 20" descr="Add outline">
                <a:extLst>
                  <a:ext uri="{FF2B5EF4-FFF2-40B4-BE49-F238E27FC236}">
                    <a16:creationId xmlns:a16="http://schemas.microsoft.com/office/drawing/2014/main" id="{126F5FCE-DE7E-AF02-DA95-D7F424EC46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383763" y="3709403"/>
                <a:ext cx="516155" cy="516155"/>
              </a:xfrm>
              <a:prstGeom prst="rect">
                <a:avLst/>
              </a:prstGeom>
            </p:spPr>
          </p:pic>
        </p:grpSp>
      </p:grpSp>
      <p:grpSp>
        <p:nvGrpSpPr>
          <p:cNvPr id="28" name="Group 27">
            <a:extLst>
              <a:ext uri="{FF2B5EF4-FFF2-40B4-BE49-F238E27FC236}">
                <a16:creationId xmlns:a16="http://schemas.microsoft.com/office/drawing/2014/main" id="{92E7098B-F74E-4C07-18D6-50F8789C593A}"/>
              </a:ext>
            </a:extLst>
          </p:cNvPr>
          <p:cNvGrpSpPr/>
          <p:nvPr/>
        </p:nvGrpSpPr>
        <p:grpSpPr>
          <a:xfrm>
            <a:off x="5748160" y="4312570"/>
            <a:ext cx="5744069" cy="914400"/>
            <a:chOff x="5738000" y="4359138"/>
            <a:chExt cx="5744069" cy="914400"/>
          </a:xfrm>
        </p:grpSpPr>
        <p:grpSp>
          <p:nvGrpSpPr>
            <p:cNvPr id="25" name="Group 24">
              <a:extLst>
                <a:ext uri="{FF2B5EF4-FFF2-40B4-BE49-F238E27FC236}">
                  <a16:creationId xmlns:a16="http://schemas.microsoft.com/office/drawing/2014/main" id="{9F3C9592-21B0-2A97-B1D8-40C74F08FF0B}"/>
                </a:ext>
              </a:extLst>
            </p:cNvPr>
            <p:cNvGrpSpPr/>
            <p:nvPr/>
          </p:nvGrpSpPr>
          <p:grpSpPr>
            <a:xfrm>
              <a:off x="5738000" y="4359138"/>
              <a:ext cx="1236622" cy="914400"/>
              <a:chOff x="8999360" y="4907090"/>
              <a:chExt cx="1236622" cy="914400"/>
            </a:xfrm>
          </p:grpSpPr>
          <p:pic>
            <p:nvPicPr>
              <p:cNvPr id="6" name="Graphic 5" descr="Database outline">
                <a:extLst>
                  <a:ext uri="{FF2B5EF4-FFF2-40B4-BE49-F238E27FC236}">
                    <a16:creationId xmlns:a16="http://schemas.microsoft.com/office/drawing/2014/main" id="{6579946A-E046-295F-0F0C-D25D9D16859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791840" y="5273040"/>
                <a:ext cx="444142" cy="444142"/>
              </a:xfrm>
              <a:prstGeom prst="rect">
                <a:avLst/>
              </a:prstGeom>
            </p:spPr>
          </p:pic>
          <p:pic>
            <p:nvPicPr>
              <p:cNvPr id="8" name="Graphic 7" descr="Scatterplot outline">
                <a:extLst>
                  <a:ext uri="{FF2B5EF4-FFF2-40B4-BE49-F238E27FC236}">
                    <a16:creationId xmlns:a16="http://schemas.microsoft.com/office/drawing/2014/main" id="{1514C337-0E24-4E11-9B4E-D2571AE691F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999360" y="4907090"/>
                <a:ext cx="914400" cy="914400"/>
              </a:xfrm>
              <a:prstGeom prst="rect">
                <a:avLst/>
              </a:prstGeom>
            </p:spPr>
          </p:pic>
        </p:grpSp>
        <p:sp>
          <p:nvSpPr>
            <p:cNvPr id="22" name="Text Box 307">
              <a:extLst>
                <a:ext uri="{FF2B5EF4-FFF2-40B4-BE49-F238E27FC236}">
                  <a16:creationId xmlns:a16="http://schemas.microsoft.com/office/drawing/2014/main" id="{2FA83230-203C-F974-3794-29FC45F847D3}"/>
                </a:ext>
              </a:extLst>
            </p:cNvPr>
            <p:cNvSpPr txBox="1">
              <a:spLocks noChangeArrowheads="1"/>
            </p:cNvSpPr>
            <p:nvPr/>
          </p:nvSpPr>
          <p:spPr bwMode="auto">
            <a:xfrm>
              <a:off x="6988144" y="4579846"/>
              <a:ext cx="4493925"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Workbook files can contain embedded information about data source connections; cannot be used in other files.</a:t>
              </a:r>
            </a:p>
          </p:txBody>
        </p:sp>
      </p:grpSp>
      <p:grpSp>
        <p:nvGrpSpPr>
          <p:cNvPr id="34" name="Group 33">
            <a:extLst>
              <a:ext uri="{FF2B5EF4-FFF2-40B4-BE49-F238E27FC236}">
                <a16:creationId xmlns:a16="http://schemas.microsoft.com/office/drawing/2014/main" id="{A90C8973-368B-EE0D-CC3E-5636C24F3F61}"/>
              </a:ext>
            </a:extLst>
          </p:cNvPr>
          <p:cNvGrpSpPr/>
          <p:nvPr/>
        </p:nvGrpSpPr>
        <p:grpSpPr>
          <a:xfrm>
            <a:off x="5748160" y="5402342"/>
            <a:ext cx="5834240" cy="914400"/>
            <a:chOff x="5910720" y="5302346"/>
            <a:chExt cx="5834240" cy="914400"/>
          </a:xfrm>
        </p:grpSpPr>
        <p:grpSp>
          <p:nvGrpSpPr>
            <p:cNvPr id="32" name="Group 31">
              <a:extLst>
                <a:ext uri="{FF2B5EF4-FFF2-40B4-BE49-F238E27FC236}">
                  <a16:creationId xmlns:a16="http://schemas.microsoft.com/office/drawing/2014/main" id="{9F8EC5A3-AE3F-CAFA-3D04-AC6F63B09730}"/>
                </a:ext>
              </a:extLst>
            </p:cNvPr>
            <p:cNvGrpSpPr/>
            <p:nvPr/>
          </p:nvGrpSpPr>
          <p:grpSpPr>
            <a:xfrm>
              <a:off x="5910720" y="5302346"/>
              <a:ext cx="2003286" cy="914400"/>
              <a:chOff x="5910720" y="5302346"/>
              <a:chExt cx="2003286" cy="914400"/>
            </a:xfrm>
          </p:grpSpPr>
          <p:pic>
            <p:nvPicPr>
              <p:cNvPr id="29" name="Graphic 28" descr="Table outline">
                <a:extLst>
                  <a:ext uri="{FF2B5EF4-FFF2-40B4-BE49-F238E27FC236}">
                    <a16:creationId xmlns:a16="http://schemas.microsoft.com/office/drawing/2014/main" id="{FC708C3F-E1C4-880B-9E24-EF9F2DDB5FF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999606" y="5302346"/>
                <a:ext cx="914400" cy="914400"/>
              </a:xfrm>
              <a:prstGeom prst="rect">
                <a:avLst/>
              </a:prstGeom>
            </p:spPr>
          </p:pic>
          <p:pic>
            <p:nvPicPr>
              <p:cNvPr id="30" name="Graphic 29" descr="Database outline">
                <a:extLst>
                  <a:ext uri="{FF2B5EF4-FFF2-40B4-BE49-F238E27FC236}">
                    <a16:creationId xmlns:a16="http://schemas.microsoft.com/office/drawing/2014/main" id="{7D722B60-1766-5784-A0C3-D0B6F65921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10720" y="5302346"/>
                <a:ext cx="914400" cy="914400"/>
              </a:xfrm>
              <a:prstGeom prst="rect">
                <a:avLst/>
              </a:prstGeom>
            </p:spPr>
          </p:pic>
          <p:sp>
            <p:nvSpPr>
              <p:cNvPr id="31" name="Line 315">
                <a:extLst>
                  <a:ext uri="{FF2B5EF4-FFF2-40B4-BE49-F238E27FC236}">
                    <a16:creationId xmlns:a16="http://schemas.microsoft.com/office/drawing/2014/main" id="{4A03C956-540D-1070-7CC8-725E457A7C96}"/>
                  </a:ext>
                </a:extLst>
              </p:cNvPr>
              <p:cNvSpPr>
                <a:spLocks noChangeShapeType="1"/>
              </p:cNvSpPr>
              <p:nvPr/>
            </p:nvSpPr>
            <p:spPr bwMode="auto">
              <a:xfrm>
                <a:off x="6690555" y="5759546"/>
                <a:ext cx="340465" cy="0"/>
              </a:xfrm>
              <a:prstGeom prst="line">
                <a:avLst/>
              </a:prstGeom>
              <a:noFill/>
              <a:ln w="19050">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pPr defTabSz="914400">
                  <a:defRPr/>
                </a:pPr>
                <a:endParaRPr lang="en-US" kern="0" dirty="0">
                  <a:solidFill>
                    <a:sysClr val="windowText" lastClr="000000"/>
                  </a:solidFill>
                </a:endParaRPr>
              </a:p>
            </p:txBody>
          </p:sp>
        </p:grpSp>
        <p:sp>
          <p:nvSpPr>
            <p:cNvPr id="33" name="Text Box 307">
              <a:extLst>
                <a:ext uri="{FF2B5EF4-FFF2-40B4-BE49-F238E27FC236}">
                  <a16:creationId xmlns:a16="http://schemas.microsoft.com/office/drawing/2014/main" id="{8D505290-0CFB-5126-6772-0030A210C741}"/>
                </a:ext>
              </a:extLst>
            </p:cNvPr>
            <p:cNvSpPr txBox="1">
              <a:spLocks noChangeArrowheads="1"/>
            </p:cNvSpPr>
            <p:nvPr/>
          </p:nvSpPr>
          <p:spPr bwMode="auto">
            <a:xfrm>
              <a:off x="7822246" y="5513325"/>
              <a:ext cx="3922714"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Data extract files contain snapshots of data from the data source.</a:t>
              </a:r>
            </a:p>
          </p:txBody>
        </p:sp>
      </p:grpSp>
    </p:spTree>
    <p:extLst>
      <p:ext uri="{BB962C8B-B14F-4D97-AF65-F5344CB8AC3E}">
        <p14:creationId xmlns:p14="http://schemas.microsoft.com/office/powerpoint/2010/main" val="147841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Data Extract Storage Options</a:t>
            </a:r>
          </a:p>
        </p:txBody>
      </p:sp>
      <p:sp>
        <p:nvSpPr>
          <p:cNvPr id="5" name="Text Placeholder 4">
            <a:extLst>
              <a:ext uri="{FF2B5EF4-FFF2-40B4-BE49-F238E27FC236}">
                <a16:creationId xmlns:a16="http://schemas.microsoft.com/office/drawing/2014/main" id="{7054E2BB-4179-7029-EF5E-6ECF957246BA}"/>
              </a:ext>
            </a:extLst>
          </p:cNvPr>
          <p:cNvSpPr>
            <a:spLocks noGrp="1"/>
          </p:cNvSpPr>
          <p:nvPr>
            <p:ph type="body" idx="1"/>
          </p:nvPr>
        </p:nvSpPr>
        <p:spPr/>
        <p:txBody>
          <a:bodyPr/>
          <a:lstStyle/>
          <a:p>
            <a:r>
              <a:rPr lang="en-US" dirty="0"/>
              <a:t>Logical Tables</a:t>
            </a:r>
          </a:p>
        </p:txBody>
      </p:sp>
      <p:sp>
        <p:nvSpPr>
          <p:cNvPr id="6" name="Text Placeholder 5">
            <a:extLst>
              <a:ext uri="{FF2B5EF4-FFF2-40B4-BE49-F238E27FC236}">
                <a16:creationId xmlns:a16="http://schemas.microsoft.com/office/drawing/2014/main" id="{4E2F12D6-563D-5A31-73DC-ACE78AD43D24}"/>
              </a:ext>
            </a:extLst>
          </p:cNvPr>
          <p:cNvSpPr>
            <a:spLocks noGrp="1"/>
          </p:cNvSpPr>
          <p:nvPr>
            <p:ph type="body" sz="quarter" idx="3"/>
          </p:nvPr>
        </p:nvSpPr>
        <p:spPr/>
        <p:txBody>
          <a:bodyPr/>
          <a:lstStyle/>
          <a:p>
            <a:r>
              <a:rPr lang="en-US" dirty="0"/>
              <a:t>Physical Tables</a:t>
            </a:r>
          </a:p>
        </p:txBody>
      </p:sp>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5</a:t>
            </a:fld>
            <a:endParaRPr lang="en-US" dirty="0"/>
          </a:p>
        </p:txBody>
      </p:sp>
      <p:sp>
        <p:nvSpPr>
          <p:cNvPr id="7" name="Content Placeholder 6">
            <a:extLst>
              <a:ext uri="{FF2B5EF4-FFF2-40B4-BE49-F238E27FC236}">
                <a16:creationId xmlns:a16="http://schemas.microsoft.com/office/drawing/2014/main" id="{233C0751-FCFF-E818-8DFE-6357006A139E}"/>
              </a:ext>
            </a:extLst>
          </p:cNvPr>
          <p:cNvSpPr>
            <a:spLocks noGrp="1"/>
          </p:cNvSpPr>
          <p:nvPr>
            <p:ph sz="quarter" idx="16"/>
          </p:nvPr>
        </p:nvSpPr>
        <p:spPr/>
        <p:txBody>
          <a:bodyPr/>
          <a:lstStyle/>
          <a:p>
            <a:r>
              <a:rPr lang="en-US" dirty="0"/>
              <a:t>One extract table is saved for each logical table in the data source. </a:t>
            </a:r>
          </a:p>
          <a:p>
            <a:r>
              <a:rPr lang="en-US" dirty="0"/>
              <a:t>Each logical table could contain multiple physical tables. </a:t>
            </a:r>
          </a:p>
          <a:p>
            <a:r>
              <a:rPr lang="en-US" dirty="0"/>
              <a:t>Create logical table extracts to limit the amount of data stored in the extract. </a:t>
            </a:r>
          </a:p>
          <a:p>
            <a:pPr lvl="1"/>
            <a:r>
              <a:rPr lang="en-US" dirty="0"/>
              <a:t>Use configuration options such as extract filters, aggregation, etc.</a:t>
            </a:r>
          </a:p>
          <a:p>
            <a:r>
              <a:rPr lang="en-US" dirty="0"/>
              <a:t>Logical table extracts are the default option in Tableau. </a:t>
            </a:r>
          </a:p>
        </p:txBody>
      </p:sp>
      <p:sp>
        <p:nvSpPr>
          <p:cNvPr id="8" name="Content Placeholder 7">
            <a:extLst>
              <a:ext uri="{FF2B5EF4-FFF2-40B4-BE49-F238E27FC236}">
                <a16:creationId xmlns:a16="http://schemas.microsoft.com/office/drawing/2014/main" id="{48EE6825-D7C5-1E7E-F6AA-5C117E997AB3}"/>
              </a:ext>
            </a:extLst>
          </p:cNvPr>
          <p:cNvSpPr>
            <a:spLocks noGrp="1"/>
          </p:cNvSpPr>
          <p:nvPr>
            <p:ph sz="quarter" idx="17"/>
          </p:nvPr>
        </p:nvSpPr>
        <p:spPr/>
        <p:txBody>
          <a:bodyPr/>
          <a:lstStyle/>
          <a:p>
            <a:r>
              <a:rPr lang="en-US" dirty="0"/>
              <a:t>One extract table is saved for each physical table in the data source. </a:t>
            </a:r>
          </a:p>
          <a:p>
            <a:r>
              <a:rPr lang="en-US" dirty="0"/>
              <a:t>Consider using physical tables when logical table extracts are larger than expected to reduce the extract size and improve performance. </a:t>
            </a:r>
          </a:p>
          <a:p>
            <a:r>
              <a:rPr lang="en-US" dirty="0"/>
              <a:t>To extract as physical tables, data must meet the following conditions: </a:t>
            </a:r>
          </a:p>
          <a:p>
            <a:pPr lvl="1"/>
            <a:r>
              <a:rPr lang="en-US" dirty="0"/>
              <a:t>All joins must be equality joins (=). </a:t>
            </a:r>
          </a:p>
          <a:p>
            <a:pPr lvl="1"/>
            <a:r>
              <a:rPr lang="en-US" dirty="0"/>
              <a:t>Data types of joined or related columns must match.</a:t>
            </a:r>
          </a:p>
          <a:p>
            <a:pPr lvl="1"/>
            <a:r>
              <a:rPr lang="en-US" dirty="0"/>
              <a:t>No pass-through functions are used.</a:t>
            </a:r>
          </a:p>
          <a:p>
            <a:pPr lvl="1"/>
            <a:r>
              <a:rPr lang="en-US" dirty="0"/>
              <a:t>No incremental refresh.</a:t>
            </a:r>
          </a:p>
          <a:p>
            <a:pPr lvl="1"/>
            <a:r>
              <a:rPr lang="en-US" dirty="0"/>
              <a:t>No extract filters.</a:t>
            </a:r>
          </a:p>
          <a:p>
            <a:pPr lvl="1"/>
            <a:r>
              <a:rPr lang="en-US" dirty="0"/>
              <a:t>No Top N sampling.</a:t>
            </a:r>
          </a:p>
        </p:txBody>
      </p:sp>
    </p:spTree>
    <p:extLst>
      <p:ext uri="{BB962C8B-B14F-4D97-AF65-F5344CB8AC3E}">
        <p14:creationId xmlns:p14="http://schemas.microsoft.com/office/powerpoint/2010/main" val="1100151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Data Extract Refresh Options</a:t>
            </a:r>
          </a:p>
        </p:txBody>
      </p:sp>
      <p:sp>
        <p:nvSpPr>
          <p:cNvPr id="3" name="Text Placeholder 2">
            <a:extLst>
              <a:ext uri="{FF2B5EF4-FFF2-40B4-BE49-F238E27FC236}">
                <a16:creationId xmlns:a16="http://schemas.microsoft.com/office/drawing/2014/main" id="{ACD91B9B-23B4-9771-C56D-984C530039C5}"/>
              </a:ext>
            </a:extLst>
          </p:cNvPr>
          <p:cNvSpPr>
            <a:spLocks noGrp="1"/>
          </p:cNvSpPr>
          <p:nvPr>
            <p:ph type="body" idx="1"/>
          </p:nvPr>
        </p:nvSpPr>
        <p:spPr/>
        <p:txBody>
          <a:bodyPr/>
          <a:lstStyle/>
          <a:p>
            <a:r>
              <a:rPr lang="en-US" dirty="0"/>
              <a:t>Full Refresh</a:t>
            </a:r>
          </a:p>
        </p:txBody>
      </p:sp>
      <p:sp>
        <p:nvSpPr>
          <p:cNvPr id="5" name="Text Placeholder 4">
            <a:extLst>
              <a:ext uri="{FF2B5EF4-FFF2-40B4-BE49-F238E27FC236}">
                <a16:creationId xmlns:a16="http://schemas.microsoft.com/office/drawing/2014/main" id="{B9953F9C-CA9D-09E7-96A8-323F8AF5A152}"/>
              </a:ext>
            </a:extLst>
          </p:cNvPr>
          <p:cNvSpPr>
            <a:spLocks noGrp="1"/>
          </p:cNvSpPr>
          <p:nvPr>
            <p:ph type="body" sz="quarter" idx="3"/>
          </p:nvPr>
        </p:nvSpPr>
        <p:spPr/>
        <p:txBody>
          <a:bodyPr/>
          <a:lstStyle/>
          <a:p>
            <a:r>
              <a:rPr lang="en-US" dirty="0"/>
              <a:t>Incremental Refresh</a:t>
            </a:r>
          </a:p>
        </p:txBody>
      </p:sp>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6</a:t>
            </a:fld>
            <a:endParaRPr lang="en-US" dirty="0"/>
          </a:p>
        </p:txBody>
      </p:sp>
      <p:sp>
        <p:nvSpPr>
          <p:cNvPr id="6" name="Content Placeholder 5">
            <a:extLst>
              <a:ext uri="{FF2B5EF4-FFF2-40B4-BE49-F238E27FC236}">
                <a16:creationId xmlns:a16="http://schemas.microsoft.com/office/drawing/2014/main" id="{4534CF6A-CBFD-F4AE-D38D-3CD5DB451F82}"/>
              </a:ext>
            </a:extLst>
          </p:cNvPr>
          <p:cNvSpPr>
            <a:spLocks noGrp="1"/>
          </p:cNvSpPr>
          <p:nvPr>
            <p:ph sz="quarter" idx="16"/>
          </p:nvPr>
        </p:nvSpPr>
        <p:spPr/>
        <p:txBody>
          <a:bodyPr/>
          <a:lstStyle/>
          <a:p>
            <a:r>
              <a:rPr lang="en-US" dirty="0"/>
              <a:t>Default option.</a:t>
            </a:r>
          </a:p>
          <a:p>
            <a:r>
              <a:rPr lang="en-US" dirty="0"/>
              <a:t>Replaces the entire extract with data from the original data source. </a:t>
            </a:r>
          </a:p>
          <a:p>
            <a:r>
              <a:rPr lang="en-US" dirty="0"/>
              <a:t>Ensures that you have a full copy of the data from the data source at the time of the refresh. </a:t>
            </a:r>
          </a:p>
          <a:p>
            <a:r>
              <a:rPr lang="en-US" dirty="0"/>
              <a:t>Can take a long time and introduce performance slowdowns at the database. </a:t>
            </a:r>
          </a:p>
          <a:p>
            <a:r>
              <a:rPr lang="en-US" dirty="0"/>
              <a:t>You might perform a full refresh on data where existing records are updated frequently. </a:t>
            </a:r>
          </a:p>
          <a:p>
            <a:pPr lvl="1"/>
            <a:r>
              <a:rPr lang="en-US" dirty="0"/>
              <a:t>Schedule refreshes to occur during non-peak or non-work hours for availability and performance.</a:t>
            </a:r>
          </a:p>
        </p:txBody>
      </p:sp>
      <p:sp>
        <p:nvSpPr>
          <p:cNvPr id="7" name="Content Placeholder 6">
            <a:extLst>
              <a:ext uri="{FF2B5EF4-FFF2-40B4-BE49-F238E27FC236}">
                <a16:creationId xmlns:a16="http://schemas.microsoft.com/office/drawing/2014/main" id="{69352F87-5764-461B-5467-ABBC5B9CA60D}"/>
              </a:ext>
            </a:extLst>
          </p:cNvPr>
          <p:cNvSpPr>
            <a:spLocks noGrp="1"/>
          </p:cNvSpPr>
          <p:nvPr>
            <p:ph sz="quarter" idx="17"/>
          </p:nvPr>
        </p:nvSpPr>
        <p:spPr/>
        <p:txBody>
          <a:bodyPr/>
          <a:lstStyle/>
          <a:p>
            <a:r>
              <a:rPr lang="en-US" dirty="0"/>
              <a:t>Adds rows that are new since the previous extract operation. </a:t>
            </a:r>
          </a:p>
          <a:p>
            <a:r>
              <a:rPr lang="en-US" dirty="0"/>
              <a:t>Existing records that have been modified at the data source are not included in an incremental refresh.</a:t>
            </a:r>
          </a:p>
          <a:p>
            <a:r>
              <a:rPr lang="en-US" dirty="0"/>
              <a:t>You might perform incremental refreshes for a database with infrequent changes to previous records. </a:t>
            </a:r>
          </a:p>
          <a:p>
            <a:pPr lvl="1"/>
            <a:r>
              <a:rPr lang="en-US" dirty="0"/>
              <a:t>As new sales are made, new rows of data are added. </a:t>
            </a:r>
          </a:p>
          <a:p>
            <a:r>
              <a:rPr lang="en-US" dirty="0"/>
              <a:t>Consider combining incremental and full refreshes to ensure all records are refreshed.</a:t>
            </a:r>
          </a:p>
        </p:txBody>
      </p:sp>
    </p:spTree>
    <p:extLst>
      <p:ext uri="{BB962C8B-B14F-4D97-AF65-F5344CB8AC3E}">
        <p14:creationId xmlns:p14="http://schemas.microsoft.com/office/powerpoint/2010/main" val="637495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B36EEF9-BA17-46AF-9AF0-700388DAEC6A}"/>
              </a:ext>
            </a:extLst>
          </p:cNvPr>
          <p:cNvSpPr>
            <a:spLocks noGrp="1"/>
          </p:cNvSpPr>
          <p:nvPr>
            <p:ph type="body" sz="quarter" idx="13"/>
          </p:nvPr>
        </p:nvSpPr>
        <p:spPr/>
        <p:txBody>
          <a:bodyPr/>
          <a:lstStyle/>
          <a:p>
            <a:r>
              <a:rPr lang="en-US" dirty="0"/>
              <a:t>After you create an extract:</a:t>
            </a:r>
          </a:p>
          <a:p>
            <a:pPr lvl="1"/>
            <a:r>
              <a:rPr lang="en-US" dirty="0"/>
              <a:t>The workbook's data source is updated to the extract, but that configuration is not saved until you save the workbook. </a:t>
            </a:r>
          </a:p>
          <a:p>
            <a:pPr lvl="1"/>
            <a:r>
              <a:rPr lang="en-US" dirty="0"/>
              <a:t>Save the workbook to save the connection to the extract. </a:t>
            </a:r>
          </a:p>
          <a:p>
            <a:r>
              <a:rPr lang="en-US" dirty="0"/>
              <a:t>If you are working with a large dataset, consider creating an extract with a smaller sample of the data. </a:t>
            </a:r>
          </a:p>
          <a:p>
            <a:r>
              <a:rPr lang="en-US" dirty="0"/>
              <a:t>Switch between the sample extract and the original data source on the </a:t>
            </a:r>
            <a:r>
              <a:rPr lang="en-US" b="1" dirty="0"/>
              <a:t>Data Sources </a:t>
            </a:r>
            <a:r>
              <a:rPr lang="en-US" dirty="0"/>
              <a:t>tab to verify the view you're constructing is working as expected with the full data.</a:t>
            </a:r>
          </a:p>
        </p:txBody>
      </p:sp>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7</a:t>
            </a:fld>
            <a:endParaRPr lang="en-US" dirty="0"/>
          </a:p>
        </p:txBody>
      </p:sp>
      <p:sp>
        <p:nvSpPr>
          <p:cNvPr id="2" name="Title 1">
            <a:extLst>
              <a:ext uri="{FF2B5EF4-FFF2-40B4-BE49-F238E27FC236}">
                <a16:creationId xmlns:a16="http://schemas.microsoft.com/office/drawing/2014/main" id="{3F26A02A-0C72-A177-F7EF-400F20E00847}"/>
              </a:ext>
            </a:extLst>
          </p:cNvPr>
          <p:cNvSpPr>
            <a:spLocks noGrp="1"/>
          </p:cNvSpPr>
          <p:nvPr>
            <p:ph type="title"/>
          </p:nvPr>
        </p:nvSpPr>
        <p:spPr/>
        <p:txBody>
          <a:bodyPr/>
          <a:lstStyle/>
          <a:p>
            <a:r>
              <a:rPr lang="en-US" dirty="0"/>
              <a:t>Guidelines for Saving Data Sources</a:t>
            </a:r>
          </a:p>
        </p:txBody>
      </p:sp>
    </p:spTree>
    <p:extLst>
      <p:ext uri="{BB962C8B-B14F-4D97-AF65-F5344CB8AC3E}">
        <p14:creationId xmlns:p14="http://schemas.microsoft.com/office/powerpoint/2010/main" val="509828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FD05B-F513-A98C-21D7-E5F667A33C28}"/>
              </a:ext>
            </a:extLst>
          </p:cNvPr>
          <p:cNvSpPr>
            <a:spLocks noGrp="1"/>
          </p:cNvSpPr>
          <p:nvPr>
            <p:ph type="sldNum" sz="quarter" idx="12"/>
          </p:nvPr>
        </p:nvSpPr>
        <p:spPr/>
        <p:txBody>
          <a:bodyPr/>
          <a:lstStyle/>
          <a:p>
            <a:fld id="{A8160BDD-7155-D744-B749-9730458604AD}" type="slidenum">
              <a:rPr lang="en-US" smtClean="0"/>
              <a:t>8</a:t>
            </a:fld>
            <a:endParaRPr lang="en-US" dirty="0"/>
          </a:p>
        </p:txBody>
      </p:sp>
      <p:sp>
        <p:nvSpPr>
          <p:cNvPr id="5" name="Text Placeholder 4">
            <a:extLst>
              <a:ext uri="{FF2B5EF4-FFF2-40B4-BE49-F238E27FC236}">
                <a16:creationId xmlns:a16="http://schemas.microsoft.com/office/drawing/2014/main" id="{FDB4344A-69EC-8EA7-B0C0-8527FB9E4DAD}"/>
              </a:ext>
            </a:extLst>
          </p:cNvPr>
          <p:cNvSpPr>
            <a:spLocks noGrp="1"/>
          </p:cNvSpPr>
          <p:nvPr>
            <p:ph type="body" sz="quarter" idx="13"/>
          </p:nvPr>
        </p:nvSpPr>
        <p:spPr/>
        <p:txBody>
          <a:bodyPr/>
          <a:lstStyle/>
          <a:p>
            <a:r>
              <a:rPr lang="en-US" dirty="0"/>
              <a:t>Saving Data Sources</a:t>
            </a:r>
          </a:p>
        </p:txBody>
      </p:sp>
    </p:spTree>
    <p:extLst>
      <p:ext uri="{BB962C8B-B14F-4D97-AF65-F5344CB8AC3E}">
        <p14:creationId xmlns:p14="http://schemas.microsoft.com/office/powerpoint/2010/main" val="513882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6CA649-245E-47BC-BB91-4895E34C09BE}"/>
              </a:ext>
            </a:extLst>
          </p:cNvPr>
          <p:cNvSpPr>
            <a:spLocks noGrp="1"/>
          </p:cNvSpPr>
          <p:nvPr>
            <p:ph type="title"/>
          </p:nvPr>
        </p:nvSpPr>
        <p:spPr/>
        <p:txBody>
          <a:bodyPr/>
          <a:lstStyle/>
          <a:p>
            <a:r>
              <a:rPr lang="en-US" dirty="0"/>
              <a:t>Publish Data Sources</a:t>
            </a:r>
          </a:p>
        </p:txBody>
      </p:sp>
      <p:sp>
        <p:nvSpPr>
          <p:cNvPr id="5" name="Text Placeholder 4">
            <a:extLst>
              <a:ext uri="{FF2B5EF4-FFF2-40B4-BE49-F238E27FC236}">
                <a16:creationId xmlns:a16="http://schemas.microsoft.com/office/drawing/2014/main" id="{44210A4E-3BEA-437C-ABC7-7FD84F9FDAD7}"/>
              </a:ext>
            </a:extLst>
          </p:cNvPr>
          <p:cNvSpPr>
            <a:spLocks noGrp="1"/>
          </p:cNvSpPr>
          <p:nvPr>
            <p:ph type="body" idx="1"/>
          </p:nvPr>
        </p:nvSpPr>
        <p:spPr/>
        <p:txBody>
          <a:bodyPr/>
          <a:lstStyle/>
          <a:p>
            <a:r>
              <a:rPr lang="en-US" dirty="0"/>
              <a:t>Topic B</a:t>
            </a:r>
          </a:p>
        </p:txBody>
      </p:sp>
      <p:sp>
        <p:nvSpPr>
          <p:cNvPr id="3" name="Slide Number Placeholder 2">
            <a:extLst>
              <a:ext uri="{FF2B5EF4-FFF2-40B4-BE49-F238E27FC236}">
                <a16:creationId xmlns:a16="http://schemas.microsoft.com/office/drawing/2014/main" id="{B2328839-53A7-4B30-8967-7760B3B42DB3}"/>
              </a:ext>
            </a:extLst>
          </p:cNvPr>
          <p:cNvSpPr>
            <a:spLocks noGrp="1"/>
          </p:cNvSpPr>
          <p:nvPr>
            <p:ph type="sldNum" sz="quarter" idx="12"/>
          </p:nvPr>
        </p:nvSpPr>
        <p:spPr/>
        <p:txBody>
          <a:bodyPr/>
          <a:lstStyle/>
          <a:p>
            <a:fld id="{A8160BDD-7155-D744-B749-9730458604AD}" type="slidenum">
              <a:rPr lang="en-US" smtClean="0"/>
              <a:t>9</a:t>
            </a:fld>
            <a:endParaRPr lang="en-US" dirty="0"/>
          </a:p>
        </p:txBody>
      </p:sp>
    </p:spTree>
    <p:extLst>
      <p:ext uri="{BB962C8B-B14F-4D97-AF65-F5344CB8AC3E}">
        <p14:creationId xmlns:p14="http://schemas.microsoft.com/office/powerpoint/2010/main" val="2190136964"/>
      </p:ext>
    </p:extLst>
  </p:cSld>
  <p:clrMapOvr>
    <a:masterClrMapping/>
  </p:clrMapOvr>
</p:sld>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E62428"/>
          </a:solidFill>
          <a:prstDash val="solid"/>
        </a:ln>
        <a:effectLst/>
      </a:spPr>
      <a:bodyPr rtlCol="0" anchor="ctr"/>
      <a:lstStyle>
        <a:defPPr algn="ctr" defTabSz="914400">
          <a:defRPr sz="1100" b="1" kern="0" dirty="0" err="1">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DRAFT-LO_OV_Template_6-WIDE.potx" id="{A061CC47-5EBE-4AA4-AE32-821528FB929B}" vid="{7D135BEA-7BA6-4E16-89E8-60ACAC9609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LO_OV_Template_5_2-WIDE</Template>
  <TotalTime>16578</TotalTime>
  <Words>1913</Words>
  <Application>Microsoft Office PowerPoint</Application>
  <PresentationFormat>Widescreen</PresentationFormat>
  <Paragraphs>252</Paragraphs>
  <Slides>27</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LO Choice</vt:lpstr>
      <vt:lpstr>Saving, Publishing, and Sharing Data</vt:lpstr>
      <vt:lpstr>Save Data Sources</vt:lpstr>
      <vt:lpstr>Options for Sharing Data</vt:lpstr>
      <vt:lpstr>Saved Data Sources</vt:lpstr>
      <vt:lpstr>Data Extract Storage Options</vt:lpstr>
      <vt:lpstr>Data Extract Refresh Options</vt:lpstr>
      <vt:lpstr>Guidelines for Saving Data Sources</vt:lpstr>
      <vt:lpstr>PowerPoint Presentation</vt:lpstr>
      <vt:lpstr>Publish Data Sources</vt:lpstr>
      <vt:lpstr>Collaboration in Data Analysis</vt:lpstr>
      <vt:lpstr>Collaboration in Tableau</vt:lpstr>
      <vt:lpstr>Feature Comparison for Tableau Cloud and Tableau Server</vt:lpstr>
      <vt:lpstr>Benefits of Publishing Data Sources</vt:lpstr>
      <vt:lpstr>The Data Source Publishing Process</vt:lpstr>
      <vt:lpstr>Effect of Publishing on Hidden Fields</vt:lpstr>
      <vt:lpstr>Tableau Bridge</vt:lpstr>
      <vt:lpstr>Guidelines for Publishing Data Sources</vt:lpstr>
      <vt:lpstr>PowerPoint Presentation</vt:lpstr>
      <vt:lpstr>Share and Publish Workbooks</vt:lpstr>
      <vt:lpstr>Workbook and Visualization Sharing</vt:lpstr>
      <vt:lpstr>Security Configuration for Shared Workbooks</vt:lpstr>
      <vt:lpstr>Licenses, Site Roles, and Permissions</vt:lpstr>
      <vt:lpstr>User Groups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Outline: [Course Title] </dc:title>
  <dc:creator>Pam Taylor</dc:creator>
  <cp:lastModifiedBy>Michelle Farney</cp:lastModifiedBy>
  <cp:revision>43</cp:revision>
  <dcterms:created xsi:type="dcterms:W3CDTF">2023-09-21T15:53:32Z</dcterms:created>
  <dcterms:modified xsi:type="dcterms:W3CDTF">2024-01-25T20:36:43Z</dcterms:modified>
</cp:coreProperties>
</file>