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6"/>
  </p:notesMasterIdLst>
  <p:handoutMasterIdLst>
    <p:handoutMasterId r:id="rId27"/>
  </p:handoutMasterIdLst>
  <p:sldIdLst>
    <p:sldId id="301" r:id="rId2"/>
    <p:sldId id="300" r:id="rId3"/>
    <p:sldId id="305" r:id="rId4"/>
    <p:sldId id="312" r:id="rId5"/>
    <p:sldId id="313" r:id="rId6"/>
    <p:sldId id="314" r:id="rId7"/>
    <p:sldId id="315" r:id="rId8"/>
    <p:sldId id="304" r:id="rId9"/>
    <p:sldId id="298" r:id="rId10"/>
    <p:sldId id="306" r:id="rId11"/>
    <p:sldId id="316" r:id="rId12"/>
    <p:sldId id="319" r:id="rId13"/>
    <p:sldId id="320" r:id="rId14"/>
    <p:sldId id="322" r:id="rId15"/>
    <p:sldId id="321" r:id="rId16"/>
    <p:sldId id="307" r:id="rId17"/>
    <p:sldId id="302" r:id="rId18"/>
    <p:sldId id="308" r:id="rId19"/>
    <p:sldId id="309" r:id="rId20"/>
    <p:sldId id="303" r:id="rId21"/>
    <p:sldId id="310" r:id="rId22"/>
    <p:sldId id="323" r:id="rId23"/>
    <p:sldId id="311" r:id="rId24"/>
    <p:sldId id="266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 varScale="1">
        <p:scale>
          <a:sx n="79" d="100"/>
          <a:sy n="79" d="100"/>
        </p:scale>
        <p:origin x="93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2/15/2024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2/15/2024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Views and Visualizations</a:t>
            </a:r>
          </a:p>
          <a:p>
            <a:r>
              <a:rPr lang="en-US" dirty="0"/>
              <a:t>Edit Visualizations to Support Data Analysis</a:t>
            </a:r>
          </a:p>
          <a:p>
            <a:r>
              <a:rPr lang="en-US" dirty="0"/>
              <a:t>Create and Use Hierarchies</a:t>
            </a:r>
          </a:p>
          <a:p>
            <a:r>
              <a:rPr lang="en-US" dirty="0"/>
              <a:t>Perform Quick Table Calculations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Exploring Data with Views and Visualizations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65EC2-6A69-94FE-8537-6C609ECBA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878E83-AD6D-A843-C2E6-E8322B6FE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 Tables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BBD7DE-70EA-C40B-BC5E-4A5A5CE2EF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Highlight table</a:t>
            </a:r>
            <a:r>
              <a:rPr lang="en-US" dirty="0"/>
              <a:t>: A type of visualization that uses the Square mark and displays the data with each cell color-coded based on criteria that you define.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ECF00F-DACA-B052-B015-39A398E4B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301" y="2047875"/>
            <a:ext cx="7299399" cy="390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7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88A4C-FC87-C671-47E3-B8431B581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0EEEFE-D688-0782-A9DD-D15764CDC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Heat Maps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A61A3D-09B6-44AA-D43E-E37EB268F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Heat map</a:t>
            </a:r>
            <a:r>
              <a:rPr lang="en-US" dirty="0"/>
              <a:t>: A type of visualization designed to contrast data by using different colors.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AF46CBF-9DF1-3590-B859-E6212B381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010" y="2040691"/>
            <a:ext cx="7989979" cy="421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921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6F4A7-4EC3-6FEB-CB99-74B068259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Density Marks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5FA241-C95E-651A-C077-266AC595D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C442CCD-B8B9-2A15-D01B-6591792FC531}"/>
              </a:ext>
            </a:extLst>
          </p:cNvPr>
          <p:cNvGrpSpPr/>
          <p:nvPr/>
        </p:nvGrpSpPr>
        <p:grpSpPr>
          <a:xfrm>
            <a:off x="2732910" y="1432288"/>
            <a:ext cx="6661837" cy="4637265"/>
            <a:chOff x="3281550" y="1432288"/>
            <a:chExt cx="6661837" cy="463726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A56B220-07A6-E6FC-4AD8-295A7E3CE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1550" y="1432288"/>
              <a:ext cx="5954020" cy="4637265"/>
            </a:xfrm>
            <a:prstGeom prst="rect">
              <a:avLst/>
            </a:prstGeom>
          </p:spPr>
        </p:pic>
        <p:sp>
          <p:nvSpPr>
            <p:cNvPr id="7" name="Line 300">
              <a:extLst>
                <a:ext uri="{FF2B5EF4-FFF2-40B4-BE49-F238E27FC236}">
                  <a16:creationId xmlns:a16="http://schemas.microsoft.com/office/drawing/2014/main" id="{50E9EA1B-3F0B-2073-218E-32E8C1F864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714372" y="4887301"/>
              <a:ext cx="137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E3AEA7B0-C1DA-CF9A-5B9F-9051A4D77D3D}"/>
                </a:ext>
              </a:extLst>
            </p:cNvPr>
            <p:cNvSpPr/>
            <p:nvPr/>
          </p:nvSpPr>
          <p:spPr>
            <a:xfrm>
              <a:off x="7857316" y="4644032"/>
              <a:ext cx="2086071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Denotes overlapping marks, or higher density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954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B12368-870B-6A8F-1693-9FEE63AED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F823DC-B249-E80F-9F67-8B4BE3079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Tree Maps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B8A2E1-22B3-9D96-969F-294A242F58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Tree map</a:t>
            </a:r>
            <a:r>
              <a:rPr lang="en-US" dirty="0"/>
              <a:t>: A type of visualization that displays data in color-coded, nested rectangles to provide a visual comparison of data.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89D4F7-97B9-CBB2-A95D-880E4E8C8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954" y="1843008"/>
            <a:ext cx="8888092" cy="4422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406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E63C52-E301-3B83-FFFC-91A9FC74F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E6A95C6-9705-73FF-6615-DBD708810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Aggregation Types for Measures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3D4100-3586-C2FF-6B2D-B96A285401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Aggregation</a:t>
            </a:r>
            <a:r>
              <a:rPr lang="en-US" dirty="0"/>
              <a:t>: A summarization of a list of multiple values displayed as a single value.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1E6AD91A-52DF-14A2-FC86-B272FB92472E}"/>
              </a:ext>
            </a:extLst>
          </p:cNvPr>
          <p:cNvSpPr txBox="1">
            <a:spLocks/>
          </p:cNvSpPr>
          <p:nvPr/>
        </p:nvSpPr>
        <p:spPr>
          <a:xfrm>
            <a:off x="481950" y="2316480"/>
            <a:ext cx="5384800" cy="3809686"/>
          </a:xfrm>
          <a:prstGeom prst="rect">
            <a:avLst/>
          </a:prstGeom>
        </p:spPr>
        <p:txBody>
          <a:bodyPr/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•"/>
              <a:tabLst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3275" indent="-174625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•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9025" indent="-174625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–"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6363" indent="-63500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»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90763" indent="-230188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Attribute</a:t>
            </a:r>
          </a:p>
          <a:p>
            <a:r>
              <a:rPr lang="en-US" dirty="0"/>
              <a:t>Average</a:t>
            </a:r>
          </a:p>
          <a:p>
            <a:r>
              <a:rPr lang="en-US" dirty="0"/>
              <a:t>Count</a:t>
            </a:r>
          </a:p>
          <a:p>
            <a:r>
              <a:rPr lang="en-US" dirty="0"/>
              <a:t>Count Distinct</a:t>
            </a:r>
          </a:p>
          <a:p>
            <a:r>
              <a:rPr lang="en-US" dirty="0"/>
              <a:t>Maximum</a:t>
            </a:r>
          </a:p>
          <a:p>
            <a:r>
              <a:rPr lang="en-US" dirty="0"/>
              <a:t>Median</a:t>
            </a:r>
          </a:p>
          <a:p>
            <a:r>
              <a:rPr lang="en-US" dirty="0"/>
              <a:t>Minimum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0C498020-91A2-2382-4761-02EB6B308E14}"/>
              </a:ext>
            </a:extLst>
          </p:cNvPr>
          <p:cNvSpPr txBox="1">
            <a:spLocks/>
          </p:cNvSpPr>
          <p:nvPr/>
        </p:nvSpPr>
        <p:spPr>
          <a:xfrm>
            <a:off x="6197600" y="2316480"/>
            <a:ext cx="5384800" cy="3809686"/>
          </a:xfrm>
          <a:prstGeom prst="rect">
            <a:avLst/>
          </a:prstGeom>
        </p:spPr>
        <p:txBody>
          <a:bodyPr/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•"/>
              <a:tabLst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3275" indent="-174625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•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9025" indent="-174625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–"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6363" indent="-63500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»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90763" indent="-230188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Percentile</a:t>
            </a:r>
          </a:p>
          <a:p>
            <a:r>
              <a:rPr lang="en-US" dirty="0"/>
              <a:t>Std. Dev.</a:t>
            </a:r>
          </a:p>
          <a:p>
            <a:r>
              <a:rPr lang="en-US" dirty="0"/>
              <a:t>Std. Dev. Pop.</a:t>
            </a:r>
          </a:p>
          <a:p>
            <a:r>
              <a:rPr lang="en-US" dirty="0"/>
              <a:t>Sum</a:t>
            </a:r>
          </a:p>
          <a:p>
            <a:r>
              <a:rPr lang="en-US" dirty="0"/>
              <a:t>Variance</a:t>
            </a:r>
          </a:p>
          <a:p>
            <a:r>
              <a:rPr lang="en-US" dirty="0"/>
              <a:t>Variance Pop.</a:t>
            </a:r>
          </a:p>
        </p:txBody>
      </p:sp>
    </p:spTree>
    <p:extLst>
      <p:ext uri="{BB962C8B-B14F-4D97-AF65-F5344CB8AC3E}">
        <p14:creationId xmlns:p14="http://schemas.microsoft.com/office/powerpoint/2010/main" val="2737660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654569-CB2E-D2F7-47A9-B2880765B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4D8FE3A-4863-CDEC-D08D-1DF2D4665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Totals and Subtotals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6FAE54-2A16-F226-881A-AA5E6BAEC0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Text-based and graphical views can have </a:t>
            </a:r>
            <a:br>
              <a:rPr lang="en-US" dirty="0"/>
            </a:br>
            <a:r>
              <a:rPr lang="en-US" dirty="0"/>
              <a:t>grand totals and subtotals.</a:t>
            </a:r>
          </a:p>
          <a:p>
            <a:r>
              <a:rPr lang="en-US" dirty="0"/>
              <a:t>Initial total values computed by using the </a:t>
            </a:r>
            <a:br>
              <a:rPr lang="en-US" dirty="0"/>
            </a:br>
            <a:r>
              <a:rPr lang="en-US" dirty="0"/>
              <a:t>current aggregation for the fields in the </a:t>
            </a:r>
            <a:br>
              <a:rPr lang="en-US" dirty="0"/>
            </a:br>
            <a:r>
              <a:rPr lang="en-US" dirty="0"/>
              <a:t>view. </a:t>
            </a:r>
          </a:p>
          <a:p>
            <a:pPr lvl="1"/>
            <a:r>
              <a:rPr lang="en-US" dirty="0"/>
              <a:t>Totals are based on the underlying data, </a:t>
            </a:r>
            <a:br>
              <a:rPr lang="en-US" dirty="0"/>
            </a:br>
            <a:r>
              <a:rPr lang="en-US" dirty="0"/>
              <a:t>not the data in the view.</a:t>
            </a:r>
          </a:p>
          <a:p>
            <a:r>
              <a:rPr lang="en-US" dirty="0"/>
              <a:t>Requirements:</a:t>
            </a:r>
          </a:p>
          <a:p>
            <a:pPr lvl="1"/>
            <a:r>
              <a:rPr lang="en-US" dirty="0"/>
              <a:t>The view must have at least one header.</a:t>
            </a:r>
          </a:p>
          <a:p>
            <a:pPr lvl="1"/>
            <a:r>
              <a:rPr lang="en-US" dirty="0"/>
              <a:t>Measures must be aggregated.</a:t>
            </a:r>
          </a:p>
          <a:p>
            <a:pPr lvl="1"/>
            <a:r>
              <a:rPr lang="en-US" dirty="0"/>
              <a:t>Grand totals cannot be applied to </a:t>
            </a:r>
            <a:br>
              <a:rPr lang="en-US" dirty="0"/>
            </a:br>
            <a:r>
              <a:rPr lang="en-US" dirty="0"/>
              <a:t>continuous dimensions.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A12A03-A6CC-07DE-C7F2-4143DEFB0C5A}"/>
              </a:ext>
            </a:extLst>
          </p:cNvPr>
          <p:cNvGrpSpPr/>
          <p:nvPr/>
        </p:nvGrpSpPr>
        <p:grpSpPr>
          <a:xfrm>
            <a:off x="4381854" y="1598334"/>
            <a:ext cx="7402843" cy="4580015"/>
            <a:chOff x="4381854" y="1740574"/>
            <a:chExt cx="7402843" cy="458001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5086936-315D-747A-1F5F-C483007A9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92642" y="1740574"/>
              <a:ext cx="7192055" cy="4580015"/>
            </a:xfrm>
            <a:prstGeom prst="rect">
              <a:avLst/>
            </a:prstGeom>
          </p:spPr>
        </p:pic>
        <p:sp>
          <p:nvSpPr>
            <p:cNvPr id="7" name="Line 167">
              <a:extLst>
                <a:ext uri="{FF2B5EF4-FFF2-40B4-BE49-F238E27FC236}">
                  <a16:creationId xmlns:a16="http://schemas.microsoft.com/office/drawing/2014/main" id="{A0F217B1-8669-4D12-2995-E83B5BB3AAC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5617512" y="593105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356174E0-A7E7-C335-E1FD-5AAE346F6EC5}"/>
                </a:ext>
              </a:extLst>
            </p:cNvPr>
            <p:cNvSpPr/>
            <p:nvPr/>
          </p:nvSpPr>
          <p:spPr>
            <a:xfrm>
              <a:off x="4381854" y="5793737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Grand Total</a:t>
              </a:r>
            </a:p>
          </p:txBody>
        </p:sp>
        <p:sp>
          <p:nvSpPr>
            <p:cNvPr id="11" name="Line 300">
              <a:extLst>
                <a:ext uri="{FF2B5EF4-FFF2-40B4-BE49-F238E27FC236}">
                  <a16:creationId xmlns:a16="http://schemas.microsoft.com/office/drawing/2014/main" id="{98290C80-ECB4-1555-A2D3-4F34038A4F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255758" y="4402585"/>
              <a:ext cx="802642" cy="139115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Line 300">
              <a:extLst>
                <a:ext uri="{FF2B5EF4-FFF2-40B4-BE49-F238E27FC236}">
                  <a16:creationId xmlns:a16="http://schemas.microsoft.com/office/drawing/2014/main" id="{1B52C5EF-CCC0-E3AF-A112-EC46F1D228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255758" y="4277700"/>
              <a:ext cx="802642" cy="7811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Line 300">
              <a:extLst>
                <a:ext uri="{FF2B5EF4-FFF2-40B4-BE49-F238E27FC236}">
                  <a16:creationId xmlns:a16="http://schemas.microsoft.com/office/drawing/2014/main" id="{5ABF98B0-594B-9CFC-B1D7-271EC35FCD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255759" y="3728720"/>
              <a:ext cx="691403" cy="54898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9B327D97-3E85-9F88-2FC4-448695CAFC4C}"/>
                </a:ext>
              </a:extLst>
            </p:cNvPr>
            <p:cNvSpPr/>
            <p:nvPr/>
          </p:nvSpPr>
          <p:spPr>
            <a:xfrm>
              <a:off x="9947163" y="4205790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Subtotals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2306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FD3704-5C0F-4ED8-B422-346D45774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7EC850-20E2-5246-049C-B0F3B46A42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Editing Visualizations to Support Data Analysis</a:t>
            </a:r>
          </a:p>
        </p:txBody>
      </p:sp>
    </p:spTree>
    <p:extLst>
      <p:ext uri="{BB962C8B-B14F-4D97-AF65-F5344CB8AC3E}">
        <p14:creationId xmlns:p14="http://schemas.microsoft.com/office/powerpoint/2010/main" val="16633715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and Use Hierarchies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028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65EC2-6A69-94FE-8537-6C609ECBA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623A3C-69E2-736C-D77E-591AE7270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44B44D-F54C-2D6A-1B31-B0399D373F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Hierarchy</a:t>
            </a:r>
            <a:r>
              <a:rPr lang="en-US" dirty="0"/>
              <a:t>: A set of related fields grouped in the </a:t>
            </a:r>
            <a:r>
              <a:rPr lang="en-US" b="1" dirty="0"/>
              <a:t>Data</a:t>
            </a:r>
            <a:r>
              <a:rPr lang="en-US" dirty="0"/>
              <a:t> pane under a descriptive name.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6786CE3-DF28-72AA-30FD-0608EF38D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Provides an interactive way to enable users to explore data.</a:t>
            </a:r>
          </a:p>
          <a:p>
            <a:r>
              <a:rPr lang="en-US" dirty="0"/>
              <a:t>By default, Tableau creates a date hierarchy when it encounters date fields in a data source.</a:t>
            </a:r>
          </a:p>
          <a:p>
            <a:r>
              <a:rPr lang="en-US" dirty="0"/>
              <a:t>Fields included in a hierarchy are called hierarchy members.</a:t>
            </a:r>
          </a:p>
          <a:p>
            <a:r>
              <a:rPr lang="en-US" dirty="0"/>
              <a:t>Enable you to drill down into the visualization to show more detail, or to drill up to show less.</a:t>
            </a:r>
          </a:p>
        </p:txBody>
      </p:sp>
    </p:spTree>
    <p:extLst>
      <p:ext uri="{BB962C8B-B14F-4D97-AF65-F5344CB8AC3E}">
        <p14:creationId xmlns:p14="http://schemas.microsoft.com/office/powerpoint/2010/main" val="3249150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FD3704-5C0F-4ED8-B422-346D45774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7EC850-20E2-5246-049C-B0F3B46A42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and Using Hierarchies</a:t>
            </a:r>
          </a:p>
        </p:txBody>
      </p:sp>
    </p:spTree>
    <p:extLst>
      <p:ext uri="{BB962C8B-B14F-4D97-AF65-F5344CB8AC3E}">
        <p14:creationId xmlns:p14="http://schemas.microsoft.com/office/powerpoint/2010/main" val="3598204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Views and Visualizations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 Quick Table Calculations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2430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65EC2-6A69-94FE-8537-6C609ECBA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E0AD20E-6226-23B2-518D-AD26B4A53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Calculations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9199764-4C80-9EF2-F2CA-9B67DCA896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Table calculation</a:t>
            </a:r>
            <a:r>
              <a:rPr lang="en-US" dirty="0"/>
              <a:t>: A special type of calculated field that is computed locally in Tableau on only the data displayed in the visualization.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79454F-BCF7-1B52-6AF1-1907EF9903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Any dimensions or measures not included in the visualization are not included in a table calculation.</a:t>
            </a:r>
          </a:p>
          <a:p>
            <a:r>
              <a:rPr lang="en-US" dirty="0"/>
              <a:t>Enables the visualization of data in different ways to meet analysis needs. </a:t>
            </a:r>
          </a:p>
          <a:p>
            <a:r>
              <a:rPr lang="en-US" dirty="0"/>
              <a:t>Changing calculations updates the visualization.</a:t>
            </a:r>
          </a:p>
          <a:p>
            <a:r>
              <a:rPr lang="en-US" dirty="0"/>
              <a:t>You must build table calculations manually.</a:t>
            </a:r>
          </a:p>
        </p:txBody>
      </p:sp>
    </p:spTree>
    <p:extLst>
      <p:ext uri="{BB962C8B-B14F-4D97-AF65-F5344CB8AC3E}">
        <p14:creationId xmlns:p14="http://schemas.microsoft.com/office/powerpoint/2010/main" val="39553463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6B6686-D242-71A2-9B79-4EF9B2583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704C32-B20E-63B1-4A61-6EB965F0D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Table Calculations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E621AF-790D-6029-A29C-7627183014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Quick table calculation</a:t>
            </a:r>
            <a:r>
              <a:rPr lang="en-US" dirty="0"/>
              <a:t>: A selection of frequently used table calculations that you can apply to Tableau visualizations.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FE8546-ECC6-D010-4A02-6D826E04D2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1" y="1987230"/>
            <a:ext cx="11483012" cy="4388205"/>
          </a:xfrm>
        </p:spPr>
        <p:txBody>
          <a:bodyPr/>
          <a:lstStyle/>
          <a:p>
            <a:r>
              <a:rPr lang="en-US" dirty="0"/>
              <a:t>Saves time over building table calculations manually.</a:t>
            </a:r>
          </a:p>
          <a:p>
            <a:r>
              <a:rPr lang="en-US" dirty="0"/>
              <a:t>Eleven options available.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8FF7EE-FCE4-5E2A-B8D4-21D060DE3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0062" y="2810191"/>
            <a:ext cx="3848100" cy="21621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31B320F-405A-5461-784C-452BA8FD8479}"/>
              </a:ext>
            </a:extLst>
          </p:cNvPr>
          <p:cNvSpPr/>
          <p:nvPr/>
        </p:nvSpPr>
        <p:spPr>
          <a:xfrm>
            <a:off x="7170062" y="3332480"/>
            <a:ext cx="1791058" cy="233680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713C79-C6E0-4F8B-C7A8-64D929B74FA1}"/>
              </a:ext>
            </a:extLst>
          </p:cNvPr>
          <p:cNvSpPr/>
          <p:nvPr/>
        </p:nvSpPr>
        <p:spPr>
          <a:xfrm>
            <a:off x="8996879" y="2946400"/>
            <a:ext cx="1855984" cy="2025966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05552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FD3704-5C0F-4ED8-B422-346D45774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7EC850-20E2-5246-049C-B0F3B46A42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Performing Quick Table Calculations</a:t>
            </a:r>
          </a:p>
        </p:txBody>
      </p:sp>
    </p:spTree>
    <p:extLst>
      <p:ext uri="{BB962C8B-B14F-4D97-AF65-F5344CB8AC3E}">
        <p14:creationId xmlns:p14="http://schemas.microsoft.com/office/powerpoint/2010/main" val="18148911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When might you use hierarchies at your workplace?</a:t>
            </a:r>
          </a:p>
          <a:p>
            <a:r>
              <a:rPr lang="en-US" dirty="0"/>
              <a:t>Which of the techniques discussed in this lesson might help you solve a problem at work?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E0AD20E-6226-23B2-518D-AD26B4A53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for Creating Views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65EC2-6A69-94FE-8537-6C609ECBA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3F7851B-C22C-3446-ABEB-D65E5E23EC2F}"/>
              </a:ext>
            </a:extLst>
          </p:cNvPr>
          <p:cNvGrpSpPr/>
          <p:nvPr/>
        </p:nvGrpSpPr>
        <p:grpSpPr>
          <a:xfrm>
            <a:off x="181492" y="1186882"/>
            <a:ext cx="11095558" cy="4658310"/>
            <a:chOff x="181492" y="1186882"/>
            <a:chExt cx="11095558" cy="465831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4E160B4-4ED8-A638-D2FE-421DD1936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5985" y="1703689"/>
              <a:ext cx="9160030" cy="4141503"/>
            </a:xfrm>
            <a:prstGeom prst="rect">
              <a:avLst/>
            </a:prstGeom>
          </p:spPr>
        </p:pic>
        <p:sp>
          <p:nvSpPr>
            <p:cNvPr id="9" name="Line 300">
              <a:extLst>
                <a:ext uri="{FF2B5EF4-FFF2-40B4-BE49-F238E27FC236}">
                  <a16:creationId xmlns:a16="http://schemas.microsoft.com/office/drawing/2014/main" id="{832477BF-F888-670B-7B94-FB18B2A0417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793858" y="1764989"/>
              <a:ext cx="77423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0138E3A2-BC37-EA80-A979-DD4B9DD4E295}"/>
                </a:ext>
              </a:extLst>
            </p:cNvPr>
            <p:cNvSpPr/>
            <p:nvPr/>
          </p:nvSpPr>
          <p:spPr>
            <a:xfrm>
              <a:off x="181492" y="3531171"/>
              <a:ext cx="172402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Double-click a field to add it to a shelf</a:t>
              </a:r>
            </a:p>
          </p:txBody>
        </p:sp>
        <p:sp>
          <p:nvSpPr>
            <p:cNvPr id="11" name="Line 300">
              <a:extLst>
                <a:ext uri="{FF2B5EF4-FFF2-40B4-BE49-F238E27FC236}">
                  <a16:creationId xmlns:a16="http://schemas.microsoft.com/office/drawing/2014/main" id="{14706DFF-F28E-255C-64E4-94633A544F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35512" y="1524204"/>
              <a:ext cx="0" cy="43637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0147D0E4-AEC7-AD06-8EC2-615A727CE6B9}"/>
                </a:ext>
              </a:extLst>
            </p:cNvPr>
            <p:cNvSpPr/>
            <p:nvPr/>
          </p:nvSpPr>
          <p:spPr>
            <a:xfrm>
              <a:off x="8982372" y="1200675"/>
              <a:ext cx="2294678" cy="535192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Select fields, then select an option from Show Me</a:t>
              </a:r>
            </a:p>
          </p:txBody>
        </p:sp>
        <p:sp>
          <p:nvSpPr>
            <p:cNvPr id="13" name="Line 300">
              <a:extLst>
                <a:ext uri="{FF2B5EF4-FFF2-40B4-BE49-F238E27FC236}">
                  <a16:creationId xmlns:a16="http://schemas.microsoft.com/office/drawing/2014/main" id="{F593CA2A-B1FD-C121-31EC-7113BE974B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6800" y="4017709"/>
              <a:ext cx="760700" cy="25999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102755B1-AA04-E2C6-EB47-A72ACBF56A74}"/>
                </a:ext>
              </a:extLst>
            </p:cNvPr>
            <p:cNvSpPr/>
            <p:nvPr/>
          </p:nvSpPr>
          <p:spPr>
            <a:xfrm>
              <a:off x="5318961" y="1186882"/>
              <a:ext cx="1724025" cy="535192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Drag dimensions and measures to shelves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7014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1E85C-3F5C-093D-87EA-9B835574E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Shelves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6C079E-5A7D-3420-7547-A173FE036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62CABAB-DC9D-D62D-16A3-9B4A740658EA}"/>
              </a:ext>
            </a:extLst>
          </p:cNvPr>
          <p:cNvGrpSpPr/>
          <p:nvPr/>
        </p:nvGrpSpPr>
        <p:grpSpPr>
          <a:xfrm>
            <a:off x="538480" y="2112633"/>
            <a:ext cx="11003280" cy="2205235"/>
            <a:chOff x="538480" y="2112633"/>
            <a:chExt cx="11003280" cy="220523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491F8AE-F6E9-E3DD-9745-7FB15DE749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142" t="-1" r="869" b="74431"/>
            <a:stretch/>
          </p:blipFill>
          <p:spPr>
            <a:xfrm>
              <a:off x="538480" y="2467711"/>
              <a:ext cx="11003280" cy="1281329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C330197-A968-9C75-97DB-A77FE15DD0F6}"/>
                </a:ext>
              </a:extLst>
            </p:cNvPr>
            <p:cNvSpPr/>
            <p:nvPr/>
          </p:nvSpPr>
          <p:spPr>
            <a:xfrm>
              <a:off x="4491391" y="2997200"/>
              <a:ext cx="5007538" cy="73152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" name="Line 300">
              <a:extLst>
                <a:ext uri="{FF2B5EF4-FFF2-40B4-BE49-F238E27FC236}">
                  <a16:creationId xmlns:a16="http://schemas.microsoft.com/office/drawing/2014/main" id="{E957D58F-EBFE-8F3A-BD8E-BD2DE783A1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86132" y="3628288"/>
              <a:ext cx="417948" cy="49701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68ED9237-1C6A-385C-77BD-2DEF81532C6F}"/>
                </a:ext>
              </a:extLst>
            </p:cNvPr>
            <p:cNvSpPr/>
            <p:nvPr/>
          </p:nvSpPr>
          <p:spPr>
            <a:xfrm>
              <a:off x="3341252" y="404323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Rows shelf</a:t>
              </a:r>
            </a:p>
          </p:txBody>
        </p:sp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28C42CA7-61A6-35A9-5383-67C0C09BF1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3264" y="2260452"/>
              <a:ext cx="500816" cy="83834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5DDC760D-61F6-DF8D-38D0-44FFD49EB76F}"/>
                </a:ext>
              </a:extLst>
            </p:cNvPr>
            <p:cNvSpPr/>
            <p:nvPr/>
          </p:nvSpPr>
          <p:spPr>
            <a:xfrm>
              <a:off x="3341252" y="2112633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Columns shelf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831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5458A1-BF88-F88A-AA40-7ACE77DDC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938534-9AEE-AECC-E801-FF2AE9F28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4843DF-A6F3-394D-5D66-D94E61A6DE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Marks are data points that are included in a visualization.</a:t>
            </a:r>
          </a:p>
          <a:p>
            <a:pPr lvl="1"/>
            <a:r>
              <a:rPr lang="en-US" dirty="0"/>
              <a:t> Examples: the bars in a bar chart, the slices of a pie chart, the text in a crosstab table, or the individual plots on a scatter plot. </a:t>
            </a:r>
          </a:p>
          <a:p>
            <a:r>
              <a:rPr lang="en-US" dirty="0"/>
              <a:t>Tableau uses the innermost fields on the </a:t>
            </a:r>
            <a:r>
              <a:rPr lang="en-US" b="1" dirty="0"/>
              <a:t>Rows</a:t>
            </a:r>
            <a:r>
              <a:rPr lang="en-US" dirty="0"/>
              <a:t> and </a:t>
            </a:r>
            <a:r>
              <a:rPr lang="en-US" b="1" dirty="0"/>
              <a:t>Columns</a:t>
            </a:r>
            <a:r>
              <a:rPr lang="en-US" dirty="0"/>
              <a:t> shelves to determine the default mark type for a field.</a:t>
            </a:r>
          </a:p>
          <a:p>
            <a:r>
              <a:rPr lang="en-US" dirty="0"/>
              <a:t>You can change the default.</a:t>
            </a:r>
          </a:p>
        </p:txBody>
      </p:sp>
      <p:graphicFrame>
        <p:nvGraphicFramePr>
          <p:cNvPr id="5" name="Group 64">
            <a:extLst>
              <a:ext uri="{FF2B5EF4-FFF2-40B4-BE49-F238E27FC236}">
                <a16:creationId xmlns:a16="http://schemas.microsoft.com/office/drawing/2014/main" id="{CBC2BB7D-9B79-AAC4-E59D-51F7AFA35B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897781"/>
              </p:ext>
            </p:extLst>
          </p:nvPr>
        </p:nvGraphicFramePr>
        <p:xfrm>
          <a:off x="565265" y="2657045"/>
          <a:ext cx="5087391" cy="3790390"/>
        </p:xfrm>
        <a:graphic>
          <a:graphicData uri="http://schemas.openxmlformats.org/drawingml/2006/table">
            <a:tbl>
              <a:tblPr/>
              <a:tblGrid>
                <a:gridCol w="1301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Mark Type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Automatic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Tableau selects the default mark types.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Bar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Creates a vertical bar chart.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Line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Creates a line chart.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0439483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Area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Creates a line chart with a color-filled area below the line.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5764208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Square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Creates a table, filling each cell with a color from a specific range.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258481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Circle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Displays data as filled circles.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800866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Shape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Displays data as one of 10 unique shapes.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744251"/>
                  </a:ext>
                </a:extLst>
              </a:tr>
            </a:tbl>
          </a:graphicData>
        </a:graphic>
      </p:graphicFrame>
      <p:graphicFrame>
        <p:nvGraphicFramePr>
          <p:cNvPr id="6" name="Group 64">
            <a:extLst>
              <a:ext uri="{FF2B5EF4-FFF2-40B4-BE49-F238E27FC236}">
                <a16:creationId xmlns:a16="http://schemas.microsoft.com/office/drawing/2014/main" id="{A84211F7-608D-FB8F-551D-ADB2CC126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413343"/>
              </p:ext>
            </p:extLst>
          </p:nvPr>
        </p:nvGraphicFramePr>
        <p:xfrm>
          <a:off x="6539345" y="2657045"/>
          <a:ext cx="5087390" cy="3345789"/>
        </p:xfrm>
        <a:graphic>
          <a:graphicData uri="http://schemas.openxmlformats.org/drawingml/2006/table">
            <a:tbl>
              <a:tblPr/>
              <a:tblGrid>
                <a:gridCol w="1301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6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Mark Type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Text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Displays data as text.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Map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Displays data on a map.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Pie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Creates a pie chart.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0439483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Gantt Bar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Creates a Gantt chart.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5764208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Polygon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Shows points connected by lines that enclose an area.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258481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Density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Uses color combinations to show relative intensity of data in a chart.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800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2682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0F3536-B206-5CB7-434B-6C5379FB8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02E212-4219-A88C-584F-BA2A3E83B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Marks Card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448E7-8F5C-9A6C-6A79-349F961739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mark type.</a:t>
            </a:r>
          </a:p>
          <a:p>
            <a:r>
              <a:rPr lang="en-US" dirty="0"/>
              <a:t>The color of the data in the view. </a:t>
            </a:r>
          </a:p>
          <a:p>
            <a:r>
              <a:rPr lang="en-US" dirty="0"/>
              <a:t>The size of data elements in the view.</a:t>
            </a:r>
          </a:p>
          <a:p>
            <a:r>
              <a:rPr lang="en-US" dirty="0"/>
              <a:t>The shape of the data elements in the view.</a:t>
            </a:r>
          </a:p>
          <a:p>
            <a:r>
              <a:rPr lang="en-US" dirty="0"/>
              <a:t>Text and labels for the data. By default:</a:t>
            </a:r>
          </a:p>
          <a:p>
            <a:pPr lvl="1"/>
            <a:r>
              <a:rPr lang="en-US" dirty="0"/>
              <a:t>When you place a dimension on the </a:t>
            </a:r>
            <a:r>
              <a:rPr lang="en-US" b="1" dirty="0"/>
              <a:t>Label/Text</a:t>
            </a:r>
            <a:r>
              <a:rPr lang="en-US" dirty="0"/>
              <a:t> property </a:t>
            </a:r>
            <a:br>
              <a:rPr lang="en-US" dirty="0"/>
            </a:br>
            <a:r>
              <a:rPr lang="en-US" dirty="0"/>
              <a:t>on the </a:t>
            </a:r>
            <a:r>
              <a:rPr lang="en-US" b="1" dirty="0"/>
              <a:t>Marks</a:t>
            </a:r>
            <a:r>
              <a:rPr lang="en-US" dirty="0"/>
              <a:t> card, Tableau separates the marks by the </a:t>
            </a:r>
            <a:br>
              <a:rPr lang="en-US" dirty="0"/>
            </a:br>
            <a:r>
              <a:rPr lang="en-US" dirty="0"/>
              <a:t>members of the dimension. </a:t>
            </a:r>
          </a:p>
          <a:p>
            <a:pPr lvl="1"/>
            <a:r>
              <a:rPr lang="en-US" dirty="0"/>
              <a:t>When you place a measure on the </a:t>
            </a:r>
            <a:r>
              <a:rPr lang="en-US" b="1" dirty="0"/>
              <a:t>Label/Tex</a:t>
            </a:r>
            <a:r>
              <a:rPr lang="en-US" dirty="0"/>
              <a:t>t property </a:t>
            </a:r>
            <a:br>
              <a:rPr lang="en-US" dirty="0"/>
            </a:br>
            <a:r>
              <a:rPr lang="en-US" dirty="0"/>
              <a:t>on the </a:t>
            </a:r>
            <a:r>
              <a:rPr lang="en-US" b="1" dirty="0"/>
              <a:t>Marks</a:t>
            </a:r>
            <a:r>
              <a:rPr lang="en-US" dirty="0"/>
              <a:t> card, Tableau creates labels based on the </a:t>
            </a:r>
            <a:br>
              <a:rPr lang="en-US" dirty="0"/>
            </a:br>
            <a:r>
              <a:rPr lang="en-US" dirty="0"/>
              <a:t>measure values. </a:t>
            </a:r>
          </a:p>
          <a:p>
            <a:r>
              <a:rPr lang="en-US" dirty="0"/>
              <a:t>The level of detail. </a:t>
            </a:r>
          </a:p>
          <a:p>
            <a:r>
              <a:rPr lang="en-US" dirty="0"/>
              <a:t>Tooltips, which are the details that appear when the </a:t>
            </a:r>
            <a:br>
              <a:rPr lang="en-US" dirty="0"/>
            </a:br>
            <a:r>
              <a:rPr lang="en-US" dirty="0"/>
              <a:t>mouse pointer is placed over one or more marks in </a:t>
            </a:r>
            <a:br>
              <a:rPr lang="en-US" dirty="0"/>
            </a:br>
            <a:r>
              <a:rPr lang="en-US" dirty="0"/>
              <a:t>the view.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6A3CA9A-6AD4-7BA1-2325-C8FFDAD3607E}"/>
              </a:ext>
            </a:extLst>
          </p:cNvPr>
          <p:cNvGrpSpPr/>
          <p:nvPr/>
        </p:nvGrpSpPr>
        <p:grpSpPr>
          <a:xfrm>
            <a:off x="7174476" y="2187029"/>
            <a:ext cx="4691890" cy="2644686"/>
            <a:chOff x="7174476" y="2187029"/>
            <a:chExt cx="4691890" cy="264468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2001FD8-BB2A-EC92-1C9C-087CC43D5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21037" y="2412365"/>
              <a:ext cx="1895475" cy="2419350"/>
            </a:xfrm>
            <a:prstGeom prst="rect">
              <a:avLst/>
            </a:prstGeom>
          </p:spPr>
        </p:pic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15928466-930D-A81B-7FF2-1A4D4AA95F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16830" y="295283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ounded Rectangle 51">
              <a:extLst>
                <a:ext uri="{FF2B5EF4-FFF2-40B4-BE49-F238E27FC236}">
                  <a16:creationId xmlns:a16="http://schemas.microsoft.com/office/drawing/2014/main" id="{C407A519-A0FC-1655-7B4E-1F0DA6EE894D}"/>
                </a:ext>
              </a:extLst>
            </p:cNvPr>
            <p:cNvSpPr/>
            <p:nvPr/>
          </p:nvSpPr>
          <p:spPr>
            <a:xfrm>
              <a:off x="7174476" y="2810998"/>
              <a:ext cx="1177532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Mark type</a:t>
              </a:r>
            </a:p>
          </p:txBody>
        </p:sp>
        <p:sp>
          <p:nvSpPr>
            <p:cNvPr id="9" name="Line 315">
              <a:extLst>
                <a:ext uri="{FF2B5EF4-FFF2-40B4-BE49-F238E27FC236}">
                  <a16:creationId xmlns:a16="http://schemas.microsoft.com/office/drawing/2014/main" id="{15112787-97AF-8545-EEE8-240DE208AD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16830" y="3393807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Line 315">
              <a:extLst>
                <a:ext uri="{FF2B5EF4-FFF2-40B4-BE49-F238E27FC236}">
                  <a16:creationId xmlns:a16="http://schemas.microsoft.com/office/drawing/2014/main" id="{3766E4F0-A5D5-A8D0-D185-7AC2FD35D0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16830" y="391724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2FBD45E5-555B-5038-516C-F5BDDDBD933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9371683" y="2653044"/>
              <a:ext cx="718416" cy="29288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Line 315">
              <a:extLst>
                <a:ext uri="{FF2B5EF4-FFF2-40B4-BE49-F238E27FC236}">
                  <a16:creationId xmlns:a16="http://schemas.microsoft.com/office/drawing/2014/main" id="{25BE9B5E-B722-B6A2-5F8C-419CDD4566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30896" y="3393807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Line 315">
              <a:extLst>
                <a:ext uri="{FF2B5EF4-FFF2-40B4-BE49-F238E27FC236}">
                  <a16:creationId xmlns:a16="http://schemas.microsoft.com/office/drawing/2014/main" id="{E7948483-D4E4-0682-0712-68017ADA55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877334" y="3929150"/>
              <a:ext cx="8028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Rounded Rectangle 51">
              <a:extLst>
                <a:ext uri="{FF2B5EF4-FFF2-40B4-BE49-F238E27FC236}">
                  <a16:creationId xmlns:a16="http://schemas.microsoft.com/office/drawing/2014/main" id="{107D5F85-7F58-58E2-387E-7D7236A043D6}"/>
                </a:ext>
              </a:extLst>
            </p:cNvPr>
            <p:cNvSpPr/>
            <p:nvPr/>
          </p:nvSpPr>
          <p:spPr>
            <a:xfrm>
              <a:off x="7174476" y="3249700"/>
              <a:ext cx="1177532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Mark color</a:t>
              </a:r>
            </a:p>
          </p:txBody>
        </p:sp>
        <p:sp>
          <p:nvSpPr>
            <p:cNvPr id="15" name="Rounded Rectangle 51">
              <a:extLst>
                <a:ext uri="{FF2B5EF4-FFF2-40B4-BE49-F238E27FC236}">
                  <a16:creationId xmlns:a16="http://schemas.microsoft.com/office/drawing/2014/main" id="{9E52BD92-0EC3-85C1-D9ED-0A02D36DE345}"/>
                </a:ext>
              </a:extLst>
            </p:cNvPr>
            <p:cNvSpPr/>
            <p:nvPr/>
          </p:nvSpPr>
          <p:spPr>
            <a:xfrm>
              <a:off x="9253364" y="2187029"/>
              <a:ext cx="1177532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Mark size</a:t>
              </a:r>
            </a:p>
          </p:txBody>
        </p:sp>
        <p:sp>
          <p:nvSpPr>
            <p:cNvPr id="16" name="Rounded Rectangle 51">
              <a:extLst>
                <a:ext uri="{FF2B5EF4-FFF2-40B4-BE49-F238E27FC236}">
                  <a16:creationId xmlns:a16="http://schemas.microsoft.com/office/drawing/2014/main" id="{3A5EE5F8-36C4-90B6-83A7-56AEA7E4B71B}"/>
                </a:ext>
              </a:extLst>
            </p:cNvPr>
            <p:cNvSpPr/>
            <p:nvPr/>
          </p:nvSpPr>
          <p:spPr>
            <a:xfrm>
              <a:off x="7174476" y="3777091"/>
              <a:ext cx="1177532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Detail</a:t>
              </a:r>
            </a:p>
          </p:txBody>
        </p:sp>
        <p:sp>
          <p:nvSpPr>
            <p:cNvPr id="17" name="Rounded Rectangle 51">
              <a:extLst>
                <a:ext uri="{FF2B5EF4-FFF2-40B4-BE49-F238E27FC236}">
                  <a16:creationId xmlns:a16="http://schemas.microsoft.com/office/drawing/2014/main" id="{800DD77C-5CB7-125A-EC31-AF72702342D3}"/>
                </a:ext>
              </a:extLst>
            </p:cNvPr>
            <p:cNvSpPr/>
            <p:nvPr/>
          </p:nvSpPr>
          <p:spPr>
            <a:xfrm>
              <a:off x="10688834" y="3249699"/>
              <a:ext cx="1177532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Label</a:t>
              </a:r>
            </a:p>
          </p:txBody>
        </p:sp>
        <p:sp>
          <p:nvSpPr>
            <p:cNvPr id="18" name="Rounded Rectangle 51">
              <a:extLst>
                <a:ext uri="{FF2B5EF4-FFF2-40B4-BE49-F238E27FC236}">
                  <a16:creationId xmlns:a16="http://schemas.microsoft.com/office/drawing/2014/main" id="{29926FC3-A8CF-DBFC-EE61-D6895BBC4B98}"/>
                </a:ext>
              </a:extLst>
            </p:cNvPr>
            <p:cNvSpPr/>
            <p:nvPr/>
          </p:nvSpPr>
          <p:spPr>
            <a:xfrm>
              <a:off x="10688834" y="3791831"/>
              <a:ext cx="1177532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Tooltip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2748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BF189-CE65-CBCC-FA2A-E653614D4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Show Me Pane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C99F0F-4CB3-2BAB-3758-9D7E8F160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824EC62-33FA-69B6-7225-9A812D723F54}"/>
              </a:ext>
            </a:extLst>
          </p:cNvPr>
          <p:cNvGrpSpPr/>
          <p:nvPr/>
        </p:nvGrpSpPr>
        <p:grpSpPr>
          <a:xfrm>
            <a:off x="4117899" y="1419001"/>
            <a:ext cx="3956202" cy="4708828"/>
            <a:chOff x="5190730" y="1451658"/>
            <a:chExt cx="3956202" cy="4708828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CE031AD-3266-A28F-1E47-8991C7A66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90730" y="1451658"/>
              <a:ext cx="1810537" cy="4708828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39601E2-5020-3126-7B1C-91F9C0709E55}"/>
                </a:ext>
              </a:extLst>
            </p:cNvPr>
            <p:cNvSpPr/>
            <p:nvPr/>
          </p:nvSpPr>
          <p:spPr>
            <a:xfrm>
              <a:off x="6037604" y="1452785"/>
              <a:ext cx="948583" cy="311922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AutoShape 302">
              <a:extLst>
                <a:ext uri="{FF2B5EF4-FFF2-40B4-BE49-F238E27FC236}">
                  <a16:creationId xmlns:a16="http://schemas.microsoft.com/office/drawing/2014/main" id="{DB24728D-A617-BAF2-EBA8-3D3E164AD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660" y="1894696"/>
              <a:ext cx="211297" cy="3256623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Line 313">
              <a:extLst>
                <a:ext uri="{FF2B5EF4-FFF2-40B4-BE49-F238E27FC236}">
                  <a16:creationId xmlns:a16="http://schemas.microsoft.com/office/drawing/2014/main" id="{FA01DC41-4C04-BB3C-C456-9BE021E9795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7001267" y="161696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Rounded Rectangle 143">
              <a:extLst>
                <a:ext uri="{FF2B5EF4-FFF2-40B4-BE49-F238E27FC236}">
                  <a16:creationId xmlns:a16="http://schemas.microsoft.com/office/drawing/2014/main" id="{8B657411-0595-3996-9E18-2FBA37FCDD33}"/>
                </a:ext>
              </a:extLst>
            </p:cNvPr>
            <p:cNvSpPr/>
            <p:nvPr/>
          </p:nvSpPr>
          <p:spPr>
            <a:xfrm>
              <a:off x="7103957" y="3385688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Available chart types</a:t>
              </a:r>
            </a:p>
          </p:txBody>
        </p:sp>
        <p:sp>
          <p:nvSpPr>
            <p:cNvPr id="23" name="Rounded Rectangle 143">
              <a:extLst>
                <a:ext uri="{FF2B5EF4-FFF2-40B4-BE49-F238E27FC236}">
                  <a16:creationId xmlns:a16="http://schemas.microsoft.com/office/drawing/2014/main" id="{05E2752F-B5DD-B334-095F-3338CDD74C70}"/>
                </a:ext>
              </a:extLst>
            </p:cNvPr>
            <p:cNvSpPr/>
            <p:nvPr/>
          </p:nvSpPr>
          <p:spPr>
            <a:xfrm>
              <a:off x="7250504" y="1473372"/>
              <a:ext cx="1896428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Collapse/expand pane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26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FD3704-5C0F-4ED8-B422-346D45774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7EC850-20E2-5246-049C-B0F3B46A42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Views and Visualizations</a:t>
            </a:r>
          </a:p>
        </p:txBody>
      </p:sp>
    </p:spTree>
    <p:extLst>
      <p:ext uri="{BB962C8B-B14F-4D97-AF65-F5344CB8AC3E}">
        <p14:creationId xmlns:p14="http://schemas.microsoft.com/office/powerpoint/2010/main" val="3004123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Visualizations to Support Data Analysis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RAFT-LO_OV_Template_6-WIDE.potx" id="{A061CC47-5EBE-4AA4-AE32-821528FB929B}" vid="{7D135BEA-7BA6-4E16-89E8-60ACAC960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LO_OV_Template_5_2-WIDE</Template>
  <TotalTime>15725</TotalTime>
  <Words>885</Words>
  <Application>Microsoft Office PowerPoint</Application>
  <PresentationFormat>Widescreen</PresentationFormat>
  <Paragraphs>154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LO Choice</vt:lpstr>
      <vt:lpstr>Exploring Data with Views and Visualizations</vt:lpstr>
      <vt:lpstr>Create Views and Visualizations</vt:lpstr>
      <vt:lpstr>Options for Creating Views</vt:lpstr>
      <vt:lpstr>Shelves</vt:lpstr>
      <vt:lpstr>Marks</vt:lpstr>
      <vt:lpstr>The Marks Card</vt:lpstr>
      <vt:lpstr>The Show Me Pane</vt:lpstr>
      <vt:lpstr>PowerPoint Presentation</vt:lpstr>
      <vt:lpstr>Edit Visualizations to Support Data Analysis</vt:lpstr>
      <vt:lpstr>Highlight Tables</vt:lpstr>
      <vt:lpstr>Heat Maps</vt:lpstr>
      <vt:lpstr>Density Marks</vt:lpstr>
      <vt:lpstr>Tree Maps</vt:lpstr>
      <vt:lpstr>Aggregation Types for Measures</vt:lpstr>
      <vt:lpstr>Totals and Subtotals</vt:lpstr>
      <vt:lpstr>PowerPoint Presentation</vt:lpstr>
      <vt:lpstr>Create and Use Hierarchies</vt:lpstr>
      <vt:lpstr>Hierarchies</vt:lpstr>
      <vt:lpstr>PowerPoint Presentation</vt:lpstr>
      <vt:lpstr>Perform Quick Table Calculations </vt:lpstr>
      <vt:lpstr>Table Calculations</vt:lpstr>
      <vt:lpstr>Quick Table Calculations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Outline: [Course Title] </dc:title>
  <dc:creator>Pam Taylor</dc:creator>
  <cp:lastModifiedBy>Michelle Farney</cp:lastModifiedBy>
  <cp:revision>29</cp:revision>
  <dcterms:created xsi:type="dcterms:W3CDTF">2023-09-21T15:53:32Z</dcterms:created>
  <dcterms:modified xsi:type="dcterms:W3CDTF">2024-02-15T16:22:11Z</dcterms:modified>
</cp:coreProperties>
</file>