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9"/>
  </p:notesMasterIdLst>
  <p:handoutMasterIdLst>
    <p:handoutMasterId r:id="rId20"/>
  </p:handoutMasterIdLst>
  <p:sldIdLst>
    <p:sldId id="301" r:id="rId2"/>
    <p:sldId id="300" r:id="rId3"/>
    <p:sldId id="315" r:id="rId4"/>
    <p:sldId id="318" r:id="rId5"/>
    <p:sldId id="319" r:id="rId6"/>
    <p:sldId id="320" r:id="rId7"/>
    <p:sldId id="321" r:id="rId8"/>
    <p:sldId id="308" r:id="rId9"/>
    <p:sldId id="309" r:id="rId10"/>
    <p:sldId id="298" r:id="rId11"/>
    <p:sldId id="303" r:id="rId12"/>
    <p:sldId id="310" r:id="rId13"/>
    <p:sldId id="311" r:id="rId14"/>
    <p:sldId id="312" r:id="rId15"/>
    <p:sldId id="313" r:id="rId16"/>
    <p:sldId id="314" r:id="rId17"/>
    <p:sldId id="26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Stories</a:t>
            </a:r>
          </a:p>
          <a:p>
            <a:r>
              <a:rPr lang="en-US" dirty="0"/>
              <a:t>Enhance Stories with Tooltips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and Enhancing Stories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 Stories with Tooltips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4458EE3-1374-9D68-EAC9-F21F77B90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Storytelling with Tooltips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C31BF4-0AC1-11A6-F784-F783279D0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ABEEA1-1446-ED46-A456-A84AF2135211}"/>
              </a:ext>
            </a:extLst>
          </p:cNvPr>
          <p:cNvSpPr/>
          <p:nvPr/>
        </p:nvSpPr>
        <p:spPr>
          <a:xfrm>
            <a:off x="1442720" y="1066800"/>
            <a:ext cx="9184640" cy="522224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24CF4A9-4F89-880D-9BF7-17A05038BD8C}"/>
              </a:ext>
            </a:extLst>
          </p:cNvPr>
          <p:cNvGrpSpPr/>
          <p:nvPr/>
        </p:nvGrpSpPr>
        <p:grpSpPr>
          <a:xfrm>
            <a:off x="1437460" y="1426476"/>
            <a:ext cx="10118527" cy="4681221"/>
            <a:chOff x="1437460" y="1426476"/>
            <a:chExt cx="10118527" cy="468122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1052751-4BB7-ED6A-0C74-8D2832A1D4A6}"/>
                </a:ext>
              </a:extLst>
            </p:cNvPr>
            <p:cNvSpPr/>
            <p:nvPr/>
          </p:nvSpPr>
          <p:spPr>
            <a:xfrm>
              <a:off x="1564640" y="1548395"/>
              <a:ext cx="9062720" cy="3761211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5BDFEB-AEA3-0A40-06DE-B798DE267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37460" y="1426476"/>
              <a:ext cx="3424277" cy="341640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32E9CC2-1BD4-8808-626B-182951E7B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6750" y="2411894"/>
              <a:ext cx="5689237" cy="1445567"/>
            </a:xfrm>
            <a:prstGeom prst="rect">
              <a:avLst/>
            </a:prstGeom>
          </p:spPr>
        </p:pic>
        <p:sp>
          <p:nvSpPr>
            <p:cNvPr id="25" name="Text Box 307">
              <a:extLst>
                <a:ext uri="{FF2B5EF4-FFF2-40B4-BE49-F238E27FC236}">
                  <a16:creationId xmlns:a16="http://schemas.microsoft.com/office/drawing/2014/main" id="{79CFE3A8-73D9-8A26-8FCE-16C7A7E62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2020" y="5490949"/>
              <a:ext cx="8287959" cy="616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Use tooltips to provide additional insight and links to more data for the marks in the view.</a:t>
              </a:r>
            </a:p>
          </p:txBody>
        </p:sp>
        <p:sp>
          <p:nvSpPr>
            <p:cNvPr id="27" name="Rounded Rectangle 143">
              <a:extLst>
                <a:ext uri="{FF2B5EF4-FFF2-40B4-BE49-F238E27FC236}">
                  <a16:creationId xmlns:a16="http://schemas.microsoft.com/office/drawing/2014/main" id="{503E80E9-E945-5080-3CA8-C3F55564482E}"/>
                </a:ext>
              </a:extLst>
            </p:cNvPr>
            <p:cNvSpPr/>
            <p:nvPr/>
          </p:nvSpPr>
          <p:spPr>
            <a:xfrm>
              <a:off x="2287585" y="497650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Default tooltip</a:t>
              </a:r>
            </a:p>
          </p:txBody>
        </p:sp>
        <p:sp>
          <p:nvSpPr>
            <p:cNvPr id="28" name="Rounded Rectangle 143">
              <a:extLst>
                <a:ext uri="{FF2B5EF4-FFF2-40B4-BE49-F238E27FC236}">
                  <a16:creationId xmlns:a16="http://schemas.microsoft.com/office/drawing/2014/main" id="{118A5455-F5FD-8195-6C14-ED6652504496}"/>
                </a:ext>
              </a:extLst>
            </p:cNvPr>
            <p:cNvSpPr/>
            <p:nvPr/>
          </p:nvSpPr>
          <p:spPr>
            <a:xfrm>
              <a:off x="8232099" y="420985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Custom tooltip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177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CD03A-4E1A-D122-5E4D-6C6B3D95B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Tooltip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120C3B-D354-DAB5-3F68-319AFB5C7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60A9CEF-99FA-C4E0-472C-83F6E3CF21AF}"/>
              </a:ext>
            </a:extLst>
          </p:cNvPr>
          <p:cNvGrpSpPr/>
          <p:nvPr/>
        </p:nvGrpSpPr>
        <p:grpSpPr>
          <a:xfrm>
            <a:off x="2779529" y="1504280"/>
            <a:ext cx="6791450" cy="4381793"/>
            <a:chOff x="1926089" y="1270041"/>
            <a:chExt cx="6791450" cy="438179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333A65C-0983-D970-7908-9F10DE287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3675" y="1720798"/>
              <a:ext cx="4384649" cy="3416405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A9F9D9A-7C7E-D701-5EAE-DA11AA7DD709}"/>
                </a:ext>
              </a:extLst>
            </p:cNvPr>
            <p:cNvSpPr/>
            <p:nvPr/>
          </p:nvSpPr>
          <p:spPr>
            <a:xfrm>
              <a:off x="3903675" y="2087315"/>
              <a:ext cx="3523285" cy="214491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8DF4786D-84C1-18E1-917B-0BCF6B40A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565" y="325075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E80F15C9-0CC0-A67C-91DA-D9FFBAF34D17}"/>
                </a:ext>
              </a:extLst>
            </p:cNvPr>
            <p:cNvSpPr/>
            <p:nvPr/>
          </p:nvSpPr>
          <p:spPr>
            <a:xfrm>
              <a:off x="2526588" y="3113431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Text area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86F1CA82-33D4-53F1-A25B-18D3CBA8862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465183" y="184857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8973D6CE-3C90-9662-E02A-D34A5B7877B2}"/>
                </a:ext>
              </a:extLst>
            </p:cNvPr>
            <p:cNvSpPr/>
            <p:nvPr/>
          </p:nvSpPr>
          <p:spPr>
            <a:xfrm>
              <a:off x="6839459" y="1270041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Insert fields and worksheets</a:t>
              </a: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EDDE5E38-BA67-9839-0D30-0B3D10F645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1625" y="220646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605DD8AF-97CB-630D-B1EB-B97CA520D523}"/>
                </a:ext>
              </a:extLst>
            </p:cNvPr>
            <p:cNvSpPr/>
            <p:nvPr/>
          </p:nvSpPr>
          <p:spPr>
            <a:xfrm>
              <a:off x="1926089" y="1958287"/>
              <a:ext cx="156729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Text formatting options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D0243C-74A8-1EE0-BDA0-AD54B28C1F7F}"/>
                </a:ext>
              </a:extLst>
            </p:cNvPr>
            <p:cNvSpPr/>
            <p:nvPr/>
          </p:nvSpPr>
          <p:spPr>
            <a:xfrm>
              <a:off x="4003040" y="2506551"/>
              <a:ext cx="4206234" cy="147360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28F24777-4212-B726-189F-354B5198CB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3384" y="440921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Line 315">
              <a:extLst>
                <a:ext uri="{FF2B5EF4-FFF2-40B4-BE49-F238E27FC236}">
                  <a16:creationId xmlns:a16="http://schemas.microsoft.com/office/drawing/2014/main" id="{8BD723C1-1D7E-59CE-33DA-B14907C830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4566" y="4661093"/>
              <a:ext cx="498474" cy="2934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Line 315">
              <a:extLst>
                <a:ext uri="{FF2B5EF4-FFF2-40B4-BE49-F238E27FC236}">
                  <a16:creationId xmlns:a16="http://schemas.microsoft.com/office/drawing/2014/main" id="{74D8FCD2-F6D5-562A-CF06-C63FDC7CED2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4884351" y="5258661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Line 315">
              <a:extLst>
                <a:ext uri="{FF2B5EF4-FFF2-40B4-BE49-F238E27FC236}">
                  <a16:creationId xmlns:a16="http://schemas.microsoft.com/office/drawing/2014/main" id="{1A9FCA32-8376-F737-ADF3-CD7AE54970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44276" y="418766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625F9E4D-05BE-7A53-7025-B5CA3F5ACDFB}"/>
                </a:ext>
              </a:extLst>
            </p:cNvPr>
            <p:cNvSpPr/>
            <p:nvPr/>
          </p:nvSpPr>
          <p:spPr>
            <a:xfrm>
              <a:off x="6993514" y="3932838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Specify when tooltips display</a:t>
              </a: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723723C4-F0F6-13AE-F4F8-E15611912190}"/>
                </a:ext>
              </a:extLst>
            </p:cNvPr>
            <p:cNvSpPr/>
            <p:nvPr/>
          </p:nvSpPr>
          <p:spPr>
            <a:xfrm>
              <a:off x="4261415" y="537719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Preview tooltip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3944292B-3609-9590-3D0D-A74436020533}"/>
                </a:ext>
              </a:extLst>
            </p:cNvPr>
            <p:cNvSpPr/>
            <p:nvPr/>
          </p:nvSpPr>
          <p:spPr>
            <a:xfrm>
              <a:off x="1926089" y="4140537"/>
              <a:ext cx="1724025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Show/hide command buttons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13899A85-76DE-96C8-C6E6-B8E5DA7C67A9}"/>
                </a:ext>
              </a:extLst>
            </p:cNvPr>
            <p:cNvSpPr/>
            <p:nvPr/>
          </p:nvSpPr>
          <p:spPr>
            <a:xfrm>
              <a:off x="1980095" y="481551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Highlight related data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5A207857-EB2F-06D1-E10E-14C5E104519F}"/>
              </a:ext>
            </a:extLst>
          </p:cNvPr>
          <p:cNvSpPr/>
          <p:nvPr/>
        </p:nvSpPr>
        <p:spPr>
          <a:xfrm>
            <a:off x="1381760" y="1381760"/>
            <a:ext cx="9265920" cy="462280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1360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90EE97-60AA-35DD-60A6-F71E51E13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40A6EE-6529-CD0D-4F16-DCF9CF209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Tooltips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A36E76-2CE8-1BEE-4173-2BDEFFF741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calculated fields with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IF-THEN-ELSE</a:t>
            </a:r>
            <a:r>
              <a:rPr lang="en-US" dirty="0"/>
              <a:t> statements.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Then include statements from the calculated fields in the tooltip.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B252DC-1485-D183-37A5-9DC04E3B14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423"/>
          <a:stretch/>
        </p:blipFill>
        <p:spPr>
          <a:xfrm>
            <a:off x="827314" y="4250421"/>
            <a:ext cx="4754628" cy="1215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1ACCA2-E686-8EA3-FFF5-1977639160F8}"/>
              </a:ext>
            </a:extLst>
          </p:cNvPr>
          <p:cNvSpPr txBox="1"/>
          <p:nvPr/>
        </p:nvSpPr>
        <p:spPr>
          <a:xfrm>
            <a:off x="827314" y="1858944"/>
            <a:ext cx="480311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IF [Product Cycle] = "New"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THEN [Product Cycle]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ELSE " "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530871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9D56F-DC3E-013E-A901-89D06B078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Viz in Tooltip Feature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A653D2-4D06-97D4-88BE-20C1445AE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E88ADB-208A-1347-7AA6-E7C272F23BC5}"/>
              </a:ext>
            </a:extLst>
          </p:cNvPr>
          <p:cNvGrpSpPr/>
          <p:nvPr/>
        </p:nvGrpSpPr>
        <p:grpSpPr>
          <a:xfrm>
            <a:off x="1596038" y="1360959"/>
            <a:ext cx="8920474" cy="4982914"/>
            <a:chOff x="1982979" y="1432079"/>
            <a:chExt cx="8920474" cy="49829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BD84A6F-BA72-F1E3-68EF-F2F296335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0762" y="1432079"/>
              <a:ext cx="6730475" cy="4982914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BD1005B9-570D-45A5-3880-694292E7D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9491" y="2459061"/>
              <a:ext cx="32341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486A5011-B9CD-4451-C35E-4FEEB2013C6A}"/>
                </a:ext>
              </a:extLst>
            </p:cNvPr>
            <p:cNvSpPr/>
            <p:nvPr/>
          </p:nvSpPr>
          <p:spPr>
            <a:xfrm>
              <a:off x="1982979" y="232174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Selected mark</a:t>
              </a:r>
            </a:p>
          </p:txBody>
        </p:sp>
        <p:sp>
          <p:nvSpPr>
            <p:cNvPr id="8" name="AutoShape 302">
              <a:extLst>
                <a:ext uri="{FF2B5EF4-FFF2-40B4-BE49-F238E27FC236}">
                  <a16:creationId xmlns:a16="http://schemas.microsoft.com/office/drawing/2014/main" id="{C26030F1-2283-CC38-1B54-17DB39AD4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5961" y="2391066"/>
              <a:ext cx="174625" cy="29605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5EDA103D-1912-D5C2-2F81-0366437E1553}"/>
                </a:ext>
              </a:extLst>
            </p:cNvPr>
            <p:cNvSpPr/>
            <p:nvPr/>
          </p:nvSpPr>
          <p:spPr>
            <a:xfrm>
              <a:off x="9179428" y="3628080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Tooltip displaying viz from another sheet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7806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AC7B6C-2EFD-4076-9C8F-B27A3A672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8097A8-21F3-9425-C86F-FE2367C3A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Size Considerations for Viz in Tooltip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2A1A7B-7453-81F3-612F-662F267D56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Some secondary visualizations are just too large to be displayed.</a:t>
            </a:r>
          </a:p>
          <a:p>
            <a:pPr lvl="1"/>
            <a:r>
              <a:rPr lang="en-US" dirty="0"/>
              <a:t>Tableau displays the message, "View is too large to show" when you try to open the tooltip. </a:t>
            </a:r>
          </a:p>
          <a:p>
            <a:r>
              <a:rPr lang="en-US" dirty="0"/>
              <a:t>By default, the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maxwidth</a:t>
            </a:r>
            <a:r>
              <a:rPr lang="en-US" dirty="0"/>
              <a:t> and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maxheight</a:t>
            </a:r>
            <a:r>
              <a:rPr lang="en-US" dirty="0"/>
              <a:t> values are set at 300 pixels each. </a:t>
            </a:r>
          </a:p>
          <a:p>
            <a:r>
              <a:rPr lang="en-US" dirty="0"/>
              <a:t>Tableau recommends keeping these values under 600 pixels.</a:t>
            </a:r>
          </a:p>
          <a:p>
            <a:pPr lvl="1"/>
            <a:r>
              <a:rPr lang="en-US" dirty="0"/>
              <a:t> Prevents the primary source visualization from being obscured. </a:t>
            </a:r>
          </a:p>
          <a:p>
            <a:r>
              <a:rPr lang="en-US" dirty="0"/>
              <a:t>Or, adjust the view on the source data sheet to select </a:t>
            </a:r>
            <a:r>
              <a:rPr lang="en-US" b="1" dirty="0"/>
              <a:t>Entire View.</a:t>
            </a:r>
          </a:p>
          <a:p>
            <a:pPr lvl="1"/>
            <a:r>
              <a:rPr lang="en-US" dirty="0"/>
              <a:t> Shows more data from the target visualization in the tooltip.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A2E6B4-BC81-3307-1CEF-FD1803AE8C2E}"/>
              </a:ext>
            </a:extLst>
          </p:cNvPr>
          <p:cNvSpPr/>
          <p:nvPr/>
        </p:nvSpPr>
        <p:spPr>
          <a:xfrm>
            <a:off x="1554480" y="2407920"/>
            <a:ext cx="9113520" cy="191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9395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6937EF-57A2-E72A-2898-9DAADFDAE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75DC2-1763-4EC8-6094-78D4B0BAF3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Enhancing Stories with Tooltips</a:t>
            </a:r>
          </a:p>
        </p:txBody>
      </p:sp>
    </p:spTree>
    <p:extLst>
      <p:ext uri="{BB962C8B-B14F-4D97-AF65-F5344CB8AC3E}">
        <p14:creationId xmlns:p14="http://schemas.microsoft.com/office/powerpoint/2010/main" val="2789261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stories might you create in your organization?</a:t>
            </a:r>
          </a:p>
          <a:p>
            <a:r>
              <a:rPr lang="en-US" dirty="0"/>
              <a:t>How might you use tooltips to enhance visualizations and stories in your organization?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Stories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F962406-FA6D-017F-8F01-C26108C80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Stories in Tableau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D8E262-B2FB-3A3A-DC19-6E581352B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A7C1948-8945-EE5D-7DA2-D92B71AD05AA}"/>
              </a:ext>
            </a:extLst>
          </p:cNvPr>
          <p:cNvGrpSpPr/>
          <p:nvPr/>
        </p:nvGrpSpPr>
        <p:grpSpPr>
          <a:xfrm>
            <a:off x="252984" y="1059960"/>
            <a:ext cx="11737023" cy="5336064"/>
            <a:chOff x="252984" y="1059960"/>
            <a:chExt cx="11737023" cy="533606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730EF31-FC75-3E90-692F-DBEDB65BBE17}"/>
                </a:ext>
              </a:extLst>
            </p:cNvPr>
            <p:cNvGrpSpPr/>
            <p:nvPr/>
          </p:nvGrpSpPr>
          <p:grpSpPr>
            <a:xfrm>
              <a:off x="252984" y="1059960"/>
              <a:ext cx="11737023" cy="5336064"/>
              <a:chOff x="252984" y="1059960"/>
              <a:chExt cx="11737023" cy="5336064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E0B2DDA-6B6F-328F-CDF7-0275D48387F6}"/>
                  </a:ext>
                </a:extLst>
              </p:cNvPr>
              <p:cNvGrpSpPr/>
              <p:nvPr/>
            </p:nvGrpSpPr>
            <p:grpSpPr>
              <a:xfrm>
                <a:off x="252984" y="1438329"/>
                <a:ext cx="11737023" cy="4957695"/>
                <a:chOff x="252984" y="1245289"/>
                <a:chExt cx="11737023" cy="4957695"/>
              </a:xfrm>
            </p:grpSpPr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3FE1C3D9-5B99-8336-31EE-10C5EF5EBD88}"/>
                    </a:ext>
                  </a:extLst>
                </p:cNvPr>
                <p:cNvGrpSpPr/>
                <p:nvPr/>
              </p:nvGrpSpPr>
              <p:grpSpPr>
                <a:xfrm>
                  <a:off x="1936252" y="1245289"/>
                  <a:ext cx="8405327" cy="4957695"/>
                  <a:chOff x="1515985" y="1192091"/>
                  <a:chExt cx="9245860" cy="5998810"/>
                </a:xfrm>
              </p:grpSpPr>
              <p:pic>
                <p:nvPicPr>
                  <p:cNvPr id="6" name="Picture 5">
                    <a:extLst>
                      <a:ext uri="{FF2B5EF4-FFF2-40B4-BE49-F238E27FC236}">
                        <a16:creationId xmlns:a16="http://schemas.microsoft.com/office/drawing/2014/main" id="{BEA4C61A-3537-83D9-8FE0-DB134F139E0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515985" y="1192091"/>
                    <a:ext cx="9160030" cy="1695365"/>
                  </a:xfrm>
                  <a:prstGeom prst="rect">
                    <a:avLst/>
                  </a:prstGeom>
                </p:spPr>
              </p:pic>
              <p:pic>
                <p:nvPicPr>
                  <p:cNvPr id="7" name="Picture 6">
                    <a:extLst>
                      <a:ext uri="{FF2B5EF4-FFF2-40B4-BE49-F238E27FC236}">
                        <a16:creationId xmlns:a16="http://schemas.microsoft.com/office/drawing/2014/main" id="{D1E09080-FDEC-3617-1F69-BE91EC0BAA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601815" y="2802112"/>
                    <a:ext cx="9160030" cy="4388789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1" name="Line 300">
                  <a:extLst>
                    <a:ext uri="{FF2B5EF4-FFF2-40B4-BE49-F238E27FC236}">
                      <a16:creationId xmlns:a16="http://schemas.microsoft.com/office/drawing/2014/main" id="{31DBB366-84B0-3B76-0D63-BAFA847C1F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4652" y="1392768"/>
                  <a:ext cx="137160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" name="Rounded Rectangle 143">
                  <a:extLst>
                    <a:ext uri="{FF2B5EF4-FFF2-40B4-BE49-F238E27FC236}">
                      <a16:creationId xmlns:a16="http://schemas.microsoft.com/office/drawing/2014/main" id="{9162EAFC-19F0-BD11-0887-CCC3AFB37E6F}"/>
                    </a:ext>
                  </a:extLst>
                </p:cNvPr>
                <p:cNvSpPr/>
                <p:nvPr/>
              </p:nvSpPr>
              <p:spPr>
                <a:xfrm>
                  <a:off x="252984" y="1245289"/>
                  <a:ext cx="1424814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latin typeface="Calibri"/>
                      <a:cs typeface="Calibri"/>
                    </a:rPr>
                    <a:t>Story Title</a:t>
                  </a:r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CA273353-D871-4FE1-8B3D-614BA869079F}"/>
                    </a:ext>
                  </a:extLst>
                </p:cNvPr>
                <p:cNvSpPr/>
                <p:nvPr/>
              </p:nvSpPr>
              <p:spPr>
                <a:xfrm>
                  <a:off x="2763520" y="1519927"/>
                  <a:ext cx="7500032" cy="552713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rgbClr val="E62428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" name="Line 300">
                  <a:extLst>
                    <a:ext uri="{FF2B5EF4-FFF2-40B4-BE49-F238E27FC236}">
                      <a16:creationId xmlns:a16="http://schemas.microsoft.com/office/drawing/2014/main" id="{89A32D5C-0464-EE54-22AA-A7FC45ED16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263552" y="1796283"/>
                  <a:ext cx="137160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" name="Rounded Rectangle 143">
                  <a:extLst>
                    <a:ext uri="{FF2B5EF4-FFF2-40B4-BE49-F238E27FC236}">
                      <a16:creationId xmlns:a16="http://schemas.microsoft.com/office/drawing/2014/main" id="{6ADE97DE-FB60-B8D7-C0E2-A3CC968DF4B0}"/>
                    </a:ext>
                  </a:extLst>
                </p:cNvPr>
                <p:cNvSpPr/>
                <p:nvPr/>
              </p:nvSpPr>
              <p:spPr>
                <a:xfrm>
                  <a:off x="10565193" y="1649471"/>
                  <a:ext cx="1424814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latin typeface="Calibri"/>
                      <a:cs typeface="Calibri"/>
                    </a:rPr>
                    <a:t>Story Navigator</a:t>
                  </a:r>
                </a:p>
              </p:txBody>
            </p:sp>
          </p:grpSp>
          <p:sp>
            <p:nvSpPr>
              <p:cNvPr id="17" name="Line 300">
                <a:extLst>
                  <a:ext uri="{FF2B5EF4-FFF2-40B4-BE49-F238E27FC236}">
                    <a16:creationId xmlns:a16="http://schemas.microsoft.com/office/drawing/2014/main" id="{54B9E8B6-01AC-6646-ACEE-82C554CF37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12640" y="1219519"/>
                <a:ext cx="2367280" cy="62299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Line 300">
                <a:extLst>
                  <a:ext uri="{FF2B5EF4-FFF2-40B4-BE49-F238E27FC236}">
                    <a16:creationId xmlns:a16="http://schemas.microsoft.com/office/drawing/2014/main" id="{73BE7D71-B2C8-AB9C-3F67-4053DA52D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48840" y="1219519"/>
                <a:ext cx="1037480" cy="61832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Line 300">
                <a:extLst>
                  <a:ext uri="{FF2B5EF4-FFF2-40B4-BE49-F238E27FC236}">
                    <a16:creationId xmlns:a16="http://schemas.microsoft.com/office/drawing/2014/main" id="{9E104CBA-1B5C-5BDB-7598-D7E1106BC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56632" y="1219519"/>
                <a:ext cx="288142" cy="60852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Line 300">
                <a:extLst>
                  <a:ext uri="{FF2B5EF4-FFF2-40B4-BE49-F238E27FC236}">
                    <a16:creationId xmlns:a16="http://schemas.microsoft.com/office/drawing/2014/main" id="{887F49DD-FC14-5FBA-B310-8EF4A645F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38374" y="1219519"/>
                <a:ext cx="2017386" cy="60852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Rounded Rectangle 143">
                <a:extLst>
                  <a:ext uri="{FF2B5EF4-FFF2-40B4-BE49-F238E27FC236}">
                    <a16:creationId xmlns:a16="http://schemas.microsoft.com/office/drawing/2014/main" id="{BE2F5E43-A839-84AE-12D2-97727F71D278}"/>
                  </a:ext>
                </a:extLst>
              </p:cNvPr>
              <p:cNvSpPr/>
              <p:nvPr/>
            </p:nvSpPr>
            <p:spPr>
              <a:xfrm>
                <a:off x="6614952" y="1059960"/>
                <a:ext cx="1424814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Story Points</a:t>
                </a:r>
              </a:p>
            </p:txBody>
          </p:sp>
        </p:grpSp>
        <p:sp>
          <p:nvSpPr>
            <p:cNvPr id="25" name="Line 300">
              <a:extLst>
                <a:ext uri="{FF2B5EF4-FFF2-40B4-BE49-F238E27FC236}">
                  <a16:creationId xmlns:a16="http://schemas.microsoft.com/office/drawing/2014/main" id="{F7FF2670-8071-8382-09D1-CCEFA7339F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25252" y="2208689"/>
              <a:ext cx="1606668" cy="7176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Rounded Rectangle 143">
              <a:extLst>
                <a:ext uri="{FF2B5EF4-FFF2-40B4-BE49-F238E27FC236}">
                  <a16:creationId xmlns:a16="http://schemas.microsoft.com/office/drawing/2014/main" id="{424B4AB2-F37F-3ADD-74A2-4BBC09764ED1}"/>
                </a:ext>
              </a:extLst>
            </p:cNvPr>
            <p:cNvSpPr/>
            <p:nvPr/>
          </p:nvSpPr>
          <p:spPr>
            <a:xfrm>
              <a:off x="815785" y="284961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Selected Story Point</a:t>
              </a: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66AEF198-7C6A-829D-2CAD-57BD3121A4F7}"/>
                </a:ext>
              </a:extLst>
            </p:cNvPr>
            <p:cNvSpPr/>
            <p:nvPr/>
          </p:nvSpPr>
          <p:spPr>
            <a:xfrm>
              <a:off x="2266573" y="5448023"/>
              <a:ext cx="1724025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for Selected Story Point</a:t>
              </a: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3F2050A0-64D0-1E6B-EB88-A23D0511371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8724293" y="4983376"/>
              <a:ext cx="6398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9FF874-191F-5ED9-B248-81A025AD1BE0}"/>
                </a:ext>
              </a:extLst>
            </p:cNvPr>
            <p:cNvSpPr/>
            <p:nvPr/>
          </p:nvSpPr>
          <p:spPr>
            <a:xfrm>
              <a:off x="8247067" y="2336800"/>
              <a:ext cx="1559450" cy="223031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D3BDEEE1-CABF-A1F2-122E-674474425FE1}"/>
                </a:ext>
              </a:extLst>
            </p:cNvPr>
            <p:cNvSpPr/>
            <p:nvPr/>
          </p:nvSpPr>
          <p:spPr>
            <a:xfrm>
              <a:off x="8320745" y="5009221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Available Filters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7011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F669C6-C0D3-4465-6778-E6977AAC1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A130CB-5E72-0BC3-470D-82EF9737E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 Points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3593E33-A523-80EB-8F00-22F459CF96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Story point</a:t>
            </a:r>
            <a:r>
              <a:rPr lang="en-US" dirty="0"/>
              <a:t>: A view and its associated caption.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E57A48-7221-31B9-DB60-7D159A7E7D05}"/>
              </a:ext>
            </a:extLst>
          </p:cNvPr>
          <p:cNvGrpSpPr/>
          <p:nvPr/>
        </p:nvGrpSpPr>
        <p:grpSpPr>
          <a:xfrm>
            <a:off x="1922606" y="3046096"/>
            <a:ext cx="8346788" cy="1989217"/>
            <a:chOff x="1049634" y="3020840"/>
            <a:chExt cx="8346788" cy="198921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7A9673C-7676-7230-4E1A-D18C0A552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9122" y="3399209"/>
              <a:ext cx="8327300" cy="1401128"/>
            </a:xfrm>
            <a:prstGeom prst="rect">
              <a:avLst/>
            </a:prstGeom>
          </p:spPr>
        </p:pic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FE364DD2-FF8F-E48D-ECA3-BC0515BCB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45510" y="3180399"/>
              <a:ext cx="2367280" cy="6229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00">
              <a:extLst>
                <a:ext uri="{FF2B5EF4-FFF2-40B4-BE49-F238E27FC236}">
                  <a16:creationId xmlns:a16="http://schemas.microsoft.com/office/drawing/2014/main" id="{EDEAFCFC-1B5A-0AAD-7FC8-C8A5E54745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1710" y="3180399"/>
              <a:ext cx="1037480" cy="6183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00">
              <a:extLst>
                <a:ext uri="{FF2B5EF4-FFF2-40B4-BE49-F238E27FC236}">
                  <a16:creationId xmlns:a16="http://schemas.microsoft.com/office/drawing/2014/main" id="{A6AEBD43-F999-A05F-10F3-F50C06E334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9502" y="3180399"/>
              <a:ext cx="288142" cy="6085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E6D0E620-A7C4-5ED4-BCB9-FCAB42F8D6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71244" y="3180399"/>
              <a:ext cx="2017386" cy="6085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242E2EF-C686-A786-7539-367DC0C76A53}"/>
                </a:ext>
              </a:extLst>
            </p:cNvPr>
            <p:cNvSpPr/>
            <p:nvPr/>
          </p:nvSpPr>
          <p:spPr>
            <a:xfrm>
              <a:off x="5747822" y="3020840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Story Points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A6B60D8-1C63-6E44-3BED-A0484065EA40}"/>
                </a:ext>
              </a:extLst>
            </p:cNvPr>
            <p:cNvSpPr/>
            <p:nvPr/>
          </p:nvSpPr>
          <p:spPr>
            <a:xfrm>
              <a:off x="1144550" y="4307840"/>
              <a:ext cx="7904480" cy="592494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Line 300">
              <a:extLst>
                <a:ext uri="{FF2B5EF4-FFF2-40B4-BE49-F238E27FC236}">
                  <a16:creationId xmlns:a16="http://schemas.microsoft.com/office/drawing/2014/main" id="{9BA20F43-E76A-511F-9C77-7AD681BE85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96614" y="4182706"/>
              <a:ext cx="1606668" cy="7176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Rounded Rectangle 143">
              <a:extLst>
                <a:ext uri="{FF2B5EF4-FFF2-40B4-BE49-F238E27FC236}">
                  <a16:creationId xmlns:a16="http://schemas.microsoft.com/office/drawing/2014/main" id="{349F4BA0-A55F-DC18-D64E-3966EF560B00}"/>
                </a:ext>
              </a:extLst>
            </p:cNvPr>
            <p:cNvSpPr/>
            <p:nvPr/>
          </p:nvSpPr>
          <p:spPr>
            <a:xfrm>
              <a:off x="1144550" y="473541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Selected Story Point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E4CA858-CCF8-97C2-9871-EE3E1F331A09}"/>
                </a:ext>
              </a:extLst>
            </p:cNvPr>
            <p:cNvSpPr/>
            <p:nvPr/>
          </p:nvSpPr>
          <p:spPr>
            <a:xfrm>
              <a:off x="1049634" y="3360849"/>
              <a:ext cx="2770472" cy="251276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688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703BC-DDA6-352B-6B92-A2199F521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D339EB-2649-0A52-8DE4-193E62BC9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Story Navigator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83B7331-951E-3153-024C-D21F105366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Provides context and order for story points.</a:t>
            </a:r>
          </a:p>
          <a:p>
            <a:r>
              <a:rPr lang="en-US" dirty="0"/>
              <a:t>Defines how audiences will see the story.</a:t>
            </a:r>
          </a:p>
          <a:p>
            <a:r>
              <a:rPr lang="en-US" dirty="0"/>
              <a:t>Use </a:t>
            </a:r>
            <a:r>
              <a:rPr lang="en-US" b="1" dirty="0"/>
              <a:t>Layout</a:t>
            </a:r>
            <a:r>
              <a:rPr lang="en-US" dirty="0"/>
              <a:t> pane to change navigator style.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20CE57F-8E1B-77B0-A5A3-3B8C1F781673}"/>
              </a:ext>
            </a:extLst>
          </p:cNvPr>
          <p:cNvGrpSpPr/>
          <p:nvPr/>
        </p:nvGrpSpPr>
        <p:grpSpPr>
          <a:xfrm>
            <a:off x="958194" y="3147489"/>
            <a:ext cx="10073243" cy="1589057"/>
            <a:chOff x="958194" y="3147489"/>
            <a:chExt cx="10073243" cy="158905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FE2BA95-A02C-C83A-78B4-020DC2CF4F2A}"/>
                </a:ext>
              </a:extLst>
            </p:cNvPr>
            <p:cNvGrpSpPr/>
            <p:nvPr/>
          </p:nvGrpSpPr>
          <p:grpSpPr>
            <a:xfrm>
              <a:off x="958194" y="3147489"/>
              <a:ext cx="10073243" cy="1539485"/>
              <a:chOff x="1049634" y="3360849"/>
              <a:chExt cx="10073243" cy="153948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AEA5D12F-B81B-6316-EED2-6A085D87F048}"/>
                  </a:ext>
                </a:extLst>
              </p:cNvPr>
              <p:cNvGrpSpPr/>
              <p:nvPr/>
            </p:nvGrpSpPr>
            <p:grpSpPr>
              <a:xfrm>
                <a:off x="1069122" y="3399209"/>
                <a:ext cx="10053755" cy="1501125"/>
                <a:chOff x="1936252" y="1438329"/>
                <a:chExt cx="10053755" cy="1501125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DB3BA6C8-B549-035C-E040-B25094397636}"/>
                    </a:ext>
                  </a:extLst>
                </p:cNvPr>
                <p:cNvGrpSpPr/>
                <p:nvPr/>
              </p:nvGrpSpPr>
              <p:grpSpPr>
                <a:xfrm>
                  <a:off x="1936252" y="1438329"/>
                  <a:ext cx="10053755" cy="1401128"/>
                  <a:chOff x="1936252" y="1245289"/>
                  <a:chExt cx="10053755" cy="1401128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B38DE139-0363-7BC1-B4EE-C4D3F7A7B7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936252" y="1245289"/>
                    <a:ext cx="8327300" cy="1401128"/>
                  </a:xfrm>
                  <a:prstGeom prst="rect">
                    <a:avLst/>
                  </a:prstGeom>
                </p:spPr>
              </p:pic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71ABC3CD-3771-8601-E85F-710D6816F71F}"/>
                      </a:ext>
                    </a:extLst>
                  </p:cNvPr>
                  <p:cNvSpPr/>
                  <p:nvPr/>
                </p:nvSpPr>
                <p:spPr>
                  <a:xfrm>
                    <a:off x="2763520" y="1519927"/>
                    <a:ext cx="7500032" cy="552713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rgbClr val="E62428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" name="Line 300">
                    <a:extLst>
                      <a:ext uri="{FF2B5EF4-FFF2-40B4-BE49-F238E27FC236}">
                        <a16:creationId xmlns:a16="http://schemas.microsoft.com/office/drawing/2014/main" id="{A5228789-C0F7-C793-013D-A35FBEEDDEA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63552" y="1796283"/>
                    <a:ext cx="1371600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4400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3" name="Rounded Rectangle 143">
                    <a:extLst>
                      <a:ext uri="{FF2B5EF4-FFF2-40B4-BE49-F238E27FC236}">
                        <a16:creationId xmlns:a16="http://schemas.microsoft.com/office/drawing/2014/main" id="{CE3FDD3E-CE35-13ED-ACD3-19A7E8F762A2}"/>
                      </a:ext>
                    </a:extLst>
                  </p:cNvPr>
                  <p:cNvSpPr/>
                  <p:nvPr/>
                </p:nvSpPr>
                <p:spPr>
                  <a:xfrm>
                    <a:off x="10565193" y="1649471"/>
                    <a:ext cx="1424814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latin typeface="Calibri"/>
                        <a:cs typeface="Calibri"/>
                      </a:rPr>
                      <a:t>Story Navigator</a:t>
                    </a:r>
                  </a:p>
                </p:txBody>
              </p:sp>
            </p:grp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72FDAE7-91D0-63DB-5D4E-5D8D68D0FA6B}"/>
                    </a:ext>
                  </a:extLst>
                </p:cNvPr>
                <p:cNvSpPr/>
                <p:nvPr/>
              </p:nvSpPr>
              <p:spPr>
                <a:xfrm>
                  <a:off x="2011680" y="2346960"/>
                  <a:ext cx="7904480" cy="592494"/>
                </a:xfrm>
                <a:prstGeom prst="rect">
                  <a:avLst/>
                </a:prstGeom>
                <a:solidFill>
                  <a:schemeClr val="bg2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B97EEDA-68D9-B950-7DA1-8A965786B2CE}"/>
                  </a:ext>
                </a:extLst>
              </p:cNvPr>
              <p:cNvSpPr/>
              <p:nvPr/>
            </p:nvSpPr>
            <p:spPr>
              <a:xfrm>
                <a:off x="1049634" y="3360849"/>
                <a:ext cx="2770472" cy="251276"/>
              </a:xfrm>
              <a:prstGeom prst="rect">
                <a:avLst/>
              </a:prstGeom>
              <a:solidFill>
                <a:schemeClr val="bg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6" name="Line 300">
              <a:extLst>
                <a:ext uri="{FF2B5EF4-FFF2-40B4-BE49-F238E27FC236}">
                  <a16:creationId xmlns:a16="http://schemas.microsoft.com/office/drawing/2014/main" id="{3CE39F14-B604-CBA4-9E0D-AA113E94A6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3518" y="3736843"/>
              <a:ext cx="3010594" cy="9118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Line 300">
              <a:extLst>
                <a:ext uri="{FF2B5EF4-FFF2-40B4-BE49-F238E27FC236}">
                  <a16:creationId xmlns:a16="http://schemas.microsoft.com/office/drawing/2014/main" id="{7978C65C-CC94-FA7B-5782-7BA45E06AD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86054" y="3766192"/>
              <a:ext cx="3063466" cy="8591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Rounded Rectangle 143">
              <a:extLst>
                <a:ext uri="{FF2B5EF4-FFF2-40B4-BE49-F238E27FC236}">
                  <a16:creationId xmlns:a16="http://schemas.microsoft.com/office/drawing/2014/main" id="{C7CC9697-7505-BE8C-4829-3DBCCE0CD095}"/>
                </a:ext>
              </a:extLst>
            </p:cNvPr>
            <p:cNvSpPr/>
            <p:nvPr/>
          </p:nvSpPr>
          <p:spPr>
            <a:xfrm>
              <a:off x="4842559" y="4461908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Navigator Arrows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815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244255-6EBE-0931-4562-67259153A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3C629C-41F6-C336-E995-09A7FAE8D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Story Toolbar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7691C3C-E4A7-5879-83B0-4DB647B9E3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Delete a story point.</a:t>
            </a:r>
          </a:p>
          <a:p>
            <a:r>
              <a:rPr lang="en-US" dirty="0"/>
              <a:t>Revert last change.</a:t>
            </a:r>
          </a:p>
          <a:p>
            <a:r>
              <a:rPr lang="en-US" dirty="0"/>
              <a:t>Update visual.</a:t>
            </a:r>
          </a:p>
          <a:p>
            <a:r>
              <a:rPr lang="en-US" dirty="0"/>
              <a:t>Duplicate story point.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4F14B7-FB3B-E3AD-10CE-4F6E28DC80D8}"/>
              </a:ext>
            </a:extLst>
          </p:cNvPr>
          <p:cNvGrpSpPr/>
          <p:nvPr/>
        </p:nvGrpSpPr>
        <p:grpSpPr>
          <a:xfrm>
            <a:off x="1554480" y="2868852"/>
            <a:ext cx="9123680" cy="2292428"/>
            <a:chOff x="1554480" y="1923972"/>
            <a:chExt cx="9123680" cy="229242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4D8A994-F4AC-3E0F-946F-544D6C81B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9047" y="2862223"/>
              <a:ext cx="6273905" cy="113355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1B2AA2E-1EDC-B2F6-A8B9-DBBD12C188A6}"/>
                </a:ext>
              </a:extLst>
            </p:cNvPr>
            <p:cNvSpPr/>
            <p:nvPr/>
          </p:nvSpPr>
          <p:spPr>
            <a:xfrm>
              <a:off x="5405120" y="2862223"/>
              <a:ext cx="1524000" cy="43977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14">
              <a:extLst>
                <a:ext uri="{FF2B5EF4-FFF2-40B4-BE49-F238E27FC236}">
                  <a16:creationId xmlns:a16="http://schemas.microsoft.com/office/drawing/2014/main" id="{41DC90F3-BDFD-16CF-5E8E-63C778D7807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846762" y="26129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0B34E50-77A7-7699-ACCE-90DA9FA3527C}"/>
                </a:ext>
              </a:extLst>
            </p:cNvPr>
            <p:cNvSpPr/>
            <p:nvPr/>
          </p:nvSpPr>
          <p:spPr>
            <a:xfrm>
              <a:off x="5225415" y="222642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Story Toolbar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FBC906-0B01-E57F-6412-677127E9A7E0}"/>
                </a:ext>
              </a:extLst>
            </p:cNvPr>
            <p:cNvSpPr/>
            <p:nvPr/>
          </p:nvSpPr>
          <p:spPr>
            <a:xfrm>
              <a:off x="1554480" y="1923972"/>
              <a:ext cx="9123680" cy="2292428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193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03BD52-EDF8-9B76-CF3E-B2D313B6B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7C4CE8-040C-61FF-7B04-AD33311B3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Worksheet and Dashboard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CFE36B-0B1B-5891-E37F-EFB889E903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Any view that you add to a story connects to the underlying worksheet or dashboard.</a:t>
            </a:r>
          </a:p>
          <a:p>
            <a:r>
              <a:rPr lang="en-US" dirty="0"/>
              <a:t>Any changes made to the underlying sheet or dashboard are reflected in the story. </a:t>
            </a:r>
          </a:p>
          <a:p>
            <a:pPr lvl="1"/>
            <a:r>
              <a:rPr lang="en-US" dirty="0"/>
              <a:t>However, changes made to the sheet or dashboard </a:t>
            </a:r>
            <a:r>
              <a:rPr lang="en-US" b="1" dirty="0"/>
              <a:t>within</a:t>
            </a:r>
            <a:r>
              <a:rPr lang="en-US" dirty="0"/>
              <a:t> the story do not affect the source view.</a:t>
            </a:r>
          </a:p>
        </p:txBody>
      </p:sp>
    </p:spTree>
    <p:extLst>
      <p:ext uri="{BB962C8B-B14F-4D97-AF65-F5344CB8AC3E}">
        <p14:creationId xmlns:p14="http://schemas.microsoft.com/office/powerpoint/2010/main" val="2611977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1B468-30F2-4BC3-5B80-342608EAA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Sketch a storyboard on paper to map out the story points.</a:t>
            </a:r>
          </a:p>
          <a:p>
            <a:r>
              <a:rPr lang="en-US" dirty="0"/>
              <a:t>Consider duplicating sheets for use with stories.</a:t>
            </a:r>
          </a:p>
          <a:p>
            <a:r>
              <a:rPr lang="en-US" dirty="0"/>
              <a:t> 	Doing so allows you to maintain control of the views that will be applied to the story. </a:t>
            </a:r>
          </a:p>
          <a:p>
            <a:r>
              <a:rPr lang="en-US" dirty="0"/>
              <a:t>If the main goal of the workbook is to create a story, hide the other worksheets and dashboards in the workbook.</a:t>
            </a:r>
          </a:p>
          <a:p>
            <a:r>
              <a:rPr lang="en-US" dirty="0"/>
              <a:t>Use the </a:t>
            </a:r>
            <a:r>
              <a:rPr lang="en-US" b="1" dirty="0"/>
              <a:t>Story</a:t>
            </a:r>
            <a:r>
              <a:rPr lang="en-US" dirty="0"/>
              <a:t> toolbar to take snapshots of story points in the configuration that best help the data tell your story.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1A2FE1-56B8-95F2-5447-E96B55465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AA6E6B-01D1-261A-FEB5-556A815CE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Stories</a:t>
            </a:r>
          </a:p>
        </p:txBody>
      </p:sp>
    </p:spTree>
    <p:extLst>
      <p:ext uri="{BB962C8B-B14F-4D97-AF65-F5344CB8AC3E}">
        <p14:creationId xmlns:p14="http://schemas.microsoft.com/office/powerpoint/2010/main" val="2827194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415E81-B43D-2552-F1F1-5C206DEB2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83453-A737-9B32-4504-AF2AF7BEC1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Story</a:t>
            </a:r>
          </a:p>
        </p:txBody>
      </p:sp>
    </p:spTree>
    <p:extLst>
      <p:ext uri="{BB962C8B-B14F-4D97-AF65-F5344CB8AC3E}">
        <p14:creationId xmlns:p14="http://schemas.microsoft.com/office/powerpoint/2010/main" val="115524227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1413</TotalTime>
  <Words>509</Words>
  <Application>Microsoft Office PowerPoint</Application>
  <PresentationFormat>Widescreen</PresentationFormat>
  <Paragraphs>91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Courier New</vt:lpstr>
      <vt:lpstr>LO Choice</vt:lpstr>
      <vt:lpstr>Creating and Enhancing Stories</vt:lpstr>
      <vt:lpstr>Create Stories</vt:lpstr>
      <vt:lpstr>Stories in Tableau</vt:lpstr>
      <vt:lpstr>Story Points</vt:lpstr>
      <vt:lpstr>The Story Navigator</vt:lpstr>
      <vt:lpstr>The Story Toolbar</vt:lpstr>
      <vt:lpstr>Worksheet and Dashboard Data</vt:lpstr>
      <vt:lpstr>Guidelines for Creating Stories</vt:lpstr>
      <vt:lpstr>PowerPoint Presentation</vt:lpstr>
      <vt:lpstr>Enhance Stories with Tooltips</vt:lpstr>
      <vt:lpstr>Storytelling with Tooltips</vt:lpstr>
      <vt:lpstr>Tooltip Configuration</vt:lpstr>
      <vt:lpstr>Conditional Tooltips</vt:lpstr>
      <vt:lpstr>The Viz in Tooltip Feature</vt:lpstr>
      <vt:lpstr>Size Considerations for Viz in Tooltip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17</cp:revision>
  <dcterms:created xsi:type="dcterms:W3CDTF">2023-09-21T15:53:32Z</dcterms:created>
  <dcterms:modified xsi:type="dcterms:W3CDTF">2024-01-30T18:30:02Z</dcterms:modified>
</cp:coreProperties>
</file>