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43"/>
  </p:notesMasterIdLst>
  <p:handoutMasterIdLst>
    <p:handoutMasterId r:id="rId44"/>
  </p:handoutMasterIdLst>
  <p:sldIdLst>
    <p:sldId id="301" r:id="rId2"/>
    <p:sldId id="300" r:id="rId3"/>
    <p:sldId id="308" r:id="rId4"/>
    <p:sldId id="316" r:id="rId5"/>
    <p:sldId id="318" r:id="rId6"/>
    <p:sldId id="312" r:id="rId7"/>
    <p:sldId id="319" r:id="rId8"/>
    <p:sldId id="320" r:id="rId9"/>
    <p:sldId id="321" r:id="rId10"/>
    <p:sldId id="322" r:id="rId11"/>
    <p:sldId id="304" r:id="rId12"/>
    <p:sldId id="298" r:id="rId13"/>
    <p:sldId id="309" r:id="rId14"/>
    <p:sldId id="313" r:id="rId15"/>
    <p:sldId id="323" r:id="rId16"/>
    <p:sldId id="324" r:id="rId17"/>
    <p:sldId id="325" r:id="rId18"/>
    <p:sldId id="326" r:id="rId19"/>
    <p:sldId id="327" r:id="rId20"/>
    <p:sldId id="328" r:id="rId21"/>
    <p:sldId id="329" r:id="rId22"/>
    <p:sldId id="305" r:id="rId23"/>
    <p:sldId id="302" r:id="rId24"/>
    <p:sldId id="310" r:id="rId25"/>
    <p:sldId id="330" r:id="rId26"/>
    <p:sldId id="331" r:id="rId27"/>
    <p:sldId id="332" r:id="rId28"/>
    <p:sldId id="314" r:id="rId29"/>
    <p:sldId id="306" r:id="rId30"/>
    <p:sldId id="303" r:id="rId31"/>
    <p:sldId id="333" r:id="rId32"/>
    <p:sldId id="334" r:id="rId33"/>
    <p:sldId id="335" r:id="rId34"/>
    <p:sldId id="336" r:id="rId35"/>
    <p:sldId id="337" r:id="rId36"/>
    <p:sldId id="338" r:id="rId37"/>
    <p:sldId id="340" r:id="rId38"/>
    <p:sldId id="341" r:id="rId39"/>
    <p:sldId id="339" r:id="rId40"/>
    <p:sldId id="307" r:id="rId41"/>
    <p:sldId id="266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E62428"/>
    <a:srgbClr val="F6A61E"/>
    <a:srgbClr val="FBD12A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41" autoAdjust="0"/>
  </p:normalViewPr>
  <p:slideViewPr>
    <p:cSldViewPr snapToGrid="0">
      <p:cViewPr varScale="1">
        <p:scale>
          <a:sx n="79" d="100"/>
          <a:sy n="79" d="100"/>
        </p:scale>
        <p:origin x="936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2" spcCol="137160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rabicPeriod"/>
              <a:defRPr lang="en-US" dirty="0"/>
            </a:lvl4pPr>
            <a:lvl5pPr marL="342900" indent="-342900">
              <a:buFont typeface="+mj-lt"/>
              <a:buAutoNum type="arabicPeriod"/>
              <a:defRPr lang="en-US" dirty="0"/>
            </a:lvl5pPr>
          </a:lstStyle>
          <a:p>
            <a:pPr marL="173038" lvl="0" indent="-173038"/>
            <a:r>
              <a:rPr lang="en-US" dirty="0"/>
              <a:t>Click to add text. If you have &lt;12 lessons, select HomeAdd or Remove </a:t>
            </a:r>
            <a:r>
              <a:rPr lang="en-US" dirty="0" err="1"/>
              <a:t>ColumnsOne</a:t>
            </a:r>
            <a:r>
              <a:rPr lang="en-US" dirty="0"/>
              <a:t> Column to prevent wrapping issues with long titles.</a:t>
            </a:r>
          </a:p>
          <a:p>
            <a:pPr marL="173038" lvl="1" indent="-173038"/>
            <a:r>
              <a:rPr lang="en-US" dirty="0"/>
              <a:t>Second level</a:t>
            </a:r>
          </a:p>
          <a:p>
            <a:pPr marL="173038" lvl="2" indent="-173038"/>
            <a:r>
              <a:rPr lang="en-US" dirty="0"/>
              <a:t>Third level</a:t>
            </a:r>
          </a:p>
          <a:p>
            <a:pPr marL="173038" lvl="3" indent="-173038"/>
            <a:r>
              <a:rPr lang="en-US" dirty="0"/>
              <a:t>Fourth level</a:t>
            </a:r>
          </a:p>
          <a:p>
            <a:pPr marL="173038" lvl="4" indent="-173038"/>
            <a:r>
              <a:rPr lang="en-US" dirty="0"/>
              <a:t>Fifth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“Course Outline: [Course Title]”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8494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354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87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1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lphaUcPeriod"/>
              <a:defRPr lang="en-US" dirty="0"/>
            </a:lvl4pPr>
            <a:lvl5pPr marL="342900" indent="-342900">
              <a:buFont typeface="+mj-lt"/>
              <a:buAutoNum type="alphaUcPeriod"/>
              <a:defRPr lang="en-US" dirty="0"/>
            </a:lvl5pPr>
          </a:lstStyle>
          <a:p>
            <a:pPr marL="173038" lvl="0" indent="-173038"/>
            <a:r>
              <a:rPr lang="en-US"/>
              <a:t>Click to edit Master text styles</a:t>
            </a:r>
          </a:p>
          <a:p>
            <a:pPr marL="173038" lvl="1" indent="-173038"/>
            <a:r>
              <a:rPr lang="en-US"/>
              <a:t>Second level</a:t>
            </a:r>
          </a:p>
          <a:p>
            <a:pPr marL="173038" lvl="2" indent="-173038"/>
            <a:r>
              <a:rPr lang="en-US"/>
              <a:t>Third level</a:t>
            </a:r>
          </a:p>
          <a:p>
            <a:pPr marL="173038" lvl="3" indent="-173038"/>
            <a:r>
              <a:rPr lang="en-US"/>
              <a:t>Fourth level</a:t>
            </a:r>
          </a:p>
          <a:p>
            <a:pPr marL="173038" lvl="4" indent="-173038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Lesson title</a:t>
            </a:r>
          </a:p>
        </p:txBody>
      </p:sp>
    </p:spTree>
    <p:extLst>
      <p:ext uri="{BB962C8B-B14F-4D97-AF65-F5344CB8AC3E}">
        <p14:creationId xmlns:p14="http://schemas.microsoft.com/office/powerpoint/2010/main" val="40600626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163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356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4835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0869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57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35" r:id="rId2"/>
    <p:sldLayoutId id="2147483825" r:id="rId3"/>
    <p:sldLayoutId id="2147483800" r:id="rId4"/>
    <p:sldLayoutId id="2147483810" r:id="rId5"/>
    <p:sldLayoutId id="2147483801" r:id="rId6"/>
    <p:sldLayoutId id="2147483802" r:id="rId7"/>
    <p:sldLayoutId id="2147483818" r:id="rId8"/>
    <p:sldLayoutId id="2147483822" r:id="rId9"/>
    <p:sldLayoutId id="2147483819" r:id="rId10"/>
    <p:sldLayoutId id="2147483826" r:id="rId11"/>
    <p:sldLayoutId id="2147483816" r:id="rId12"/>
    <p:sldLayoutId id="2147483823" r:id="rId13"/>
    <p:sldLayoutId id="2147483817" r:id="rId14"/>
    <p:sldLayoutId id="2147483821" r:id="rId15"/>
    <p:sldLayoutId id="2147483804" r:id="rId16"/>
    <p:sldLayoutId id="2147483827" r:id="rId17"/>
    <p:sldLayoutId id="2147483828" r:id="rId18"/>
    <p:sldLayoutId id="2147483829" r:id="rId19"/>
    <p:sldLayoutId id="2147483830" r:id="rId20"/>
    <p:sldLayoutId id="2147483831" r:id="rId21"/>
    <p:sldLayoutId id="2147483832" r:id="rId22"/>
    <p:sldLayoutId id="2147483833" r:id="rId23"/>
    <p:sldLayoutId id="2147483834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DEF60C-3161-B13A-6C01-E2402AAA4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B182CB-B58E-5A53-6B78-A4884F2A3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Format and Annotate Views</a:t>
            </a:r>
          </a:p>
          <a:p>
            <a:r>
              <a:rPr lang="en-US" dirty="0"/>
              <a:t>Emphasize Data in Visualizations</a:t>
            </a:r>
          </a:p>
          <a:p>
            <a:r>
              <a:rPr lang="en-US" dirty="0"/>
              <a:t>Create Animated Workbooks</a:t>
            </a:r>
          </a:p>
          <a:p>
            <a:r>
              <a:rPr lang="en-US" dirty="0"/>
              <a:t>Apply Best Practices for Visual Design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BD89379-9496-4BBD-6E6F-C26657B0E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Customizing Visualizations</a:t>
            </a:r>
          </a:p>
        </p:txBody>
      </p:sp>
    </p:spTree>
    <p:extLst>
      <p:ext uri="{BB962C8B-B14F-4D97-AF65-F5344CB8AC3E}">
        <p14:creationId xmlns:p14="http://schemas.microsoft.com/office/powerpoint/2010/main" val="579034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B14722-7234-5648-888E-6326EEDE0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C5F796-B07C-55B5-A92B-C06067E0B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Options for Editing and Formatting Axes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D40936-07DE-3A23-D856-35214289D8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Change range of an axis. </a:t>
            </a:r>
          </a:p>
          <a:p>
            <a:r>
              <a:rPr lang="en-US" dirty="0"/>
              <a:t>Change appearance of an axis. </a:t>
            </a:r>
          </a:p>
          <a:p>
            <a:r>
              <a:rPr lang="en-US" dirty="0"/>
              <a:t>Format tick marks. </a:t>
            </a:r>
          </a:p>
          <a:p>
            <a:r>
              <a:rPr lang="en-US" dirty="0"/>
              <a:t>View negative values on logarithmic axis.</a:t>
            </a:r>
          </a:p>
        </p:txBody>
      </p:sp>
    </p:spTree>
    <p:extLst>
      <p:ext uri="{BB962C8B-B14F-4D97-AF65-F5344CB8AC3E}">
        <p14:creationId xmlns:p14="http://schemas.microsoft.com/office/powerpoint/2010/main" val="721585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A181BD-6A34-69B0-AEE7-0A8A25CD4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DC58FD-6A64-AB1E-92FB-D6376AD310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Formatting and Annotating Views</a:t>
            </a:r>
          </a:p>
        </p:txBody>
      </p:sp>
    </p:spTree>
    <p:extLst>
      <p:ext uri="{BB962C8B-B14F-4D97-AF65-F5344CB8AC3E}">
        <p14:creationId xmlns:p14="http://schemas.microsoft.com/office/powerpoint/2010/main" val="26319124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Emphasize Data in Visualizations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1369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A181BD-6A34-69B0-AEE7-0A8A25CD4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3FF1C6-D9ED-811C-EA57-9B0466757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Options for Emphasizing Data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B17D40-C24A-BB2D-3A6E-0271EAD6AA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Call attention to specific marks and data in your visualizations.</a:t>
            </a:r>
          </a:p>
          <a:p>
            <a:pPr lvl="1"/>
            <a:r>
              <a:rPr lang="en-US" dirty="0"/>
              <a:t>Specific values, a region of data points, or a range of data. </a:t>
            </a:r>
          </a:p>
          <a:p>
            <a:r>
              <a:rPr lang="en-US" dirty="0"/>
              <a:t>Reference lines</a:t>
            </a:r>
          </a:p>
          <a:p>
            <a:r>
              <a:rPr lang="en-US" dirty="0"/>
              <a:t>Reference bands</a:t>
            </a:r>
          </a:p>
          <a:p>
            <a:r>
              <a:rPr lang="en-US" dirty="0"/>
              <a:t>Reference distributions</a:t>
            </a:r>
          </a:p>
          <a:p>
            <a:r>
              <a:rPr lang="en-US" dirty="0"/>
              <a:t>Box plots</a:t>
            </a:r>
          </a:p>
          <a:p>
            <a:r>
              <a:rPr lang="en-US" dirty="0"/>
              <a:t>Drop lines</a:t>
            </a:r>
          </a:p>
          <a:p>
            <a:r>
              <a:rPr lang="en-US" dirty="0"/>
              <a:t>Trend lines</a:t>
            </a:r>
          </a:p>
          <a:p>
            <a:r>
              <a:rPr lang="en-US" dirty="0"/>
              <a:t>Highlights</a:t>
            </a:r>
          </a:p>
        </p:txBody>
      </p:sp>
    </p:spTree>
    <p:extLst>
      <p:ext uri="{BB962C8B-B14F-4D97-AF65-F5344CB8AC3E}">
        <p14:creationId xmlns:p14="http://schemas.microsoft.com/office/powerpoint/2010/main" val="2913534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1DB282-0DB1-E0BE-E7E3-25EE4D8C5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E110F4-C46D-39DE-635D-184FF84C3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Lines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1BE4773-2743-711D-5827-FF6C9A0DC6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Use to provide a comparison of marks in the view</a:t>
            </a:r>
            <a:br>
              <a:rPr lang="en-US" dirty="0"/>
            </a:br>
            <a:r>
              <a:rPr lang="en-US" dirty="0"/>
              <a:t>to the point of reference. </a:t>
            </a:r>
          </a:p>
          <a:p>
            <a:r>
              <a:rPr lang="en-US" dirty="0"/>
              <a:t>Configuration of reference line: field, aggregation, </a:t>
            </a:r>
            <a:br>
              <a:rPr lang="en-US" dirty="0"/>
            </a:br>
            <a:r>
              <a:rPr lang="en-US" dirty="0"/>
              <a:t>and label.</a:t>
            </a:r>
          </a:p>
          <a:p>
            <a:r>
              <a:rPr lang="en-US" dirty="0"/>
              <a:t>Aggregation options:</a:t>
            </a:r>
          </a:p>
          <a:p>
            <a:pPr lvl="1"/>
            <a:r>
              <a:rPr lang="en-US" dirty="0"/>
              <a:t>Total</a:t>
            </a:r>
          </a:p>
          <a:p>
            <a:pPr lvl="1"/>
            <a:r>
              <a:rPr lang="en-US" dirty="0"/>
              <a:t>Sum</a:t>
            </a:r>
          </a:p>
          <a:p>
            <a:pPr lvl="1"/>
            <a:r>
              <a:rPr lang="en-US" dirty="0"/>
              <a:t>Constant</a:t>
            </a:r>
          </a:p>
          <a:p>
            <a:pPr lvl="1"/>
            <a:r>
              <a:rPr lang="en-US" dirty="0"/>
              <a:t>Minimum</a:t>
            </a:r>
          </a:p>
          <a:p>
            <a:pPr lvl="1"/>
            <a:r>
              <a:rPr lang="en-US" dirty="0"/>
              <a:t>Maximum</a:t>
            </a:r>
          </a:p>
          <a:p>
            <a:pPr lvl="1"/>
            <a:r>
              <a:rPr lang="en-US" dirty="0"/>
              <a:t>Average</a:t>
            </a:r>
          </a:p>
          <a:p>
            <a:pPr lvl="1"/>
            <a:r>
              <a:rPr lang="en-US" dirty="0"/>
              <a:t>Median</a:t>
            </a:r>
          </a:p>
          <a:p>
            <a:r>
              <a:rPr lang="en-US" dirty="0"/>
              <a:t>Label options:</a:t>
            </a:r>
          </a:p>
          <a:p>
            <a:pPr lvl="1"/>
            <a:r>
              <a:rPr lang="en-US" dirty="0"/>
              <a:t>None</a:t>
            </a:r>
          </a:p>
          <a:p>
            <a:pPr lvl="1"/>
            <a:r>
              <a:rPr lang="en-US" dirty="0"/>
              <a:t>Value</a:t>
            </a:r>
          </a:p>
          <a:p>
            <a:pPr lvl="1"/>
            <a:r>
              <a:rPr lang="en-US" dirty="0"/>
              <a:t>Computation</a:t>
            </a:r>
          </a:p>
          <a:p>
            <a:pPr lvl="1"/>
            <a:r>
              <a:rPr lang="en-US" dirty="0"/>
              <a:t>Custom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939350-1C37-1A9C-97F9-5D234E18B46A}"/>
              </a:ext>
            </a:extLst>
          </p:cNvPr>
          <p:cNvGrpSpPr/>
          <p:nvPr/>
        </p:nvGrpSpPr>
        <p:grpSpPr>
          <a:xfrm>
            <a:off x="5906401" y="1452430"/>
            <a:ext cx="5954020" cy="4906921"/>
            <a:chOff x="3140092" y="1452430"/>
            <a:chExt cx="5954020" cy="490692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C3076ED-B396-7E9B-DC05-E3BBE1E8C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0092" y="2022649"/>
              <a:ext cx="5954020" cy="4336702"/>
            </a:xfrm>
            <a:prstGeom prst="rect">
              <a:avLst/>
            </a:prstGeom>
          </p:spPr>
        </p:pic>
        <p:sp>
          <p:nvSpPr>
            <p:cNvPr id="6" name="Line 300">
              <a:extLst>
                <a:ext uri="{FF2B5EF4-FFF2-40B4-BE49-F238E27FC236}">
                  <a16:creationId xmlns:a16="http://schemas.microsoft.com/office/drawing/2014/main" id="{2C407D3A-A2BD-829C-B83E-D2137C3B33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16330" y="1635760"/>
              <a:ext cx="1579660" cy="22047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Line 300">
              <a:extLst>
                <a:ext uri="{FF2B5EF4-FFF2-40B4-BE49-F238E27FC236}">
                  <a16:creationId xmlns:a16="http://schemas.microsoft.com/office/drawing/2014/main" id="{2841E79E-FD82-ADC3-3DF8-6075F97BE36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4441971" y="3168188"/>
              <a:ext cx="323416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Line 300">
              <a:extLst>
                <a:ext uri="{FF2B5EF4-FFF2-40B4-BE49-F238E27FC236}">
                  <a16:creationId xmlns:a16="http://schemas.microsoft.com/office/drawing/2014/main" id="{DB92F937-5981-719A-A991-F5F7CE8143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22115" y="1727068"/>
              <a:ext cx="2026697" cy="18800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92FE0263-8D17-3A02-400D-B89C687BE59F}"/>
                </a:ext>
              </a:extLst>
            </p:cNvPr>
            <p:cNvSpPr/>
            <p:nvPr/>
          </p:nvSpPr>
          <p:spPr>
            <a:xfrm>
              <a:off x="3860160" y="1452430"/>
              <a:ext cx="4471679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Reference lines added to show average sales per subcategory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54199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CA52ECE-B579-99F8-B324-AA73142A5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15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7734A6-EF47-5B14-AC4A-DB34C8801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Bands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42ECBDF-B516-CB93-7597-C49083E8BC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Shaded areas behind marks between two constant </a:t>
            </a:r>
            <a:br>
              <a:rPr lang="en-US" dirty="0"/>
            </a:br>
            <a:r>
              <a:rPr lang="en-US" dirty="0"/>
              <a:t>or computed values on the axis. </a:t>
            </a:r>
          </a:p>
          <a:p>
            <a:r>
              <a:rPr lang="en-US" dirty="0"/>
              <a:t>Configuration is similar to reference line </a:t>
            </a:r>
            <a:br>
              <a:rPr lang="en-US" dirty="0"/>
            </a:br>
            <a:r>
              <a:rPr lang="en-US" dirty="0"/>
              <a:t>configuration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C9FC7C6-2213-5697-9648-87F268A64A4D}"/>
              </a:ext>
            </a:extLst>
          </p:cNvPr>
          <p:cNvGrpSpPr/>
          <p:nvPr/>
        </p:nvGrpSpPr>
        <p:grpSpPr>
          <a:xfrm>
            <a:off x="5739250" y="1399850"/>
            <a:ext cx="5968332" cy="5030383"/>
            <a:chOff x="3111834" y="1399850"/>
            <a:chExt cx="5968332" cy="503038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CCD4E6C-82B1-708C-ABE3-363AF35877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11834" y="1678468"/>
              <a:ext cx="5968332" cy="4751765"/>
            </a:xfrm>
            <a:prstGeom prst="rect">
              <a:avLst/>
            </a:prstGeom>
          </p:spPr>
        </p:pic>
        <p:sp>
          <p:nvSpPr>
            <p:cNvPr id="6" name="Line 300">
              <a:extLst>
                <a:ext uri="{FF2B5EF4-FFF2-40B4-BE49-F238E27FC236}">
                  <a16:creationId xmlns:a16="http://schemas.microsoft.com/office/drawing/2014/main" id="{BA4CE3CE-8845-7BC4-AC23-90B2B8AB30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424890" y="1674488"/>
              <a:ext cx="1671110" cy="212535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Line 300">
              <a:extLst>
                <a:ext uri="{FF2B5EF4-FFF2-40B4-BE49-F238E27FC236}">
                  <a16:creationId xmlns:a16="http://schemas.microsoft.com/office/drawing/2014/main" id="{A4E4419D-861D-8A81-93FE-1D9D24373D1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4472451" y="3127548"/>
              <a:ext cx="323416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Line 300">
              <a:extLst>
                <a:ext uri="{FF2B5EF4-FFF2-40B4-BE49-F238E27FC236}">
                  <a16:creationId xmlns:a16="http://schemas.microsoft.com/office/drawing/2014/main" id="{18A13AC5-EEEA-94CE-CABE-F41287E36C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96000" y="1674488"/>
              <a:ext cx="1861372" cy="189201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E41CAA92-4380-CE5D-2D66-EB703CCB6ADD}"/>
                </a:ext>
              </a:extLst>
            </p:cNvPr>
            <p:cNvSpPr/>
            <p:nvPr/>
          </p:nvSpPr>
          <p:spPr>
            <a:xfrm>
              <a:off x="3390634" y="1399850"/>
              <a:ext cx="5410732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Reference bands added to show above average sales per subcategory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75495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EDA4F6-B683-8265-B5BC-ADEA87FE5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DED2AE-6B6E-5636-AA0C-C643431CA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 Tooltips for Reference Lines and Bands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DFE4710-C3AC-C74C-D2F8-9763C5AB8B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Specify how the tooltip associated with the line or </a:t>
            </a:r>
            <a:br>
              <a:rPr lang="en-US" dirty="0"/>
            </a:br>
            <a:r>
              <a:rPr lang="en-US" dirty="0"/>
              <a:t>band to appear when the tooltip is activated.</a:t>
            </a:r>
          </a:p>
          <a:p>
            <a:r>
              <a:rPr lang="en-US" dirty="0"/>
              <a:t>Tooltip configuration options:</a:t>
            </a:r>
          </a:p>
          <a:p>
            <a:pPr lvl="1"/>
            <a:r>
              <a:rPr lang="en-US" dirty="0"/>
              <a:t>None</a:t>
            </a:r>
          </a:p>
          <a:p>
            <a:pPr lvl="1"/>
            <a:r>
              <a:rPr lang="en-US" dirty="0"/>
              <a:t>Automatic</a:t>
            </a:r>
          </a:p>
          <a:p>
            <a:pPr lvl="1"/>
            <a:r>
              <a:rPr lang="en-US" dirty="0"/>
              <a:t>Custom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B6EE023-9D77-76A0-2F65-41F5775381BE}"/>
              </a:ext>
            </a:extLst>
          </p:cNvPr>
          <p:cNvGrpSpPr/>
          <p:nvPr/>
        </p:nvGrpSpPr>
        <p:grpSpPr>
          <a:xfrm>
            <a:off x="6905020" y="1426476"/>
            <a:ext cx="3413542" cy="4594327"/>
            <a:chOff x="4389228" y="1131837"/>
            <a:chExt cx="3413542" cy="459432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D77228F-54BC-8AC7-934D-0C4C2BEF94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9228" y="1131837"/>
              <a:ext cx="3413542" cy="4594327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7688BD4-07E7-C5C3-27CD-367CF7CD9418}"/>
                </a:ext>
              </a:extLst>
            </p:cNvPr>
            <p:cNvSpPr/>
            <p:nvPr/>
          </p:nvSpPr>
          <p:spPr>
            <a:xfrm>
              <a:off x="4592320" y="3058160"/>
              <a:ext cx="1605280" cy="59944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21B3578-7774-F936-71BB-0DA1777A8660}"/>
                </a:ext>
              </a:extLst>
            </p:cNvPr>
            <p:cNvSpPr/>
            <p:nvPr/>
          </p:nvSpPr>
          <p:spPr>
            <a:xfrm>
              <a:off x="4592320" y="3869416"/>
              <a:ext cx="1605280" cy="338368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81597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F5B1689-A1D8-F5EE-7BF9-C616994E9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E25537-F784-BD82-9B46-B2BD67F36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Distributions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EE338A6-ACE3-925A-6DC9-EA76F8311A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Set one or more values as your reference. </a:t>
            </a:r>
          </a:p>
          <a:p>
            <a:pPr lvl="1"/>
            <a:r>
              <a:rPr lang="en-US" dirty="0"/>
              <a:t>One value results in a line.</a:t>
            </a:r>
          </a:p>
          <a:p>
            <a:pPr lvl="1"/>
            <a:r>
              <a:rPr lang="en-US" dirty="0"/>
              <a:t>Two or more values result in one, two, or three </a:t>
            </a:r>
            <a:br>
              <a:rPr lang="en-US" dirty="0"/>
            </a:br>
            <a:r>
              <a:rPr lang="en-US" dirty="0"/>
              <a:t>bands.</a:t>
            </a:r>
          </a:p>
          <a:p>
            <a:r>
              <a:rPr lang="en-US" dirty="0"/>
              <a:t>Configuration similar to reference lines and </a:t>
            </a:r>
            <a:br>
              <a:rPr lang="en-US" dirty="0"/>
            </a:br>
            <a:r>
              <a:rPr lang="en-US" dirty="0"/>
              <a:t>bands, plus the computation that should be</a:t>
            </a:r>
            <a:br>
              <a:rPr lang="en-US" dirty="0"/>
            </a:br>
            <a:r>
              <a:rPr lang="en-US" dirty="0"/>
              <a:t>used to create the distribution.</a:t>
            </a:r>
          </a:p>
          <a:p>
            <a:r>
              <a:rPr lang="en-US" dirty="0"/>
              <a:t>Computation options:</a:t>
            </a:r>
          </a:p>
          <a:p>
            <a:pPr lvl="1"/>
            <a:r>
              <a:rPr lang="en-US" dirty="0"/>
              <a:t>Percentages</a:t>
            </a:r>
          </a:p>
          <a:p>
            <a:pPr lvl="1"/>
            <a:r>
              <a:rPr lang="en-US" dirty="0"/>
              <a:t>Percentiles</a:t>
            </a:r>
          </a:p>
          <a:p>
            <a:pPr lvl="1"/>
            <a:r>
              <a:rPr lang="en-US" dirty="0"/>
              <a:t>Quartiles</a:t>
            </a:r>
          </a:p>
          <a:p>
            <a:pPr lvl="1"/>
            <a:r>
              <a:rPr lang="en-US" dirty="0"/>
              <a:t>Standard Deviation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2D50121-7A5E-8D30-0174-57A41E349384}"/>
              </a:ext>
            </a:extLst>
          </p:cNvPr>
          <p:cNvGrpSpPr/>
          <p:nvPr/>
        </p:nvGrpSpPr>
        <p:grpSpPr>
          <a:xfrm>
            <a:off x="5599047" y="1517474"/>
            <a:ext cx="5789425" cy="4737453"/>
            <a:chOff x="3201287" y="1517474"/>
            <a:chExt cx="5789425" cy="473745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2C15156-396C-261E-684A-CD688AC40F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01287" y="1517474"/>
              <a:ext cx="5789425" cy="4737453"/>
            </a:xfrm>
            <a:prstGeom prst="rect">
              <a:avLst/>
            </a:prstGeom>
          </p:spPr>
        </p:pic>
        <p:sp>
          <p:nvSpPr>
            <p:cNvPr id="6" name="Line 300">
              <a:extLst>
                <a:ext uri="{FF2B5EF4-FFF2-40B4-BE49-F238E27FC236}">
                  <a16:creationId xmlns:a16="http://schemas.microsoft.com/office/drawing/2014/main" id="{F8C27ECB-171A-668A-60C6-2FB663420CA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31195" y="1727200"/>
              <a:ext cx="953045" cy="253015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Line 300">
              <a:extLst>
                <a:ext uri="{FF2B5EF4-FFF2-40B4-BE49-F238E27FC236}">
                  <a16:creationId xmlns:a16="http://schemas.microsoft.com/office/drawing/2014/main" id="{6F402432-0ED1-BBCA-143A-54486B28174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4360691" y="3259628"/>
              <a:ext cx="323416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Line 300">
              <a:extLst>
                <a:ext uri="{FF2B5EF4-FFF2-40B4-BE49-F238E27FC236}">
                  <a16:creationId xmlns:a16="http://schemas.microsoft.com/office/drawing/2014/main" id="{E1D33AC3-0020-A251-08EF-0E7A80C31B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84240" y="1806568"/>
              <a:ext cx="1574796" cy="20339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A0966090-4EE9-DD4B-0A9C-13CBED21DEC4}"/>
                </a:ext>
              </a:extLst>
            </p:cNvPr>
            <p:cNvSpPr/>
            <p:nvPr/>
          </p:nvSpPr>
          <p:spPr>
            <a:xfrm>
              <a:off x="3278874" y="1531930"/>
              <a:ext cx="5410732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Reference distribution added to show 60-80%  average sales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67388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401FC1-32A7-7740-9F8B-0F860485A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40EAFB-6366-79CA-6A61-369BE2E03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Box Plots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058DDC3E-03D8-BC9C-C0C3-33B41066C8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Also known as "box and whisker" plots. </a:t>
            </a:r>
          </a:p>
          <a:p>
            <a:r>
              <a:rPr lang="en-US" dirty="0"/>
              <a:t>Box plots display data distribution along a line and </a:t>
            </a:r>
            <a:br>
              <a:rPr lang="en-US" dirty="0"/>
            </a:br>
            <a:r>
              <a:rPr lang="en-US" dirty="0"/>
              <a:t>use boxes to show the middle 50 percent of the </a:t>
            </a:r>
            <a:br>
              <a:rPr lang="en-US" dirty="0"/>
            </a:br>
            <a:r>
              <a:rPr lang="en-US" dirty="0"/>
              <a:t>data distribution. </a:t>
            </a:r>
          </a:p>
          <a:p>
            <a:r>
              <a:rPr lang="en-US" dirty="0"/>
              <a:t>Configure the plotted data points ("whiskers") to </a:t>
            </a:r>
            <a:br>
              <a:rPr lang="en-US" dirty="0"/>
            </a:br>
            <a:r>
              <a:rPr lang="en-US" dirty="0"/>
              <a:t>show all points within 1.5 times the interquartile </a:t>
            </a:r>
            <a:br>
              <a:rPr lang="en-US" dirty="0"/>
            </a:br>
            <a:r>
              <a:rPr lang="en-US" dirty="0"/>
              <a:t>range, or all points to the ends of the data range. </a:t>
            </a:r>
          </a:p>
          <a:p>
            <a:r>
              <a:rPr lang="en-US" dirty="0"/>
              <a:t>You can specify to hide underlying marks. </a:t>
            </a:r>
          </a:p>
          <a:p>
            <a:r>
              <a:rPr lang="en-US" dirty="0"/>
              <a:t>You can adjust the fill color, border, and whiskers.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8FBE9F0-E92A-BD28-3BF7-918537DF84C7}"/>
              </a:ext>
            </a:extLst>
          </p:cNvPr>
          <p:cNvGrpSpPr/>
          <p:nvPr/>
        </p:nvGrpSpPr>
        <p:grpSpPr>
          <a:xfrm>
            <a:off x="5674402" y="1436548"/>
            <a:ext cx="6230883" cy="5008925"/>
            <a:chOff x="1067400" y="1190650"/>
            <a:chExt cx="6230883" cy="5008925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A4747500-9763-6BA9-FC6B-1362DAD3E2D4}"/>
                </a:ext>
              </a:extLst>
            </p:cNvPr>
            <p:cNvGrpSpPr/>
            <p:nvPr/>
          </p:nvGrpSpPr>
          <p:grpSpPr>
            <a:xfrm>
              <a:off x="1067400" y="1190650"/>
              <a:ext cx="6230883" cy="5008925"/>
              <a:chOff x="1067400" y="1190650"/>
              <a:chExt cx="6230883" cy="5008925"/>
            </a:xfrm>
          </p:grpSpPr>
          <p:pic>
            <p:nvPicPr>
              <p:cNvPr id="4" name="Shape 347">
                <a:extLst>
                  <a:ext uri="{FF2B5EF4-FFF2-40B4-BE49-F238E27FC236}">
                    <a16:creationId xmlns:a16="http://schemas.microsoft.com/office/drawing/2014/main" id="{C0876E94-DDC7-56AE-327C-321977E321F8}"/>
                  </a:ext>
                </a:extLst>
              </p:cNvPr>
              <p:cNvPicPr preferRelativeResize="0"/>
              <p:nvPr/>
            </p:nvPicPr>
            <p:blipFill rotWithShape="1">
              <a:blip r:embed="rId2">
                <a:alphaModFix/>
              </a:blip>
              <a:srcRect r="28274"/>
              <a:stretch/>
            </p:blipFill>
            <p:spPr>
              <a:xfrm>
                <a:off x="3450975" y="1190650"/>
                <a:ext cx="3847308" cy="50089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Shape 349">
                <a:extLst>
                  <a:ext uri="{FF2B5EF4-FFF2-40B4-BE49-F238E27FC236}">
                    <a16:creationId xmlns:a16="http://schemas.microsoft.com/office/drawing/2014/main" id="{36AFDC47-D6D0-5B56-9479-020E54369C01}"/>
                  </a:ext>
                </a:extLst>
              </p:cNvPr>
              <p:cNvSpPr/>
              <p:nvPr/>
            </p:nvSpPr>
            <p:spPr>
              <a:xfrm>
                <a:off x="1067400" y="1938300"/>
                <a:ext cx="1891500" cy="479700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EAEAEA"/>
                  </a:gs>
                  <a:gs pos="100000">
                    <a:srgbClr val="FFFFFF"/>
                  </a:gs>
                </a:gsLst>
                <a:lin ang="2700006" scaled="0"/>
              </a:gradFill>
              <a:ln>
                <a:noFill/>
              </a:ln>
              <a:effectLst>
                <a:outerShdw blurRad="38100" dist="25400" dir="2700000" sx="99000" sy="99000" algn="tl" rotWithShape="0">
                  <a:srgbClr val="000000">
                    <a:alpha val="749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0"/>
                  <a:buFont typeface="Calibri"/>
                  <a:buNone/>
                </a:pPr>
                <a:r>
                  <a:rPr lang="en-US" sz="1300" b="1" dirty="0">
                    <a:latin typeface="Calibri"/>
                    <a:ea typeface="Calibri"/>
                    <a:cs typeface="Calibri"/>
                    <a:sym typeface="Calibri"/>
                  </a:rPr>
                  <a:t>Highest 25% of sales (top quartile)</a:t>
                </a:r>
                <a:endParaRPr dirty="0"/>
              </a:p>
            </p:txBody>
          </p:sp>
        </p:grpSp>
        <p:sp>
          <p:nvSpPr>
            <p:cNvPr id="7" name="Shape 350">
              <a:extLst>
                <a:ext uri="{FF2B5EF4-FFF2-40B4-BE49-F238E27FC236}">
                  <a16:creationId xmlns:a16="http://schemas.microsoft.com/office/drawing/2014/main" id="{722944A1-2B9A-6C95-623C-3E92144151CE}"/>
                </a:ext>
              </a:extLst>
            </p:cNvPr>
            <p:cNvSpPr/>
            <p:nvPr/>
          </p:nvSpPr>
          <p:spPr>
            <a:xfrm>
              <a:off x="1067400" y="3083075"/>
              <a:ext cx="1891500" cy="4797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AEAEA"/>
                </a:gs>
                <a:gs pos="100000">
                  <a:srgbClr val="FFFFFF"/>
                </a:gs>
              </a:gsLst>
              <a:lin ang="2700006" scaled="0"/>
            </a:gradFill>
            <a:ln>
              <a:noFill/>
            </a:ln>
            <a:effectLst>
              <a:outerShdw blurRad="38100" dist="25400" dir="2700000" sx="99000" sy="99000" algn="tl" rotWithShape="0">
                <a:srgbClr val="000000">
                  <a:alpha val="749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Calibri"/>
                <a:buNone/>
              </a:pPr>
              <a:r>
                <a:rPr lang="en-US" sz="1300" b="1" dirty="0">
                  <a:latin typeface="Calibri"/>
                  <a:ea typeface="Calibri"/>
                  <a:cs typeface="Calibri"/>
                  <a:sym typeface="Calibri"/>
                </a:rPr>
                <a:t>Second highest 25% of sales (third quartile)</a:t>
              </a:r>
              <a:endParaRPr dirty="0"/>
            </a:p>
          </p:txBody>
        </p:sp>
        <p:sp>
          <p:nvSpPr>
            <p:cNvPr id="8" name="Shape 351">
              <a:extLst>
                <a:ext uri="{FF2B5EF4-FFF2-40B4-BE49-F238E27FC236}">
                  <a16:creationId xmlns:a16="http://schemas.microsoft.com/office/drawing/2014/main" id="{67772A75-B8D8-7F2F-E52B-7B19005B2C30}"/>
                </a:ext>
              </a:extLst>
            </p:cNvPr>
            <p:cNvSpPr/>
            <p:nvPr/>
          </p:nvSpPr>
          <p:spPr>
            <a:xfrm>
              <a:off x="1067400" y="4152975"/>
              <a:ext cx="1891500" cy="4797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AEAEA"/>
                </a:gs>
                <a:gs pos="100000">
                  <a:srgbClr val="FFFFFF"/>
                </a:gs>
              </a:gsLst>
              <a:lin ang="2700006" scaled="0"/>
            </a:gradFill>
            <a:ln>
              <a:noFill/>
            </a:ln>
            <a:effectLst>
              <a:outerShdw blurRad="38100" dist="25400" dir="2700000" sx="99000" sy="99000" algn="tl" rotWithShape="0">
                <a:srgbClr val="000000">
                  <a:alpha val="749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Calibri"/>
                <a:buNone/>
              </a:pPr>
              <a:r>
                <a:rPr lang="en-US" sz="1300" b="1" dirty="0">
                  <a:latin typeface="Calibri"/>
                  <a:ea typeface="Calibri"/>
                  <a:cs typeface="Calibri"/>
                  <a:sym typeface="Calibri"/>
                </a:rPr>
                <a:t>Second lowest 25% of sales (second quartile)</a:t>
              </a:r>
              <a:endParaRPr dirty="0"/>
            </a:p>
          </p:txBody>
        </p:sp>
        <p:sp>
          <p:nvSpPr>
            <p:cNvPr id="9" name="Shape 352">
              <a:extLst>
                <a:ext uri="{FF2B5EF4-FFF2-40B4-BE49-F238E27FC236}">
                  <a16:creationId xmlns:a16="http://schemas.microsoft.com/office/drawing/2014/main" id="{B76C8A75-25ED-B00A-C0B1-30D4FB9C6244}"/>
                </a:ext>
              </a:extLst>
            </p:cNvPr>
            <p:cNvSpPr/>
            <p:nvPr/>
          </p:nvSpPr>
          <p:spPr>
            <a:xfrm>
              <a:off x="1067400" y="4762800"/>
              <a:ext cx="1891500" cy="4797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AEAEA"/>
                </a:gs>
                <a:gs pos="100000">
                  <a:srgbClr val="FFFFFF"/>
                </a:gs>
              </a:gsLst>
              <a:lin ang="2700006" scaled="0"/>
            </a:gradFill>
            <a:ln>
              <a:noFill/>
            </a:ln>
            <a:effectLst>
              <a:outerShdw blurRad="38100" dist="25400" dir="2700000" sx="99000" sy="99000" algn="tl" rotWithShape="0">
                <a:srgbClr val="000000">
                  <a:alpha val="749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Calibri"/>
                <a:buNone/>
              </a:pPr>
              <a:r>
                <a:rPr lang="en-US" sz="1300" b="1" dirty="0">
                  <a:latin typeface="Calibri"/>
                  <a:ea typeface="Calibri"/>
                  <a:cs typeface="Calibri"/>
                  <a:sym typeface="Calibri"/>
                </a:rPr>
                <a:t>Lowest 25% of sales (first quartile)</a:t>
              </a:r>
              <a:endParaRPr dirty="0"/>
            </a:p>
          </p:txBody>
        </p:sp>
        <p:cxnSp>
          <p:nvCxnSpPr>
            <p:cNvPr id="10" name="Shape 353">
              <a:extLst>
                <a:ext uri="{FF2B5EF4-FFF2-40B4-BE49-F238E27FC236}">
                  <a16:creationId xmlns:a16="http://schemas.microsoft.com/office/drawing/2014/main" id="{199F88AF-13EE-0C0B-0524-AAB80D960282}"/>
                </a:ext>
              </a:extLst>
            </p:cNvPr>
            <p:cNvCxnSpPr/>
            <p:nvPr/>
          </p:nvCxnSpPr>
          <p:spPr>
            <a:xfrm>
              <a:off x="2958900" y="3331650"/>
              <a:ext cx="1776000" cy="17100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11" name="Shape 354">
              <a:extLst>
                <a:ext uri="{FF2B5EF4-FFF2-40B4-BE49-F238E27FC236}">
                  <a16:creationId xmlns:a16="http://schemas.microsoft.com/office/drawing/2014/main" id="{D85BB6E9-6B4D-A24F-4032-F37B7C172770}"/>
                </a:ext>
              </a:extLst>
            </p:cNvPr>
            <p:cNvCxnSpPr>
              <a:stCxn id="8" idx="3"/>
            </p:cNvCxnSpPr>
            <p:nvPr/>
          </p:nvCxnSpPr>
          <p:spPr>
            <a:xfrm rot="10800000" flipH="1">
              <a:off x="2958900" y="4386525"/>
              <a:ext cx="1808100" cy="6300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12" name="Shape 355">
              <a:extLst>
                <a:ext uri="{FF2B5EF4-FFF2-40B4-BE49-F238E27FC236}">
                  <a16:creationId xmlns:a16="http://schemas.microsoft.com/office/drawing/2014/main" id="{E506493D-ADB4-18B8-14FB-F860B8411F3D}"/>
                </a:ext>
              </a:extLst>
            </p:cNvPr>
            <p:cNvCxnSpPr/>
            <p:nvPr/>
          </p:nvCxnSpPr>
          <p:spPr>
            <a:xfrm rot="10800000" flipH="1">
              <a:off x="2958900" y="4868100"/>
              <a:ext cx="1883100" cy="137700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5" name="Shape 348">
              <a:extLst>
                <a:ext uri="{FF2B5EF4-FFF2-40B4-BE49-F238E27FC236}">
                  <a16:creationId xmlns:a16="http://schemas.microsoft.com/office/drawing/2014/main" id="{647616F5-3EDF-C3A9-483A-D0CD425B13F8}"/>
                </a:ext>
              </a:extLst>
            </p:cNvPr>
            <p:cNvCxnSpPr/>
            <p:nvPr/>
          </p:nvCxnSpPr>
          <p:spPr>
            <a:xfrm>
              <a:off x="2958900" y="2212675"/>
              <a:ext cx="1915200" cy="194700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13451745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AFA510-2453-4F3A-4690-C6994BF8A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19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49B32A-3AE0-C12D-EA64-088853FC2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Drop Lines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EDDA2CF-513D-2758-9E9E-D3D2A5D1EA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Accentuate data by extending a line from one </a:t>
            </a:r>
            <a:br>
              <a:rPr lang="en-US" dirty="0"/>
            </a:br>
            <a:r>
              <a:rPr lang="en-US" dirty="0"/>
              <a:t>of the axes to a mark to call out the position </a:t>
            </a:r>
            <a:br>
              <a:rPr lang="en-US" dirty="0"/>
            </a:br>
            <a:r>
              <a:rPr lang="en-US" dirty="0"/>
              <a:t>of the mark in the view. </a:t>
            </a:r>
          </a:p>
          <a:p>
            <a:r>
              <a:rPr lang="en-US" dirty="0"/>
              <a:t>Can be particularly useful in scatter plots that </a:t>
            </a:r>
            <a:br>
              <a:rPr lang="en-US" dirty="0"/>
            </a:br>
            <a:r>
              <a:rPr lang="en-US" dirty="0"/>
              <a:t>have densely packed marks. </a:t>
            </a:r>
          </a:p>
          <a:p>
            <a:r>
              <a:rPr lang="en-US" dirty="0"/>
              <a:t>Turning on drop lines allows you to locate a </a:t>
            </a:r>
            <a:br>
              <a:rPr lang="en-US" dirty="0"/>
            </a:br>
            <a:r>
              <a:rPr lang="en-US" dirty="0"/>
              <a:t>single data point. </a:t>
            </a:r>
          </a:p>
          <a:p>
            <a:r>
              <a:rPr lang="en-US" dirty="0"/>
              <a:t>Display options:</a:t>
            </a:r>
          </a:p>
          <a:p>
            <a:pPr lvl="1"/>
            <a:r>
              <a:rPr lang="en-US" dirty="0"/>
              <a:t>At all times</a:t>
            </a:r>
          </a:p>
          <a:p>
            <a:pPr lvl="1"/>
            <a:r>
              <a:rPr lang="en-US" dirty="0"/>
              <a:t>Only when marks are selected (default).</a:t>
            </a:r>
          </a:p>
          <a:p>
            <a:r>
              <a:rPr lang="en-US" dirty="0"/>
              <a:t>Drop lines are not displayed in views </a:t>
            </a:r>
            <a:br>
              <a:rPr lang="en-US" dirty="0"/>
            </a:br>
            <a:r>
              <a:rPr lang="en-US" dirty="0"/>
              <a:t>published to Tableau Server or Tableau Cloud.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22F793E-3353-37C1-3A58-7EF4FF83399C}"/>
              </a:ext>
            </a:extLst>
          </p:cNvPr>
          <p:cNvGrpSpPr/>
          <p:nvPr/>
        </p:nvGrpSpPr>
        <p:grpSpPr>
          <a:xfrm>
            <a:off x="5140914" y="1453769"/>
            <a:ext cx="6583772" cy="4717899"/>
            <a:chOff x="2804114" y="1453769"/>
            <a:chExt cx="6583772" cy="471789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422575E-F18B-0F83-CEDB-95C34D8AA6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4114" y="1864893"/>
              <a:ext cx="6583772" cy="4306775"/>
            </a:xfrm>
            <a:prstGeom prst="rect">
              <a:avLst/>
            </a:prstGeom>
          </p:spPr>
        </p:pic>
        <p:sp>
          <p:nvSpPr>
            <p:cNvPr id="6" name="Line 300">
              <a:extLst>
                <a:ext uri="{FF2B5EF4-FFF2-40B4-BE49-F238E27FC236}">
                  <a16:creationId xmlns:a16="http://schemas.microsoft.com/office/drawing/2014/main" id="{4F3B86DA-1647-F379-CD8D-07EF156BC0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6080" y="1728407"/>
              <a:ext cx="711200" cy="27724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Line 300">
              <a:extLst>
                <a:ext uri="{FF2B5EF4-FFF2-40B4-BE49-F238E27FC236}">
                  <a16:creationId xmlns:a16="http://schemas.microsoft.com/office/drawing/2014/main" id="{99D86131-72D9-3049-B669-C108CC15636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75714" y="1591088"/>
              <a:ext cx="20366" cy="83749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D7C6E142-7F1E-1652-2C52-3D53EDF44341}"/>
                </a:ext>
              </a:extLst>
            </p:cNvPr>
            <p:cNvSpPr/>
            <p:nvPr/>
          </p:nvSpPr>
          <p:spPr>
            <a:xfrm>
              <a:off x="3607505" y="1453769"/>
              <a:ext cx="1177532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Drop lines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4035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D8426-B617-9544-393E-BDF417D83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Format and Annotate Views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72FD75-5600-6BAF-69A0-5A58ACEF8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8D14A-8C20-329A-26B8-4A3AAA449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6200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7AA326A-B8AF-B689-78DB-4FAA0A2F5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20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DE22D4-03E9-84EC-B45F-53C908992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Trend Lines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CBE9CDD-7B64-43EE-8576-824A4EB724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To use trend lines, both axes contain a field </a:t>
            </a:r>
            <a:br>
              <a:rPr lang="en-US" dirty="0"/>
            </a:br>
            <a:r>
              <a:rPr lang="en-US" dirty="0"/>
              <a:t>that can be interpreted as a number. </a:t>
            </a:r>
          </a:p>
          <a:p>
            <a:r>
              <a:rPr lang="en-US" dirty="0"/>
              <a:t>Configuration options:</a:t>
            </a:r>
          </a:p>
          <a:p>
            <a:pPr lvl="1"/>
            <a:r>
              <a:rPr lang="en-US" dirty="0"/>
              <a:t>Trend line model (how the trend line is calculated)</a:t>
            </a:r>
          </a:p>
          <a:p>
            <a:pPr lvl="1"/>
            <a:r>
              <a:rPr lang="en-US" dirty="0"/>
              <a:t>Fields to use as factors</a:t>
            </a:r>
          </a:p>
          <a:p>
            <a:pPr lvl="1"/>
            <a:r>
              <a:rPr lang="en-US" dirty="0"/>
              <a:t>Include/exclude coloring</a:t>
            </a:r>
          </a:p>
          <a:p>
            <a:pPr lvl="1"/>
            <a:r>
              <a:rPr lang="en-US" dirty="0"/>
              <a:t>Confidence bands</a:t>
            </a:r>
          </a:p>
          <a:p>
            <a:pPr lvl="1"/>
            <a:r>
              <a:rPr lang="en-US" dirty="0"/>
              <a:t>Force y-intercept to zero</a:t>
            </a:r>
          </a:p>
          <a:p>
            <a:pPr lvl="1"/>
            <a:r>
              <a:rPr lang="en-US" dirty="0"/>
              <a:t>Show recalculated lines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7447546-B500-DA04-A97B-57E5FA6A2EE0}"/>
              </a:ext>
            </a:extLst>
          </p:cNvPr>
          <p:cNvGrpSpPr/>
          <p:nvPr/>
        </p:nvGrpSpPr>
        <p:grpSpPr>
          <a:xfrm>
            <a:off x="5207977" y="1574350"/>
            <a:ext cx="6551244" cy="4370864"/>
            <a:chOff x="2810217" y="1442270"/>
            <a:chExt cx="6551244" cy="437086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BEEB2AF-2403-1743-66D3-3566947EDC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10217" y="1857667"/>
              <a:ext cx="6551244" cy="3955467"/>
            </a:xfrm>
            <a:prstGeom prst="rect">
              <a:avLst/>
            </a:prstGeom>
          </p:spPr>
        </p:pic>
        <p:sp>
          <p:nvSpPr>
            <p:cNvPr id="7" name="Line 300">
              <a:extLst>
                <a:ext uri="{FF2B5EF4-FFF2-40B4-BE49-F238E27FC236}">
                  <a16:creationId xmlns:a16="http://schemas.microsoft.com/office/drawing/2014/main" id="{A58B4CD5-C711-8488-1E1F-5883E489978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4981351" y="2601301"/>
              <a:ext cx="220897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" name="Rounded Rectangle 143">
              <a:extLst>
                <a:ext uri="{FF2B5EF4-FFF2-40B4-BE49-F238E27FC236}">
                  <a16:creationId xmlns:a16="http://schemas.microsoft.com/office/drawing/2014/main" id="{93C02EC3-3B84-5EEC-64B2-D7C84D00A859}"/>
                </a:ext>
              </a:extLst>
            </p:cNvPr>
            <p:cNvSpPr/>
            <p:nvPr/>
          </p:nvSpPr>
          <p:spPr>
            <a:xfrm>
              <a:off x="4053258" y="1442270"/>
              <a:ext cx="4065163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Trend line showing sales trends over last four years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58468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10CE58-1CEE-8FD1-C415-E997666F6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21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471BFB-8714-9393-2E64-3C9B3DE8F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Highlighting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F2AF808-F698-B89F-FCE0-75CEAD462B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Calls attention to certain marks or </a:t>
            </a:r>
            <a:br>
              <a:rPr lang="en-US" dirty="0"/>
            </a:br>
            <a:r>
              <a:rPr lang="en-US" dirty="0"/>
              <a:t>elements by coloring specific marks </a:t>
            </a:r>
            <a:br>
              <a:rPr lang="en-US" dirty="0"/>
            </a:br>
            <a:r>
              <a:rPr lang="en-US" dirty="0"/>
              <a:t>and dimming others.</a:t>
            </a:r>
          </a:p>
          <a:p>
            <a:r>
              <a:rPr lang="en-US" dirty="0"/>
              <a:t>Configuration options:</a:t>
            </a:r>
          </a:p>
          <a:p>
            <a:pPr lvl="1"/>
            <a:r>
              <a:rPr lang="en-US" dirty="0"/>
              <a:t>Font</a:t>
            </a:r>
          </a:p>
          <a:p>
            <a:pPr lvl="1"/>
            <a:r>
              <a:rPr lang="en-US" dirty="0"/>
              <a:t>Style</a:t>
            </a:r>
          </a:p>
          <a:p>
            <a:pPr lvl="1"/>
            <a:r>
              <a:rPr lang="en-US" dirty="0"/>
              <a:t>Color</a:t>
            </a:r>
          </a:p>
          <a:p>
            <a:pPr lvl="1"/>
            <a:r>
              <a:rPr lang="en-US" dirty="0"/>
              <a:t>Background</a:t>
            </a:r>
          </a:p>
          <a:p>
            <a:pPr lvl="1"/>
            <a:r>
              <a:rPr lang="en-US" dirty="0"/>
              <a:t>Size</a:t>
            </a:r>
          </a:p>
          <a:p>
            <a:pPr lvl="1"/>
            <a:r>
              <a:rPr lang="en-US" dirty="0"/>
              <a:t>Border</a:t>
            </a:r>
          </a:p>
          <a:p>
            <a:r>
              <a:rPr lang="en-US" dirty="0"/>
              <a:t>Method options:</a:t>
            </a:r>
          </a:p>
          <a:p>
            <a:pPr lvl="1"/>
            <a:r>
              <a:rPr lang="en-US" dirty="0"/>
              <a:t>Select marks</a:t>
            </a:r>
          </a:p>
          <a:p>
            <a:pPr lvl="1"/>
            <a:r>
              <a:rPr lang="en-US" dirty="0"/>
              <a:t>Legends</a:t>
            </a:r>
          </a:p>
          <a:p>
            <a:pPr lvl="1"/>
            <a:r>
              <a:rPr lang="en-US" dirty="0"/>
              <a:t>Highlighter</a:t>
            </a:r>
          </a:p>
          <a:p>
            <a:pPr lvl="1"/>
            <a:r>
              <a:rPr lang="en-US" dirty="0"/>
              <a:t>Actions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0D3DA3E-FECC-3EC3-5F8B-97A2780C54D5}"/>
              </a:ext>
            </a:extLst>
          </p:cNvPr>
          <p:cNvGrpSpPr/>
          <p:nvPr/>
        </p:nvGrpSpPr>
        <p:grpSpPr>
          <a:xfrm>
            <a:off x="4424998" y="1827389"/>
            <a:ext cx="7220680" cy="4037720"/>
            <a:chOff x="2485660" y="1827389"/>
            <a:chExt cx="7220680" cy="403772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BE2B93B-05D4-6BAB-0E8C-28204C9BA1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85660" y="1827389"/>
              <a:ext cx="7220680" cy="3735575"/>
            </a:xfrm>
            <a:prstGeom prst="rect">
              <a:avLst/>
            </a:prstGeom>
          </p:spPr>
        </p:pic>
        <p:sp>
          <p:nvSpPr>
            <p:cNvPr id="6" name="Line 300">
              <a:extLst>
                <a:ext uri="{FF2B5EF4-FFF2-40B4-BE49-F238E27FC236}">
                  <a16:creationId xmlns:a16="http://schemas.microsoft.com/office/drawing/2014/main" id="{4FBC2422-C7CF-14E2-F5CA-569F79D527E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7379111" y="3119461"/>
              <a:ext cx="220897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B4F86A08-266B-EE99-F206-B9FD9D0219C8}"/>
                </a:ext>
              </a:extLst>
            </p:cNvPr>
            <p:cNvSpPr/>
            <p:nvPr/>
          </p:nvSpPr>
          <p:spPr>
            <a:xfrm>
              <a:off x="7771192" y="1960430"/>
              <a:ext cx="1424814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Selected mark </a:t>
              </a:r>
            </a:p>
          </p:txBody>
        </p:sp>
        <p:sp>
          <p:nvSpPr>
            <p:cNvPr id="8" name="Text Box 307">
              <a:extLst>
                <a:ext uri="{FF2B5EF4-FFF2-40B4-BE49-F238E27FC236}">
                  <a16:creationId xmlns:a16="http://schemas.microsoft.com/office/drawing/2014/main" id="{920DA0F2-FD96-48C3-31A8-2DA5CC7440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56832" y="5572721"/>
              <a:ext cx="4678336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All marks not selected are dimmed.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79095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A181BD-6A34-69B0-AEE7-0A8A25CD4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22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DC58FD-6A64-AB1E-92FB-D6376AD310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Emphasizing Data in Visualizations</a:t>
            </a:r>
          </a:p>
        </p:txBody>
      </p:sp>
    </p:spTree>
    <p:extLst>
      <p:ext uri="{BB962C8B-B14F-4D97-AF65-F5344CB8AC3E}">
        <p14:creationId xmlns:p14="http://schemas.microsoft.com/office/powerpoint/2010/main" val="19777946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58AF9-90E3-ED32-CD3B-4BFD99588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Animated Workbooks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0D2A34-9F17-D941-D9E1-6BF7F4C843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44C6BD-73B4-45D0-3D0F-B47348875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4825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FF1C6-D9ED-811C-EA57-9B0466757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Animation in Tableau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A181BD-6A34-69B0-AEE7-0A8A25CD4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24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ACE8FFE-3A66-CC11-857F-ECF3B2120FC3}"/>
              </a:ext>
            </a:extLst>
          </p:cNvPr>
          <p:cNvGrpSpPr/>
          <p:nvPr/>
        </p:nvGrpSpPr>
        <p:grpSpPr>
          <a:xfrm>
            <a:off x="1668588" y="1440465"/>
            <a:ext cx="8854823" cy="4808349"/>
            <a:chOff x="125647" y="228123"/>
            <a:chExt cx="10714335" cy="6399912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8A4C550-B54B-5527-A9D3-3317E26025B9}"/>
                </a:ext>
              </a:extLst>
            </p:cNvPr>
            <p:cNvGrpSpPr/>
            <p:nvPr/>
          </p:nvGrpSpPr>
          <p:grpSpPr>
            <a:xfrm>
              <a:off x="125647" y="228123"/>
              <a:ext cx="10714335" cy="6399912"/>
              <a:chOff x="125647" y="228123"/>
              <a:chExt cx="10714335" cy="6399912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05B8E4BB-22E5-3CC0-317D-8ED67F30FF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5647" y="228123"/>
                <a:ext cx="6755523" cy="4529922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CB60D64A-289B-27C2-FD2A-E5AF489928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05928" y="2155364"/>
                <a:ext cx="6734054" cy="4472671"/>
              </a:xfrm>
              <a:prstGeom prst="rect">
                <a:avLst/>
              </a:prstGeom>
            </p:spPr>
          </p:pic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B087E3FB-38FD-770E-4AC6-CB8215ED7228}"/>
                  </a:ext>
                </a:extLst>
              </p:cNvPr>
              <p:cNvSpPr/>
              <p:nvPr/>
            </p:nvSpPr>
            <p:spPr>
              <a:xfrm>
                <a:off x="5454127" y="1151068"/>
                <a:ext cx="1427043" cy="978946"/>
              </a:xfrm>
              <a:prstGeom prst="rect">
                <a:avLst/>
              </a:prstGeom>
              <a:noFill/>
              <a:ln w="28575" cap="flat" cmpd="sng" algn="ctr">
                <a:solidFill>
                  <a:srgbClr val="E62428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B986C621-3665-D36B-7FF8-DABE6CE9D9A5}"/>
                  </a:ext>
                </a:extLst>
              </p:cNvPr>
              <p:cNvSpPr/>
              <p:nvPr/>
            </p:nvSpPr>
            <p:spPr>
              <a:xfrm>
                <a:off x="9389446" y="3078477"/>
                <a:ext cx="1427043" cy="978946"/>
              </a:xfrm>
              <a:prstGeom prst="rect">
                <a:avLst/>
              </a:prstGeom>
              <a:noFill/>
              <a:ln w="28575" cap="flat" cmpd="sng" algn="ctr">
                <a:solidFill>
                  <a:srgbClr val="E62428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" name="AutoShape 304">
                <a:extLst>
                  <a:ext uri="{FF2B5EF4-FFF2-40B4-BE49-F238E27FC236}">
                    <a16:creationId xmlns:a16="http://schemas.microsoft.com/office/drawing/2014/main" id="{A39D66AF-78EF-611D-D973-3FFCFC535A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25998" y="3124200"/>
                <a:ext cx="762000" cy="609600"/>
              </a:xfrm>
              <a:prstGeom prst="rightArrow">
                <a:avLst>
                  <a:gd name="adj1" fmla="val 52602"/>
                  <a:gd name="adj2" fmla="val 59572"/>
                </a:avLst>
              </a:prstGeom>
              <a:solidFill>
                <a:srgbClr val="009DDC"/>
              </a:solidFill>
              <a:ln w="9525">
                <a:noFill/>
                <a:miter lim="800000"/>
                <a:headEnd/>
                <a:tailEnd/>
              </a:ln>
              <a:effectLst>
                <a:outerShdw blurRad="38100" dist="25400" dir="2700000" sx="99000" sy="99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wrap="none" anchor="ctr"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3" name="Line 300">
              <a:extLst>
                <a:ext uri="{FF2B5EF4-FFF2-40B4-BE49-F238E27FC236}">
                  <a16:creationId xmlns:a16="http://schemas.microsoft.com/office/drawing/2014/main" id="{09BF19C5-4E95-072A-4016-45531B0AAF6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9396386" y="2355369"/>
              <a:ext cx="141316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Line 300">
              <a:extLst>
                <a:ext uri="{FF2B5EF4-FFF2-40B4-BE49-F238E27FC236}">
                  <a16:creationId xmlns:a16="http://schemas.microsoft.com/office/drawing/2014/main" id="{7C3E110E-C382-F770-6B6C-8FA2CFE54A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914004" y="1644468"/>
              <a:ext cx="255382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Rounded Rectangle 143">
              <a:extLst>
                <a:ext uri="{FF2B5EF4-FFF2-40B4-BE49-F238E27FC236}">
                  <a16:creationId xmlns:a16="http://schemas.microsoft.com/office/drawing/2014/main" id="{5DD5F038-7407-F2DD-DF54-F53AF19275FE}"/>
                </a:ext>
              </a:extLst>
            </p:cNvPr>
            <p:cNvSpPr/>
            <p:nvPr/>
          </p:nvSpPr>
          <p:spPr>
            <a:xfrm>
              <a:off x="9390559" y="1483718"/>
              <a:ext cx="1424814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Page control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31549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5B47B5-4101-3271-B30F-107F11D60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25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B94269-D3D9-2E27-8E23-941AB6862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Marks that Support Animation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72FB7A6-7E93-8394-9369-7B60FB0914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Bars </a:t>
            </a:r>
          </a:p>
          <a:p>
            <a:r>
              <a:rPr lang="en-US" dirty="0"/>
              <a:t>Lines </a:t>
            </a:r>
          </a:p>
          <a:p>
            <a:r>
              <a:rPr lang="en-US" dirty="0"/>
              <a:t>Circles </a:t>
            </a:r>
          </a:p>
          <a:p>
            <a:r>
              <a:rPr lang="en-US" dirty="0"/>
              <a:t>Squares </a:t>
            </a:r>
          </a:p>
          <a:p>
            <a:r>
              <a:rPr lang="en-US" dirty="0"/>
              <a:t>Shapes </a:t>
            </a:r>
          </a:p>
          <a:p>
            <a:r>
              <a:rPr lang="en-US" dirty="0"/>
              <a:t>Density (Tableau Desktop only) </a:t>
            </a:r>
          </a:p>
          <a:p>
            <a:r>
              <a:rPr lang="en-US" dirty="0"/>
              <a:t>Area </a:t>
            </a:r>
          </a:p>
          <a:p>
            <a:r>
              <a:rPr lang="en-US" dirty="0"/>
              <a:t>Filled Maps </a:t>
            </a:r>
          </a:p>
          <a:p>
            <a:r>
              <a:rPr lang="en-US" dirty="0"/>
              <a:t>Gantt </a:t>
            </a:r>
          </a:p>
          <a:p>
            <a:r>
              <a:rPr lang="en-US" dirty="0"/>
              <a:t>Mark labels</a:t>
            </a:r>
          </a:p>
        </p:txBody>
      </p:sp>
    </p:spTree>
    <p:extLst>
      <p:ext uri="{BB962C8B-B14F-4D97-AF65-F5344CB8AC3E}">
        <p14:creationId xmlns:p14="http://schemas.microsoft.com/office/powerpoint/2010/main" val="39414509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2B666C2-F23B-46C1-66A7-46EFBEFA5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26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1ECF47-666A-8AC2-7578-1A976C3FD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Animation Actions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9489E5-533E-A5BB-AB02-715C11483E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Apply or change filters. </a:t>
            </a:r>
          </a:p>
          <a:p>
            <a:r>
              <a:rPr lang="en-US" dirty="0"/>
              <a:t>Set a quick filter or parameter. </a:t>
            </a:r>
          </a:p>
          <a:p>
            <a:r>
              <a:rPr lang="en-US" dirty="0"/>
              <a:t>Sort a viz. </a:t>
            </a:r>
          </a:p>
          <a:p>
            <a:r>
              <a:rPr lang="en-US" dirty="0"/>
              <a:t>Change axis properties. </a:t>
            </a:r>
          </a:p>
          <a:p>
            <a:r>
              <a:rPr lang="en-US" dirty="0"/>
              <a:t>Apply or change filter actions. </a:t>
            </a:r>
          </a:p>
          <a:p>
            <a:r>
              <a:rPr lang="en-US" dirty="0"/>
              <a:t>Modify a measure via a calculation. </a:t>
            </a:r>
          </a:p>
          <a:p>
            <a:r>
              <a:rPr lang="en-US" dirty="0"/>
              <a:t>Swap, add, or remove measures via a pill or shelf change. </a:t>
            </a:r>
          </a:p>
          <a:p>
            <a:r>
              <a:rPr lang="en-US" dirty="0"/>
              <a:t>Use the page control (including the play button). </a:t>
            </a:r>
          </a:p>
        </p:txBody>
      </p:sp>
    </p:spTree>
    <p:extLst>
      <p:ext uri="{BB962C8B-B14F-4D97-AF65-F5344CB8AC3E}">
        <p14:creationId xmlns:p14="http://schemas.microsoft.com/office/powerpoint/2010/main" val="42344788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387F85-4DC4-BBAE-C27E-1E54B208EF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Simultaneous </a:t>
            </a:r>
          </a:p>
          <a:p>
            <a:pPr lvl="1"/>
            <a:r>
              <a:rPr lang="en-US" dirty="0"/>
              <a:t>This style immediately places every animation. </a:t>
            </a:r>
          </a:p>
          <a:p>
            <a:pPr lvl="1"/>
            <a:r>
              <a:rPr lang="en-US" dirty="0"/>
              <a:t>This style is recommended for showing value changes across in-line charts, app-like dashboards, and spike maps. </a:t>
            </a:r>
          </a:p>
          <a:p>
            <a:r>
              <a:rPr lang="en-US" dirty="0"/>
              <a:t>Sequential </a:t>
            </a:r>
          </a:p>
          <a:p>
            <a:pPr lvl="1"/>
            <a:r>
              <a:rPr lang="en-US" dirty="0"/>
              <a:t>This style plays animations in a step-by-step sequence—exit, move, sort, enter. </a:t>
            </a:r>
          </a:p>
          <a:p>
            <a:pPr lvl="1"/>
            <a:r>
              <a:rPr lang="en-US" dirty="0"/>
              <a:t>This style may be better suited to complex visualizations where you wish to convey the impact of related data, or cascading cause and effect.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DC8824-3FEE-3CA2-D868-568AAC4D9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27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B2257F-3D3F-6E38-0958-61A78BE28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Animation Styles</a:t>
            </a:r>
          </a:p>
        </p:txBody>
      </p:sp>
    </p:spTree>
    <p:extLst>
      <p:ext uri="{BB962C8B-B14F-4D97-AF65-F5344CB8AC3E}">
        <p14:creationId xmlns:p14="http://schemas.microsoft.com/office/powerpoint/2010/main" val="41288312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AA23637-0FED-5F7E-C26E-D35282B56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28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AE873B-BACF-64FE-0217-5971433E6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Animation Duration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162B41-59D2-6ACA-DA7F-4CFBBEE4BF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Adjust the duration on the </a:t>
            </a:r>
            <a:r>
              <a:rPr lang="en-US" b="1" dirty="0"/>
              <a:t>Animations</a:t>
            </a:r>
            <a:r>
              <a:rPr lang="en-US" dirty="0"/>
              <a:t> pane to control how responsive (fast) you want the animations to move. </a:t>
            </a:r>
          </a:p>
          <a:p>
            <a:r>
              <a:rPr lang="en-US" dirty="0"/>
              <a:t>You may want to slow the animation duration to give your audience more time to absorb the data movement. </a:t>
            </a:r>
          </a:p>
          <a:p>
            <a:r>
              <a:rPr lang="en-US" dirty="0"/>
              <a:t>Duration options: </a:t>
            </a:r>
          </a:p>
          <a:p>
            <a:pPr lvl="1"/>
            <a:r>
              <a:rPr lang="en-US" dirty="0"/>
              <a:t>0.30 seconds (Fast) </a:t>
            </a:r>
          </a:p>
          <a:p>
            <a:pPr lvl="1"/>
            <a:r>
              <a:rPr lang="en-US" dirty="0"/>
              <a:t>0.50 seconds (Medium) </a:t>
            </a:r>
          </a:p>
          <a:p>
            <a:pPr lvl="1"/>
            <a:r>
              <a:rPr lang="en-US" dirty="0"/>
              <a:t>1.00 seconds (Slow) </a:t>
            </a:r>
          </a:p>
          <a:p>
            <a:pPr lvl="1"/>
            <a:r>
              <a:rPr lang="en-US" dirty="0"/>
              <a:t>2.00 seconds (Very Slow) </a:t>
            </a:r>
          </a:p>
          <a:p>
            <a:pPr lvl="1"/>
            <a:r>
              <a:rPr lang="en-US" dirty="0"/>
              <a:t>Custom</a:t>
            </a:r>
          </a:p>
        </p:txBody>
      </p:sp>
      <p:pic>
        <p:nvPicPr>
          <p:cNvPr id="6" name="Graphic 5" descr="Alarm clock outline">
            <a:extLst>
              <a:ext uri="{FF2B5EF4-FFF2-40B4-BE49-F238E27FC236}">
                <a16:creationId xmlns:a16="http://schemas.microsoft.com/office/drawing/2014/main" id="{DE2C1FA2-5DAA-BE63-1134-39AE84A0BA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19920" y="463804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5163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A181BD-6A34-69B0-AEE7-0A8A25CD4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29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DC58FD-6A64-AB1E-92FB-D6376AD310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Animated Workbooks</a:t>
            </a:r>
          </a:p>
        </p:txBody>
      </p:sp>
    </p:spTree>
    <p:extLst>
      <p:ext uri="{BB962C8B-B14F-4D97-AF65-F5344CB8AC3E}">
        <p14:creationId xmlns:p14="http://schemas.microsoft.com/office/powerpoint/2010/main" val="2477302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FF1C6-D9ED-811C-EA57-9B0466757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Formatting Options in Tableau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A181BD-6A34-69B0-AEE7-0A8A25CD4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32D8469-5B66-8544-1634-430824E5C607}"/>
              </a:ext>
            </a:extLst>
          </p:cNvPr>
          <p:cNvGrpSpPr/>
          <p:nvPr/>
        </p:nvGrpSpPr>
        <p:grpSpPr>
          <a:xfrm>
            <a:off x="1401950" y="1292957"/>
            <a:ext cx="9388099" cy="5152516"/>
            <a:chOff x="805399" y="1169064"/>
            <a:chExt cx="9388099" cy="515251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ED05BF2-1B5A-04CC-A15C-71EE5DFED2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88419" y="1169064"/>
              <a:ext cx="7015164" cy="5152516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85F8910-DB17-DF32-A901-1F3DE25CC469}"/>
                </a:ext>
              </a:extLst>
            </p:cNvPr>
            <p:cNvSpPr/>
            <p:nvPr/>
          </p:nvSpPr>
          <p:spPr>
            <a:xfrm>
              <a:off x="2588417" y="1625600"/>
              <a:ext cx="1323183" cy="427736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Line 315">
              <a:extLst>
                <a:ext uri="{FF2B5EF4-FFF2-40B4-BE49-F238E27FC236}">
                  <a16:creationId xmlns:a16="http://schemas.microsoft.com/office/drawing/2014/main" id="{3DF8CD81-0C9C-A660-2F6C-B7C6BBFD91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9942" y="3743960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1A2FE29D-85B7-B27F-B060-F0DBB169AB79}"/>
                </a:ext>
              </a:extLst>
            </p:cNvPr>
            <p:cNvSpPr/>
            <p:nvPr/>
          </p:nvSpPr>
          <p:spPr>
            <a:xfrm>
              <a:off x="805399" y="3490531"/>
              <a:ext cx="1424814" cy="4865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Format Workbook pane</a:t>
              </a:r>
            </a:p>
          </p:txBody>
        </p:sp>
        <p:sp>
          <p:nvSpPr>
            <p:cNvPr id="14" name="AutoShape 302">
              <a:extLst>
                <a:ext uri="{FF2B5EF4-FFF2-40B4-BE49-F238E27FC236}">
                  <a16:creationId xmlns:a16="http://schemas.microsoft.com/office/drawing/2014/main" id="{D108F156-744E-E72E-DD8D-1CEC435FD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7241" y="1337891"/>
              <a:ext cx="174625" cy="3786756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C210C67-7BD5-2D89-72D0-AEF6A2E33BD0}"/>
                </a:ext>
              </a:extLst>
            </p:cNvPr>
            <p:cNvGrpSpPr/>
            <p:nvPr/>
          </p:nvGrpSpPr>
          <p:grpSpPr>
            <a:xfrm>
              <a:off x="6651866" y="3248621"/>
              <a:ext cx="3541632" cy="722135"/>
              <a:chOff x="6712224" y="3323800"/>
              <a:chExt cx="3541632" cy="722135"/>
            </a:xfrm>
          </p:grpSpPr>
          <p:sp>
            <p:nvSpPr>
              <p:cNvPr id="13" name="Line 300">
                <a:extLst>
                  <a:ext uri="{FF2B5EF4-FFF2-40B4-BE49-F238E27FC236}">
                    <a16:creationId xmlns:a16="http://schemas.microsoft.com/office/drawing/2014/main" id="{32AE5E79-70C0-5D53-9C95-A4B6E0779D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6712224" y="3323800"/>
                <a:ext cx="2462646" cy="48653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" name="Rounded Rectangle 143">
                <a:extLst>
                  <a:ext uri="{FF2B5EF4-FFF2-40B4-BE49-F238E27FC236}">
                    <a16:creationId xmlns:a16="http://schemas.microsoft.com/office/drawing/2014/main" id="{E8384E6D-010D-C1C1-B8FC-C7A66450AA3C}"/>
                  </a:ext>
                </a:extLst>
              </p:cNvPr>
              <p:cNvSpPr/>
              <p:nvPr/>
            </p:nvSpPr>
            <p:spPr>
              <a:xfrm>
                <a:off x="8829042" y="3559397"/>
                <a:ext cx="1424814" cy="4865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Format menu options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24408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5E862-5113-E31D-AD33-47D345507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 Best Practices for Visual Design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AE823E-BAEA-0755-65A6-AD1405B546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A3D174-5C7C-7209-6DFA-A48250A02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403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95A8893-C7AB-865F-0FC6-F1E56C2E6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Exploratory and Explanatory Visuals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9D3A6F4-7B75-FBD5-A23F-DED566E083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321753"/>
            <a:ext cx="5386917" cy="639762"/>
          </a:xfrm>
        </p:spPr>
        <p:txBody>
          <a:bodyPr/>
          <a:lstStyle/>
          <a:p>
            <a:pPr algn="ctr"/>
            <a:r>
              <a:rPr lang="en-US" dirty="0"/>
              <a:t>Original visual is exploratory.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9C0BAD2-3749-CED6-E347-EF5FD42965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3367" y="1321753"/>
            <a:ext cx="5389033" cy="639762"/>
          </a:xfrm>
        </p:spPr>
        <p:txBody>
          <a:bodyPr/>
          <a:lstStyle/>
          <a:p>
            <a:pPr algn="ctr"/>
            <a:r>
              <a:rPr lang="en-US" dirty="0"/>
              <a:t>Updated visual is explanatory.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43F2E3-697C-14A8-D60F-6BDBBC811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31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53E4330-8ABC-8E47-70F0-C494861704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74" y="2135632"/>
            <a:ext cx="5133929" cy="3624411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67ADAF58-CD93-27C4-9C01-FC5F3A215384}"/>
              </a:ext>
            </a:extLst>
          </p:cNvPr>
          <p:cNvGrpSpPr/>
          <p:nvPr/>
        </p:nvGrpSpPr>
        <p:grpSpPr>
          <a:xfrm>
            <a:off x="6193367" y="2135632"/>
            <a:ext cx="5278923" cy="3910613"/>
            <a:chOff x="6193367" y="2135632"/>
            <a:chExt cx="5278923" cy="391061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89DF869-D32E-568E-E843-0951983982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3367" y="2135632"/>
              <a:ext cx="5278923" cy="3910613"/>
            </a:xfrm>
            <a:prstGeom prst="rect">
              <a:avLst/>
            </a:prstGeom>
          </p:spPr>
        </p:pic>
        <p:sp>
          <p:nvSpPr>
            <p:cNvPr id="15" name="Line 300">
              <a:extLst>
                <a:ext uri="{FF2B5EF4-FFF2-40B4-BE49-F238E27FC236}">
                  <a16:creationId xmlns:a16="http://schemas.microsoft.com/office/drawing/2014/main" id="{DAEB72AC-31F5-AB04-0AFE-B235DD6A1D2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218052" y="2377781"/>
              <a:ext cx="13716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Rounded Rectangle 7">
              <a:extLst>
                <a:ext uri="{FF2B5EF4-FFF2-40B4-BE49-F238E27FC236}">
                  <a16:creationId xmlns:a16="http://schemas.microsoft.com/office/drawing/2014/main" id="{383AA738-2C32-D49D-1B7D-444E8EE262D6}"/>
                </a:ext>
              </a:extLst>
            </p:cNvPr>
            <p:cNvSpPr/>
            <p:nvPr/>
          </p:nvSpPr>
          <p:spPr>
            <a:xfrm>
              <a:off x="9402685" y="2221388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Main point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8707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D295696-2AEE-991C-7FC0-DBC6E9E556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Storytelling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BB85C0-05BB-1208-4FE9-A685C4C2C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32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F96BB2C-330C-3118-43BA-088DB39D77B2}"/>
              </a:ext>
            </a:extLst>
          </p:cNvPr>
          <p:cNvGrpSpPr/>
          <p:nvPr/>
        </p:nvGrpSpPr>
        <p:grpSpPr>
          <a:xfrm>
            <a:off x="2446131" y="1511658"/>
            <a:ext cx="7299737" cy="4731841"/>
            <a:chOff x="2902251" y="1592938"/>
            <a:chExt cx="7299737" cy="473184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1350DD9-E9D2-8AA9-6D59-F009BBEBE7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2251" y="1592938"/>
              <a:ext cx="6387497" cy="4731841"/>
            </a:xfrm>
            <a:prstGeom prst="rect">
              <a:avLst/>
            </a:prstGeom>
          </p:spPr>
        </p:pic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B86B4DB-FB34-2D69-43DB-7AA527B358B6}"/>
                </a:ext>
              </a:extLst>
            </p:cNvPr>
            <p:cNvGrpSpPr/>
            <p:nvPr/>
          </p:nvGrpSpPr>
          <p:grpSpPr>
            <a:xfrm>
              <a:off x="5281812" y="1703228"/>
              <a:ext cx="2155167" cy="274638"/>
              <a:chOff x="8218052" y="2221388"/>
              <a:chExt cx="2155167" cy="274638"/>
            </a:xfrm>
          </p:grpSpPr>
          <p:sp>
            <p:nvSpPr>
              <p:cNvPr id="8" name="Line 300">
                <a:extLst>
                  <a:ext uri="{FF2B5EF4-FFF2-40B4-BE49-F238E27FC236}">
                    <a16:creationId xmlns:a16="http://schemas.microsoft.com/office/drawing/2014/main" id="{C7994F0B-DA59-6C83-7241-291899BE5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218052" y="2377781"/>
                <a:ext cx="137160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9" name="Rounded Rectangle 7">
                <a:extLst>
                  <a:ext uri="{FF2B5EF4-FFF2-40B4-BE49-F238E27FC236}">
                    <a16:creationId xmlns:a16="http://schemas.microsoft.com/office/drawing/2014/main" id="{2CE7BDFF-1E13-6318-1782-B5F631762519}"/>
                  </a:ext>
                </a:extLst>
              </p:cNvPr>
              <p:cNvSpPr/>
              <p:nvPr/>
            </p:nvSpPr>
            <p:spPr>
              <a:xfrm>
                <a:off x="9302735" y="2221388"/>
                <a:ext cx="1070484" cy="2746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Headline</a:t>
                </a:r>
              </a:p>
            </p:txBody>
          </p:sp>
        </p:grpSp>
        <p:sp>
          <p:nvSpPr>
            <p:cNvPr id="13" name="Line 300">
              <a:extLst>
                <a:ext uri="{FF2B5EF4-FFF2-40B4-BE49-F238E27FC236}">
                  <a16:creationId xmlns:a16="http://schemas.microsoft.com/office/drawing/2014/main" id="{BEC15807-410F-C87C-4507-7A64F97B8A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4932" y="2702901"/>
              <a:ext cx="13716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Rounded Rectangle 7">
              <a:extLst>
                <a:ext uri="{FF2B5EF4-FFF2-40B4-BE49-F238E27FC236}">
                  <a16:creationId xmlns:a16="http://schemas.microsoft.com/office/drawing/2014/main" id="{F8A6F98C-699C-E522-EB1F-B095A0EF8A2F}"/>
                </a:ext>
              </a:extLst>
            </p:cNvPr>
            <p:cNvSpPr/>
            <p:nvPr/>
          </p:nvSpPr>
          <p:spPr>
            <a:xfrm>
              <a:off x="3190248" y="2565582"/>
              <a:ext cx="1070484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Narration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6B63A58-3A53-420B-BF61-383B8988C1F6}"/>
                </a:ext>
              </a:extLst>
            </p:cNvPr>
            <p:cNvSpPr/>
            <p:nvPr/>
          </p:nvSpPr>
          <p:spPr>
            <a:xfrm>
              <a:off x="2940425" y="3087829"/>
              <a:ext cx="5796801" cy="3236947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Line 300">
              <a:extLst>
                <a:ext uri="{FF2B5EF4-FFF2-40B4-BE49-F238E27FC236}">
                  <a16:creationId xmlns:a16="http://schemas.microsoft.com/office/drawing/2014/main" id="{3C0B8256-843D-B9C9-A064-40B6F4A6784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593810" y="2855301"/>
              <a:ext cx="836924" cy="41009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Line 300">
              <a:extLst>
                <a:ext uri="{FF2B5EF4-FFF2-40B4-BE49-F238E27FC236}">
                  <a16:creationId xmlns:a16="http://schemas.microsoft.com/office/drawing/2014/main" id="{1398C5B8-3B71-EF42-36F2-21A7DEB64EA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95521" y="5062203"/>
              <a:ext cx="13716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" name="Rounded Rectangle 7">
              <a:extLst>
                <a:ext uri="{FF2B5EF4-FFF2-40B4-BE49-F238E27FC236}">
                  <a16:creationId xmlns:a16="http://schemas.microsoft.com/office/drawing/2014/main" id="{FED2B8EB-5BCF-560D-864B-3561D3ADB485}"/>
                </a:ext>
              </a:extLst>
            </p:cNvPr>
            <p:cNvSpPr/>
            <p:nvPr/>
          </p:nvSpPr>
          <p:spPr>
            <a:xfrm>
              <a:off x="9131504" y="4924884"/>
              <a:ext cx="1070484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Design</a:t>
              </a:r>
            </a:p>
          </p:txBody>
        </p:sp>
        <p:sp>
          <p:nvSpPr>
            <p:cNvPr id="20" name="Line 300">
              <a:extLst>
                <a:ext uri="{FF2B5EF4-FFF2-40B4-BE49-F238E27FC236}">
                  <a16:creationId xmlns:a16="http://schemas.microsoft.com/office/drawing/2014/main" id="{62538AD9-519E-7041-15FD-92F18472F3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672833" y="2936928"/>
              <a:ext cx="836925" cy="198793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Line 300">
              <a:extLst>
                <a:ext uri="{FF2B5EF4-FFF2-40B4-BE49-F238E27FC236}">
                  <a16:creationId xmlns:a16="http://schemas.microsoft.com/office/drawing/2014/main" id="{AA75AB9B-CACA-9644-9843-BA7BC1CBF9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245470" y="2594562"/>
              <a:ext cx="2114771" cy="27463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Rounded Rectangle 7">
              <a:extLst>
                <a:ext uri="{FF2B5EF4-FFF2-40B4-BE49-F238E27FC236}">
                  <a16:creationId xmlns:a16="http://schemas.microsoft.com/office/drawing/2014/main" id="{6421A379-C092-4D1E-B3D5-A0661C114F1C}"/>
                </a:ext>
              </a:extLst>
            </p:cNvPr>
            <p:cNvSpPr/>
            <p:nvPr/>
          </p:nvSpPr>
          <p:spPr>
            <a:xfrm>
              <a:off x="9046050" y="2717982"/>
              <a:ext cx="1070484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Annotations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36697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FD6E99-AD7E-C562-E981-D4389BFEC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33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2CC63B2-E843-FCB0-9A5F-661B7BCF6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Audience and Context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6D39551-F67C-748B-0F2E-E213393E24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Know your audience.</a:t>
            </a:r>
          </a:p>
          <a:p>
            <a:pPr lvl="1"/>
            <a:r>
              <a:rPr lang="en-US" dirty="0"/>
              <a:t>Backgrounds and potential biases.</a:t>
            </a:r>
          </a:p>
          <a:p>
            <a:r>
              <a:rPr lang="en-US" dirty="0"/>
              <a:t>Insights need to be useful and relevant to your audience.</a:t>
            </a:r>
          </a:p>
          <a:p>
            <a:r>
              <a:rPr lang="en-US" dirty="0"/>
              <a:t>Consider the context of what you’re presenting.</a:t>
            </a:r>
          </a:p>
          <a:p>
            <a:pPr lvl="1"/>
            <a:r>
              <a:rPr lang="en-US" dirty="0"/>
              <a:t>Well-known information could require less detail.</a:t>
            </a:r>
          </a:p>
          <a:p>
            <a:pPr lvl="1"/>
            <a:r>
              <a:rPr lang="en-US" dirty="0"/>
              <a:t>New information could require more detail.</a:t>
            </a:r>
          </a:p>
          <a:p>
            <a:r>
              <a:rPr lang="en-US" dirty="0"/>
              <a:t>What kind of message will you send?</a:t>
            </a:r>
          </a:p>
          <a:p>
            <a:pPr lvl="1"/>
            <a:r>
              <a:rPr lang="en-US" dirty="0"/>
              <a:t>Strong messages can recommend action.</a:t>
            </a:r>
          </a:p>
          <a:p>
            <a:pPr lvl="1"/>
            <a:r>
              <a:rPr lang="en-US" dirty="0"/>
              <a:t>Some messages are intended to generate discussion.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46C2157-BF49-094C-BC70-38B5F33D9A14}"/>
              </a:ext>
            </a:extLst>
          </p:cNvPr>
          <p:cNvGrpSpPr/>
          <p:nvPr/>
        </p:nvGrpSpPr>
        <p:grpSpPr>
          <a:xfrm>
            <a:off x="9761360" y="4808360"/>
            <a:ext cx="1666240" cy="1140593"/>
            <a:chOff x="7648080" y="4462920"/>
            <a:chExt cx="1666240" cy="1140593"/>
          </a:xfrm>
        </p:grpSpPr>
        <p:pic>
          <p:nvPicPr>
            <p:cNvPr id="10" name="Graphique 31" descr="Users">
              <a:extLst>
                <a:ext uri="{FF2B5EF4-FFF2-40B4-BE49-F238E27FC236}">
                  <a16:creationId xmlns:a16="http://schemas.microsoft.com/office/drawing/2014/main" id="{43367724-B664-A226-F034-A152D543E5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99920" y="4462920"/>
              <a:ext cx="914400" cy="914400"/>
            </a:xfrm>
            <a:prstGeom prst="rect">
              <a:avLst/>
            </a:prstGeom>
          </p:spPr>
        </p:pic>
        <p:pic>
          <p:nvPicPr>
            <p:cNvPr id="11" name="Graphique 31" descr="Users">
              <a:extLst>
                <a:ext uri="{FF2B5EF4-FFF2-40B4-BE49-F238E27FC236}">
                  <a16:creationId xmlns:a16="http://schemas.microsoft.com/office/drawing/2014/main" id="{B2E2E51A-5D60-83C8-F94F-D1D71AA2F4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648080" y="4689113"/>
              <a:ext cx="914400" cy="91440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488B256-B1A5-47A8-3A34-0FA0817D2772}"/>
              </a:ext>
            </a:extLst>
          </p:cNvPr>
          <p:cNvGrpSpPr/>
          <p:nvPr/>
        </p:nvGrpSpPr>
        <p:grpSpPr>
          <a:xfrm>
            <a:off x="9094112" y="4033748"/>
            <a:ext cx="1373555" cy="1231812"/>
            <a:chOff x="8539773" y="4119606"/>
            <a:chExt cx="1373555" cy="1231812"/>
          </a:xfrm>
        </p:grpSpPr>
        <p:pic>
          <p:nvPicPr>
            <p:cNvPr id="8" name="Graphic 7" descr="Bar graph with upward trend outline">
              <a:extLst>
                <a:ext uri="{FF2B5EF4-FFF2-40B4-BE49-F238E27FC236}">
                  <a16:creationId xmlns:a16="http://schemas.microsoft.com/office/drawing/2014/main" id="{78D2E25A-A014-8E47-CD69-D227C4AE93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810914" y="4176824"/>
              <a:ext cx="831273" cy="831273"/>
            </a:xfrm>
            <a:prstGeom prst="rect">
              <a:avLst/>
            </a:prstGeom>
          </p:spPr>
        </p:pic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41A3D1E-2253-A9AC-47C7-16B8048EDCA4}"/>
                </a:ext>
              </a:extLst>
            </p:cNvPr>
            <p:cNvSpPr/>
            <p:nvPr/>
          </p:nvSpPr>
          <p:spPr>
            <a:xfrm>
              <a:off x="8539773" y="4119606"/>
              <a:ext cx="1373555" cy="1231812"/>
            </a:xfrm>
            <a:custGeom>
              <a:avLst/>
              <a:gdLst>
                <a:gd name="connsiteX0" fmla="*/ 695325 w 704850"/>
                <a:gd name="connsiteY0" fmla="*/ 66675 h 695325"/>
                <a:gd name="connsiteX1" fmla="*/ 704850 w 704850"/>
                <a:gd name="connsiteY1" fmla="*/ 57150 h 695325"/>
                <a:gd name="connsiteX2" fmla="*/ 695325 w 704850"/>
                <a:gd name="connsiteY2" fmla="*/ 47625 h 695325"/>
                <a:gd name="connsiteX3" fmla="*/ 361950 w 704850"/>
                <a:gd name="connsiteY3" fmla="*/ 47625 h 695325"/>
                <a:gd name="connsiteX4" fmla="*/ 361950 w 704850"/>
                <a:gd name="connsiteY4" fmla="*/ 9525 h 695325"/>
                <a:gd name="connsiteX5" fmla="*/ 352425 w 704850"/>
                <a:gd name="connsiteY5" fmla="*/ 0 h 695325"/>
                <a:gd name="connsiteX6" fmla="*/ 342900 w 704850"/>
                <a:gd name="connsiteY6" fmla="*/ 9525 h 695325"/>
                <a:gd name="connsiteX7" fmla="*/ 342900 w 704850"/>
                <a:gd name="connsiteY7" fmla="*/ 47625 h 695325"/>
                <a:gd name="connsiteX8" fmla="*/ 9525 w 704850"/>
                <a:gd name="connsiteY8" fmla="*/ 47625 h 695325"/>
                <a:gd name="connsiteX9" fmla="*/ 0 w 704850"/>
                <a:gd name="connsiteY9" fmla="*/ 57150 h 695325"/>
                <a:gd name="connsiteX10" fmla="*/ 9525 w 704850"/>
                <a:gd name="connsiteY10" fmla="*/ 66675 h 695325"/>
                <a:gd name="connsiteX11" fmla="*/ 47625 w 704850"/>
                <a:gd name="connsiteY11" fmla="*/ 66675 h 695325"/>
                <a:gd name="connsiteX12" fmla="*/ 47625 w 704850"/>
                <a:gd name="connsiteY12" fmla="*/ 457200 h 695325"/>
                <a:gd name="connsiteX13" fmla="*/ 9525 w 704850"/>
                <a:gd name="connsiteY13" fmla="*/ 457200 h 695325"/>
                <a:gd name="connsiteX14" fmla="*/ 0 w 704850"/>
                <a:gd name="connsiteY14" fmla="*/ 466725 h 695325"/>
                <a:gd name="connsiteX15" fmla="*/ 9525 w 704850"/>
                <a:gd name="connsiteY15" fmla="*/ 476250 h 695325"/>
                <a:gd name="connsiteX16" fmla="*/ 329432 w 704850"/>
                <a:gd name="connsiteY16" fmla="*/ 476250 h 695325"/>
                <a:gd name="connsiteX17" fmla="*/ 159953 w 704850"/>
                <a:gd name="connsiteY17" fmla="*/ 645728 h 695325"/>
                <a:gd name="connsiteX18" fmla="*/ 160188 w 704850"/>
                <a:gd name="connsiteY18" fmla="*/ 659197 h 695325"/>
                <a:gd name="connsiteX19" fmla="*/ 173422 w 704850"/>
                <a:gd name="connsiteY19" fmla="*/ 659197 h 695325"/>
                <a:gd name="connsiteX20" fmla="*/ 342738 w 704850"/>
                <a:gd name="connsiteY20" fmla="*/ 489880 h 695325"/>
                <a:gd name="connsiteX21" fmla="*/ 342872 w 704850"/>
                <a:gd name="connsiteY21" fmla="*/ 489881 h 695325"/>
                <a:gd name="connsiteX22" fmla="*/ 342900 w 704850"/>
                <a:gd name="connsiteY22" fmla="*/ 489947 h 695325"/>
                <a:gd name="connsiteX23" fmla="*/ 342900 w 704850"/>
                <a:gd name="connsiteY23" fmla="*/ 685800 h 695325"/>
                <a:gd name="connsiteX24" fmla="*/ 352425 w 704850"/>
                <a:gd name="connsiteY24" fmla="*/ 695325 h 695325"/>
                <a:gd name="connsiteX25" fmla="*/ 361950 w 704850"/>
                <a:gd name="connsiteY25" fmla="*/ 685800 h 695325"/>
                <a:gd name="connsiteX26" fmla="*/ 361950 w 704850"/>
                <a:gd name="connsiteY26" fmla="*/ 489947 h 695325"/>
                <a:gd name="connsiteX27" fmla="*/ 362046 w 704850"/>
                <a:gd name="connsiteY27" fmla="*/ 489853 h 695325"/>
                <a:gd name="connsiteX28" fmla="*/ 362112 w 704850"/>
                <a:gd name="connsiteY28" fmla="*/ 489880 h 695325"/>
                <a:gd name="connsiteX29" fmla="*/ 531428 w 704850"/>
                <a:gd name="connsiteY29" fmla="*/ 659197 h 695325"/>
                <a:gd name="connsiteX30" fmla="*/ 544897 w 704850"/>
                <a:gd name="connsiteY30" fmla="*/ 658962 h 695325"/>
                <a:gd name="connsiteX31" fmla="*/ 544897 w 704850"/>
                <a:gd name="connsiteY31" fmla="*/ 645728 h 695325"/>
                <a:gd name="connsiteX32" fmla="*/ 375418 w 704850"/>
                <a:gd name="connsiteY32" fmla="*/ 476250 h 695325"/>
                <a:gd name="connsiteX33" fmla="*/ 695325 w 704850"/>
                <a:gd name="connsiteY33" fmla="*/ 476250 h 695325"/>
                <a:gd name="connsiteX34" fmla="*/ 704850 w 704850"/>
                <a:gd name="connsiteY34" fmla="*/ 466725 h 695325"/>
                <a:gd name="connsiteX35" fmla="*/ 695325 w 704850"/>
                <a:gd name="connsiteY35" fmla="*/ 457200 h 695325"/>
                <a:gd name="connsiteX36" fmla="*/ 657225 w 704850"/>
                <a:gd name="connsiteY36" fmla="*/ 457200 h 695325"/>
                <a:gd name="connsiteX37" fmla="*/ 657225 w 704850"/>
                <a:gd name="connsiteY37" fmla="*/ 66675 h 695325"/>
                <a:gd name="connsiteX38" fmla="*/ 638175 w 704850"/>
                <a:gd name="connsiteY38" fmla="*/ 457200 h 695325"/>
                <a:gd name="connsiteX39" fmla="*/ 66675 w 704850"/>
                <a:gd name="connsiteY39" fmla="*/ 457200 h 695325"/>
                <a:gd name="connsiteX40" fmla="*/ 66675 w 704850"/>
                <a:gd name="connsiteY40" fmla="*/ 66675 h 695325"/>
                <a:gd name="connsiteX41" fmla="*/ 638175 w 704850"/>
                <a:gd name="connsiteY41" fmla="*/ 66675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04850" h="695325">
                  <a:moveTo>
                    <a:pt x="695325" y="66675"/>
                  </a:moveTo>
                  <a:cubicBezTo>
                    <a:pt x="700586" y="66675"/>
                    <a:pt x="704850" y="62411"/>
                    <a:pt x="704850" y="57150"/>
                  </a:cubicBezTo>
                  <a:cubicBezTo>
                    <a:pt x="704850" y="51889"/>
                    <a:pt x="700586" y="47625"/>
                    <a:pt x="695325" y="47625"/>
                  </a:cubicBezTo>
                  <a:lnTo>
                    <a:pt x="361950" y="47625"/>
                  </a:lnTo>
                  <a:lnTo>
                    <a:pt x="361950" y="9525"/>
                  </a:lnTo>
                  <a:cubicBezTo>
                    <a:pt x="361950" y="4264"/>
                    <a:pt x="357686" y="0"/>
                    <a:pt x="352425" y="0"/>
                  </a:cubicBezTo>
                  <a:cubicBezTo>
                    <a:pt x="347164" y="0"/>
                    <a:pt x="342900" y="4264"/>
                    <a:pt x="342900" y="9525"/>
                  </a:cubicBezTo>
                  <a:lnTo>
                    <a:pt x="342900" y="47625"/>
                  </a:lnTo>
                  <a:lnTo>
                    <a:pt x="9525" y="47625"/>
                  </a:lnTo>
                  <a:cubicBezTo>
                    <a:pt x="4264" y="47625"/>
                    <a:pt x="0" y="51889"/>
                    <a:pt x="0" y="57150"/>
                  </a:cubicBezTo>
                  <a:cubicBezTo>
                    <a:pt x="0" y="62411"/>
                    <a:pt x="4264" y="66675"/>
                    <a:pt x="9525" y="66675"/>
                  </a:cubicBezTo>
                  <a:lnTo>
                    <a:pt x="47625" y="66675"/>
                  </a:lnTo>
                  <a:lnTo>
                    <a:pt x="47625" y="457200"/>
                  </a:lnTo>
                  <a:lnTo>
                    <a:pt x="9525" y="457200"/>
                  </a:lnTo>
                  <a:cubicBezTo>
                    <a:pt x="4264" y="457200"/>
                    <a:pt x="0" y="461464"/>
                    <a:pt x="0" y="466725"/>
                  </a:cubicBezTo>
                  <a:cubicBezTo>
                    <a:pt x="0" y="471986"/>
                    <a:pt x="4264" y="476250"/>
                    <a:pt x="9525" y="476250"/>
                  </a:cubicBezTo>
                  <a:lnTo>
                    <a:pt x="329432" y="476250"/>
                  </a:lnTo>
                  <a:lnTo>
                    <a:pt x="159953" y="645728"/>
                  </a:lnTo>
                  <a:cubicBezTo>
                    <a:pt x="156299" y="649513"/>
                    <a:pt x="156403" y="655542"/>
                    <a:pt x="160188" y="659197"/>
                  </a:cubicBezTo>
                  <a:cubicBezTo>
                    <a:pt x="163879" y="662762"/>
                    <a:pt x="169731" y="662762"/>
                    <a:pt x="173422" y="659197"/>
                  </a:cubicBezTo>
                  <a:lnTo>
                    <a:pt x="342738" y="489880"/>
                  </a:lnTo>
                  <a:cubicBezTo>
                    <a:pt x="342775" y="489843"/>
                    <a:pt x="342836" y="489844"/>
                    <a:pt x="342872" y="489881"/>
                  </a:cubicBezTo>
                  <a:cubicBezTo>
                    <a:pt x="342890" y="489899"/>
                    <a:pt x="342900" y="489922"/>
                    <a:pt x="342900" y="489947"/>
                  </a:cubicBezTo>
                  <a:lnTo>
                    <a:pt x="342900" y="685800"/>
                  </a:lnTo>
                  <a:cubicBezTo>
                    <a:pt x="342900" y="691061"/>
                    <a:pt x="347164" y="695325"/>
                    <a:pt x="352425" y="695325"/>
                  </a:cubicBezTo>
                  <a:cubicBezTo>
                    <a:pt x="357686" y="695325"/>
                    <a:pt x="361950" y="691061"/>
                    <a:pt x="361950" y="685800"/>
                  </a:cubicBezTo>
                  <a:lnTo>
                    <a:pt x="361950" y="489947"/>
                  </a:lnTo>
                  <a:cubicBezTo>
                    <a:pt x="361951" y="489895"/>
                    <a:pt x="361994" y="489853"/>
                    <a:pt x="362046" y="489853"/>
                  </a:cubicBezTo>
                  <a:cubicBezTo>
                    <a:pt x="362071" y="489854"/>
                    <a:pt x="362095" y="489863"/>
                    <a:pt x="362112" y="489880"/>
                  </a:cubicBezTo>
                  <a:lnTo>
                    <a:pt x="531428" y="659197"/>
                  </a:lnTo>
                  <a:cubicBezTo>
                    <a:pt x="535213" y="662851"/>
                    <a:pt x="541242" y="662747"/>
                    <a:pt x="544897" y="658962"/>
                  </a:cubicBezTo>
                  <a:cubicBezTo>
                    <a:pt x="548462" y="655271"/>
                    <a:pt x="548462" y="649419"/>
                    <a:pt x="544897" y="645728"/>
                  </a:cubicBezTo>
                  <a:lnTo>
                    <a:pt x="375418" y="476250"/>
                  </a:lnTo>
                  <a:lnTo>
                    <a:pt x="695325" y="476250"/>
                  </a:lnTo>
                  <a:cubicBezTo>
                    <a:pt x="700586" y="476250"/>
                    <a:pt x="704850" y="471986"/>
                    <a:pt x="704850" y="466725"/>
                  </a:cubicBezTo>
                  <a:cubicBezTo>
                    <a:pt x="704850" y="461464"/>
                    <a:pt x="700586" y="457200"/>
                    <a:pt x="695325" y="457200"/>
                  </a:cubicBezTo>
                  <a:lnTo>
                    <a:pt x="657225" y="457200"/>
                  </a:lnTo>
                  <a:lnTo>
                    <a:pt x="657225" y="66675"/>
                  </a:lnTo>
                  <a:close/>
                  <a:moveTo>
                    <a:pt x="638175" y="457200"/>
                  </a:moveTo>
                  <a:lnTo>
                    <a:pt x="66675" y="457200"/>
                  </a:lnTo>
                  <a:lnTo>
                    <a:pt x="66675" y="66675"/>
                  </a:lnTo>
                  <a:lnTo>
                    <a:pt x="638175" y="666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50157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E0AD6F-071A-ED9B-AEF5-13F743326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34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1D31BA0-3984-8D8E-24C5-F4308164B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Type Selection—What to Choose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DEEDCFE-7657-B125-E7D9-CB81F28966C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Text is good for sharing one or two numbers.</a:t>
            </a:r>
          </a:p>
          <a:p>
            <a:r>
              <a:rPr lang="en-US" dirty="0"/>
              <a:t>Tables are good for presenting data to people with mixed interests.</a:t>
            </a:r>
          </a:p>
          <a:p>
            <a:r>
              <a:rPr lang="en-US" dirty="0"/>
              <a:t>Heat maps are good for presenting tabular data while highlighting specific data points.</a:t>
            </a:r>
          </a:p>
          <a:p>
            <a:r>
              <a:rPr lang="en-US" dirty="0"/>
              <a:t>Scatter plots are good for showing relationships between two things.</a:t>
            </a:r>
          </a:p>
          <a:p>
            <a:r>
              <a:rPr lang="en-US" dirty="0"/>
              <a:t>Lines are good for showing chronology and trends.</a:t>
            </a:r>
          </a:p>
          <a:p>
            <a:r>
              <a:rPr lang="en-US" dirty="0"/>
              <a:t>Slope graphs are good for showing relative increase or decrease between two points.</a:t>
            </a:r>
          </a:p>
          <a:p>
            <a:r>
              <a:rPr lang="en-US" dirty="0"/>
              <a:t>Vertical bars are good for comparing smallest to largest data and difference between units on the X-axis.</a:t>
            </a:r>
          </a:p>
          <a:p>
            <a:r>
              <a:rPr lang="en-US" dirty="0"/>
              <a:t>Horizontal bars are good for comparing smallest to largest data and difference between units on the Y-axis.</a:t>
            </a:r>
          </a:p>
          <a:p>
            <a:r>
              <a:rPr lang="en-US" dirty="0"/>
              <a:t>Stacked vertical bars are good for comparing quantities across units on the X-axis while showing relative portions of subcomponents.</a:t>
            </a:r>
          </a:p>
          <a:p>
            <a:r>
              <a:rPr lang="en-US" dirty="0"/>
              <a:t>Stacked horizontal bars are good for comparing quantities across units on the Y-axis while showing relative portions of subcomponents.</a:t>
            </a:r>
          </a:p>
          <a:p>
            <a:r>
              <a:rPr lang="en-US" dirty="0"/>
              <a:t>Waterfalls are good for separating subcomponents of stacked bars to show event chronology.</a:t>
            </a:r>
          </a:p>
        </p:txBody>
      </p:sp>
    </p:spTree>
    <p:extLst>
      <p:ext uri="{BB962C8B-B14F-4D97-AF65-F5344CB8AC3E}">
        <p14:creationId xmlns:p14="http://schemas.microsoft.com/office/powerpoint/2010/main" val="8610669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825DBD-DD42-7DC4-B195-B09077817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35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70A99D4-E99F-46A9-9B7F-24DECEDA9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Type Selection—What to Avoid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6F244E9-1255-147E-533E-7AD04C1DEC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Pie charts and other area charts make it hard to discern which area is larger when all areas are close to the same size.</a:t>
            </a:r>
          </a:p>
          <a:p>
            <a:r>
              <a:rPr lang="en-US" dirty="0"/>
              <a:t>Donut charts make it hard to determine relative sizes, too.</a:t>
            </a:r>
          </a:p>
          <a:p>
            <a:r>
              <a:rPr lang="en-US" dirty="0"/>
              <a:t>3D charts do a poor job of conveying information due to changing perspectives.</a:t>
            </a:r>
          </a:p>
          <a:p>
            <a:r>
              <a:rPr lang="en-US" dirty="0"/>
              <a:t>Dual axis charts try to make two points on one chart—it might be wiser to create two charts.</a:t>
            </a:r>
          </a:p>
        </p:txBody>
      </p:sp>
    </p:spTree>
    <p:extLst>
      <p:ext uri="{BB962C8B-B14F-4D97-AF65-F5344CB8AC3E}">
        <p14:creationId xmlns:p14="http://schemas.microsoft.com/office/powerpoint/2010/main" val="13381015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7906E3-3943-4189-864D-BF4DE148C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36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B3CCCA3-4165-ADC5-8272-EF158D7E0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and Cleanliness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709FFBA-68F2-16D2-0848-DA88C65C16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2202765"/>
            <a:ext cx="11658600" cy="4117824"/>
          </a:xfrm>
        </p:spPr>
        <p:txBody>
          <a:bodyPr/>
          <a:lstStyle/>
          <a:p>
            <a:r>
              <a:rPr lang="en-US" dirty="0"/>
              <a:t>Group similar objects.</a:t>
            </a:r>
          </a:p>
          <a:p>
            <a:r>
              <a:rPr lang="en-US" dirty="0"/>
              <a:t>Use continuity to clarify.</a:t>
            </a:r>
          </a:p>
          <a:p>
            <a:r>
              <a:rPr lang="en-US" dirty="0"/>
              <a:t>Keep visuals distinct and orderly.</a:t>
            </a:r>
          </a:p>
          <a:p>
            <a:r>
              <a:rPr lang="en-US" dirty="0"/>
              <a:t>Use alignment to your advantage.</a:t>
            </a:r>
          </a:p>
          <a:p>
            <a:r>
              <a:rPr lang="en-US" dirty="0"/>
              <a:t>Use white space.</a:t>
            </a:r>
          </a:p>
          <a:p>
            <a:r>
              <a:rPr lang="en-US" dirty="0"/>
              <a:t>Use black/bold/high contrast</a:t>
            </a:r>
            <a:br>
              <a:rPr lang="en-US" dirty="0"/>
            </a:br>
            <a:r>
              <a:rPr lang="en-US" dirty="0"/>
              <a:t>sparingly.</a:t>
            </a:r>
          </a:p>
          <a:p>
            <a:r>
              <a:rPr lang="en-US" dirty="0"/>
              <a:t>Don’t overuse color.</a:t>
            </a:r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D88657D-2CA6-62E7-6C65-369C28DFF912}"/>
              </a:ext>
            </a:extLst>
          </p:cNvPr>
          <p:cNvGrpSpPr/>
          <p:nvPr/>
        </p:nvGrpSpPr>
        <p:grpSpPr>
          <a:xfrm>
            <a:off x="3951530" y="1453135"/>
            <a:ext cx="7783980" cy="4799786"/>
            <a:chOff x="1423105" y="1534415"/>
            <a:chExt cx="7783980" cy="479978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091273E-A10E-75A9-7890-F017173728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3992" y="1694516"/>
              <a:ext cx="6263093" cy="4639685"/>
            </a:xfrm>
            <a:prstGeom prst="rect">
              <a:avLst/>
            </a:prstGeom>
          </p:spPr>
        </p:pic>
        <p:sp>
          <p:nvSpPr>
            <p:cNvPr id="9" name="Line 300">
              <a:extLst>
                <a:ext uri="{FF2B5EF4-FFF2-40B4-BE49-F238E27FC236}">
                  <a16:creationId xmlns:a16="http://schemas.microsoft.com/office/drawing/2014/main" id="{B1F4E567-8599-0BB0-B436-0BB5A8A860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563360" y="1957608"/>
              <a:ext cx="711200" cy="48653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Line 300">
              <a:extLst>
                <a:ext uri="{FF2B5EF4-FFF2-40B4-BE49-F238E27FC236}">
                  <a16:creationId xmlns:a16="http://schemas.microsoft.com/office/drawing/2014/main" id="{E98ADAE2-2A25-05C6-4CA6-30BFA62E51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15440" y="1965669"/>
              <a:ext cx="13716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718948DE-5F58-B724-255B-26E7F8C261F2}"/>
                </a:ext>
              </a:extLst>
            </p:cNvPr>
            <p:cNvSpPr/>
            <p:nvPr/>
          </p:nvSpPr>
          <p:spPr>
            <a:xfrm>
              <a:off x="1423105" y="1722400"/>
              <a:ext cx="1177532" cy="4865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Headline is</a:t>
              </a:r>
              <a:b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</a:b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 left-aligned.</a:t>
              </a:r>
            </a:p>
          </p:txBody>
        </p:sp>
        <p:sp>
          <p:nvSpPr>
            <p:cNvPr id="13" name="Line 300">
              <a:extLst>
                <a:ext uri="{FF2B5EF4-FFF2-40B4-BE49-F238E27FC236}">
                  <a16:creationId xmlns:a16="http://schemas.microsoft.com/office/drawing/2014/main" id="{EC847BC5-838E-AAAF-21FD-72D7D48A77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53166" y="1798319"/>
              <a:ext cx="519239" cy="16734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35A1D7A5-7A52-8AAF-E23E-126D562E47DA}"/>
                </a:ext>
              </a:extLst>
            </p:cNvPr>
            <p:cNvSpPr/>
            <p:nvPr/>
          </p:nvSpPr>
          <p:spPr>
            <a:xfrm>
              <a:off x="5739569" y="1534415"/>
              <a:ext cx="2776561" cy="4865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Headline and narrative engage first and flow left to right from the top.</a:t>
              </a:r>
            </a:p>
          </p:txBody>
        </p:sp>
        <p:sp>
          <p:nvSpPr>
            <p:cNvPr id="14" name="Line 300">
              <a:extLst>
                <a:ext uri="{FF2B5EF4-FFF2-40B4-BE49-F238E27FC236}">
                  <a16:creationId xmlns:a16="http://schemas.microsoft.com/office/drawing/2014/main" id="{A2284B06-9C5B-C1A7-C8C8-0813629AAF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02119" y="5076342"/>
              <a:ext cx="447040" cy="36355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Rounded Rectangle 143">
              <a:extLst>
                <a:ext uri="{FF2B5EF4-FFF2-40B4-BE49-F238E27FC236}">
                  <a16:creationId xmlns:a16="http://schemas.microsoft.com/office/drawing/2014/main" id="{65825C1E-9E18-B27B-4594-8E900533D86A}"/>
                </a:ext>
              </a:extLst>
            </p:cNvPr>
            <p:cNvSpPr/>
            <p:nvPr/>
          </p:nvSpPr>
          <p:spPr>
            <a:xfrm>
              <a:off x="5081779" y="5319040"/>
              <a:ext cx="1724025" cy="4865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Visual is distinct and orderly.</a:t>
              </a:r>
            </a:p>
          </p:txBody>
        </p:sp>
        <p:sp>
          <p:nvSpPr>
            <p:cNvPr id="16" name="Line 300">
              <a:extLst>
                <a:ext uri="{FF2B5EF4-FFF2-40B4-BE49-F238E27FC236}">
                  <a16:creationId xmlns:a16="http://schemas.microsoft.com/office/drawing/2014/main" id="{337D3134-2C8B-0298-7624-CA53336C11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34126" y="3227678"/>
              <a:ext cx="13716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Rounded Rectangle 143">
              <a:extLst>
                <a:ext uri="{FF2B5EF4-FFF2-40B4-BE49-F238E27FC236}">
                  <a16:creationId xmlns:a16="http://schemas.microsoft.com/office/drawing/2014/main" id="{6F02AFA3-6EDA-5A49-CD14-539F6F4FBA14}"/>
                </a:ext>
              </a:extLst>
            </p:cNvPr>
            <p:cNvSpPr/>
            <p:nvPr/>
          </p:nvSpPr>
          <p:spPr>
            <a:xfrm>
              <a:off x="1423105" y="2903887"/>
              <a:ext cx="1724025" cy="647582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Generous white space  enhances readability.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27810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44BD6-507D-941F-3AE6-02755B67A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Message Focus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427DB9-CDBA-C02C-4A8A-AD408E5FB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37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F3D94CF-62B4-A953-8463-BC4FF5CC65DC}"/>
              </a:ext>
            </a:extLst>
          </p:cNvPr>
          <p:cNvGrpSpPr/>
          <p:nvPr/>
        </p:nvGrpSpPr>
        <p:grpSpPr>
          <a:xfrm>
            <a:off x="1639966" y="1397373"/>
            <a:ext cx="8912067" cy="4225813"/>
            <a:chOff x="798082" y="1559840"/>
            <a:chExt cx="8912067" cy="422581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B084DD3-F73F-7042-6232-CE069E9CE3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8178" y="1604701"/>
              <a:ext cx="5657143" cy="4180952"/>
            </a:xfrm>
            <a:prstGeom prst="rect">
              <a:avLst/>
            </a:prstGeom>
          </p:spPr>
        </p:pic>
        <p:sp>
          <p:nvSpPr>
            <p:cNvPr id="5" name="Line 300">
              <a:extLst>
                <a:ext uri="{FF2B5EF4-FFF2-40B4-BE49-F238E27FC236}">
                  <a16:creationId xmlns:a16="http://schemas.microsoft.com/office/drawing/2014/main" id="{04DD5203-E767-0CF8-6719-5D7B8214FE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85145" y="1813269"/>
              <a:ext cx="13716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" name="Rounded Rectangle 143">
              <a:extLst>
                <a:ext uri="{FF2B5EF4-FFF2-40B4-BE49-F238E27FC236}">
                  <a16:creationId xmlns:a16="http://schemas.microsoft.com/office/drawing/2014/main" id="{E4C576E8-E460-1ADF-4370-6E5A7B41F9CD}"/>
                </a:ext>
              </a:extLst>
            </p:cNvPr>
            <p:cNvSpPr/>
            <p:nvPr/>
          </p:nvSpPr>
          <p:spPr>
            <a:xfrm>
              <a:off x="798082" y="1559840"/>
              <a:ext cx="1896428" cy="4865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High-contrast headline draws the eye. </a:t>
              </a:r>
            </a:p>
          </p:txBody>
        </p:sp>
        <p:sp>
          <p:nvSpPr>
            <p:cNvPr id="7" name="Line 300">
              <a:extLst>
                <a:ext uri="{FF2B5EF4-FFF2-40B4-BE49-F238E27FC236}">
                  <a16:creationId xmlns:a16="http://schemas.microsoft.com/office/drawing/2014/main" id="{15CB9929-6C65-EB47-4EA3-170D8151AF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589520" y="4514008"/>
              <a:ext cx="1105801" cy="73929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Rounded Rectangle 143">
              <a:extLst>
                <a:ext uri="{FF2B5EF4-FFF2-40B4-BE49-F238E27FC236}">
                  <a16:creationId xmlns:a16="http://schemas.microsoft.com/office/drawing/2014/main" id="{6D738B5E-1EE1-BECA-0744-47EEDA880787}"/>
                </a:ext>
              </a:extLst>
            </p:cNvPr>
            <p:cNvSpPr/>
            <p:nvPr/>
          </p:nvSpPr>
          <p:spPr>
            <a:xfrm>
              <a:off x="7986124" y="4766761"/>
              <a:ext cx="1724025" cy="4865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Color calls attention to key data.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77246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385A37-29CD-E100-6859-5D78FD3369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Design Best Practices</a:t>
            </a:r>
          </a:p>
          <a:p>
            <a:r>
              <a:rPr lang="en-US" dirty="0"/>
              <a:t>Determine your audience and the context in which the visualization and data will be viewed.</a:t>
            </a:r>
          </a:p>
          <a:p>
            <a:r>
              <a:rPr lang="en-US" dirty="0"/>
              <a:t>Create a story around your key message so it will be both more compelling and more memorable to the audience.</a:t>
            </a:r>
          </a:p>
          <a:p>
            <a:r>
              <a:rPr lang="en-US" dirty="0"/>
              <a:t>Select the right visuals to show the message you're presenting. </a:t>
            </a:r>
          </a:p>
          <a:p>
            <a:r>
              <a:rPr lang="en-US" dirty="0"/>
              <a:t>Write the chart title so that it outlines the main point of the visual. </a:t>
            </a:r>
          </a:p>
          <a:p>
            <a:r>
              <a:rPr lang="en-US" dirty="0"/>
              <a:t>Design the visualization so that your audience can easily process the message. </a:t>
            </a:r>
          </a:p>
          <a:p>
            <a:r>
              <a:rPr lang="en-US" dirty="0"/>
              <a:t>Focus attention on the areas of the visual that showcase the key message. </a:t>
            </a:r>
          </a:p>
          <a:p>
            <a:r>
              <a:rPr lang="en-US" dirty="0"/>
              <a:t>Clean up the visual so extraneous elements don't interfere with the key message.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E52A34-3407-1436-EF3B-9A64DBD1E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782AEA0-84C2-3748-9FF7-0FB3DEF4ED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Applying Best Practices for Visual Design (Slide 1 of 2)</a:t>
            </a:r>
          </a:p>
        </p:txBody>
      </p:sp>
    </p:spTree>
    <p:extLst>
      <p:ext uri="{BB962C8B-B14F-4D97-AF65-F5344CB8AC3E}">
        <p14:creationId xmlns:p14="http://schemas.microsoft.com/office/powerpoint/2010/main" val="39704946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D7AADC-C386-0F06-A03E-2E7F4013B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39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5E80593-58F1-A3C7-B790-EF63B6B48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Applying Best Practices for Visual Design (Slide 2 of 2)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E4FFAE7-B71C-2D4C-639D-FA8EC63B165B}"/>
              </a:ext>
            </a:extLst>
          </p:cNvPr>
          <p:cNvSpPr txBox="1">
            <a:spLocks/>
          </p:cNvSpPr>
          <p:nvPr/>
        </p:nvSpPr>
        <p:spPr>
          <a:xfrm>
            <a:off x="481950" y="1457963"/>
            <a:ext cx="5384800" cy="4525963"/>
          </a:xfrm>
          <a:prstGeom prst="rect">
            <a:avLst/>
          </a:prstGeom>
        </p:spPr>
        <p:txBody>
          <a:bodyPr/>
          <a:lstStyle>
            <a:lvl1pPr marL="230188" marR="0" indent="-230188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457200" rtl="0" eaLnBrk="1" latinLnBrk="0" hangingPunct="1">
              <a:spcBef>
                <a:spcPct val="20000"/>
              </a:spcBef>
              <a:buClr>
                <a:srgbClr val="009DDC"/>
              </a:buClr>
              <a:buFont typeface="Arial"/>
              <a:buChar char="•"/>
              <a:tabLst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3275" indent="-174625" algn="l" defTabSz="457200" rtl="0" eaLnBrk="1" latinLnBrk="0" hangingPunct="1">
              <a:spcBef>
                <a:spcPct val="20000"/>
              </a:spcBef>
              <a:buClr>
                <a:srgbClr val="009DDC"/>
              </a:buClr>
              <a:buFont typeface="Arial"/>
              <a:buChar char="•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9025" indent="-174625" algn="l" defTabSz="457200" rtl="0" eaLnBrk="1" latinLnBrk="0" hangingPunct="1">
              <a:spcBef>
                <a:spcPct val="20000"/>
              </a:spcBef>
              <a:buClr>
                <a:srgbClr val="009DDC"/>
              </a:buClr>
              <a:buFont typeface="Arial"/>
              <a:buChar char="–"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6363" indent="-63500" algn="l" defTabSz="457200" rtl="0" eaLnBrk="1" latinLnBrk="0" hangingPunct="1">
              <a:spcBef>
                <a:spcPct val="20000"/>
              </a:spcBef>
              <a:buClr>
                <a:srgbClr val="009DDC"/>
              </a:buClr>
              <a:buFont typeface="Arial"/>
              <a:buChar char="»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90763" indent="-230188" algn="l" defTabSz="457200" rtl="0" eaLnBrk="1" latinLnBrk="0" hangingPunct="1">
              <a:spcBef>
                <a:spcPct val="20000"/>
              </a:spcBef>
              <a:buClr>
                <a:srgbClr val="009DDC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Creating Explanatory Visuals</a:t>
            </a:r>
          </a:p>
          <a:p>
            <a:r>
              <a:rPr lang="en-US" dirty="0"/>
              <a:t>Always remember: Less is more. </a:t>
            </a:r>
          </a:p>
          <a:p>
            <a:r>
              <a:rPr lang="en-US" dirty="0"/>
              <a:t>Keep only the elements required for conveying your message.</a:t>
            </a:r>
          </a:p>
          <a:p>
            <a:pPr lvl="1"/>
            <a:r>
              <a:rPr lang="en-US" dirty="0"/>
              <a:t>Gridlines</a:t>
            </a:r>
          </a:p>
          <a:p>
            <a:pPr lvl="1"/>
            <a:r>
              <a:rPr lang="en-US" dirty="0"/>
              <a:t>Legend</a:t>
            </a:r>
          </a:p>
          <a:p>
            <a:pPr lvl="1"/>
            <a:r>
              <a:rPr lang="en-US" dirty="0"/>
              <a:t>Axis label precision</a:t>
            </a:r>
          </a:p>
          <a:p>
            <a:pPr lvl="1"/>
            <a:r>
              <a:rPr lang="en-US" dirty="0"/>
              <a:t>Axis titles</a:t>
            </a:r>
          </a:p>
          <a:p>
            <a:pPr lvl="1"/>
            <a:r>
              <a:rPr lang="en-US" dirty="0"/>
              <a:t>Major and minor tick marks</a:t>
            </a:r>
          </a:p>
          <a:p>
            <a:r>
              <a:rPr lang="en-US" dirty="0"/>
              <a:t>Keep it simple.</a:t>
            </a:r>
          </a:p>
          <a:p>
            <a:r>
              <a:rPr lang="en-US" dirty="0"/>
              <a:t>Create balance.</a:t>
            </a:r>
          </a:p>
          <a:p>
            <a:r>
              <a:rPr lang="en-US" dirty="0"/>
              <a:t>Make the meaning clear.</a:t>
            </a:r>
          </a:p>
          <a:p>
            <a:endParaRPr lang="en-US" dirty="0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F85E1ABE-0C66-4D83-CC8E-2A547127E96B}"/>
              </a:ext>
            </a:extLst>
          </p:cNvPr>
          <p:cNvSpPr txBox="1">
            <a:spLocks/>
          </p:cNvSpPr>
          <p:nvPr/>
        </p:nvSpPr>
        <p:spPr>
          <a:xfrm>
            <a:off x="6197600" y="1798320"/>
            <a:ext cx="5384800" cy="4185606"/>
          </a:xfrm>
          <a:prstGeom prst="rect">
            <a:avLst/>
          </a:prstGeom>
        </p:spPr>
        <p:txBody>
          <a:bodyPr/>
          <a:lstStyle>
            <a:lvl1pPr marL="230188" marR="0" indent="-230188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457200" rtl="0" eaLnBrk="1" latinLnBrk="0" hangingPunct="1">
              <a:spcBef>
                <a:spcPct val="20000"/>
              </a:spcBef>
              <a:buClr>
                <a:srgbClr val="009DDC"/>
              </a:buClr>
              <a:buFont typeface="Arial"/>
              <a:buChar char="•"/>
              <a:tabLst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3275" indent="-174625" algn="l" defTabSz="457200" rtl="0" eaLnBrk="1" latinLnBrk="0" hangingPunct="1">
              <a:spcBef>
                <a:spcPct val="20000"/>
              </a:spcBef>
              <a:buClr>
                <a:srgbClr val="009DDC"/>
              </a:buClr>
              <a:buFont typeface="Arial"/>
              <a:buChar char="•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9025" indent="-174625" algn="l" defTabSz="457200" rtl="0" eaLnBrk="1" latinLnBrk="0" hangingPunct="1">
              <a:spcBef>
                <a:spcPct val="20000"/>
              </a:spcBef>
              <a:buClr>
                <a:srgbClr val="009DDC"/>
              </a:buClr>
              <a:buFont typeface="Arial"/>
              <a:buChar char="–"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6363" indent="-63500" algn="l" defTabSz="457200" rtl="0" eaLnBrk="1" latinLnBrk="0" hangingPunct="1">
              <a:spcBef>
                <a:spcPct val="20000"/>
              </a:spcBef>
              <a:buClr>
                <a:srgbClr val="009DDC"/>
              </a:buClr>
              <a:buFont typeface="Arial"/>
              <a:buChar char="»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90763" indent="-230188" algn="l" defTabSz="457200" rtl="0" eaLnBrk="1" latinLnBrk="0" hangingPunct="1">
              <a:spcBef>
                <a:spcPct val="20000"/>
              </a:spcBef>
              <a:buClr>
                <a:srgbClr val="009DDC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Make the visual large enough.</a:t>
            </a:r>
          </a:p>
          <a:p>
            <a:r>
              <a:rPr lang="en-US" dirty="0"/>
              <a:t>Use keywords and phrases.</a:t>
            </a:r>
          </a:p>
          <a:p>
            <a:r>
              <a:rPr lang="en-US" dirty="0"/>
              <a:t>Use color appropriately.</a:t>
            </a:r>
          </a:p>
          <a:p>
            <a:r>
              <a:rPr lang="en-US" dirty="0"/>
              <a:t>Avoid using the color red.</a:t>
            </a:r>
          </a:p>
          <a:p>
            <a:r>
              <a:rPr lang="en-US" dirty="0"/>
              <a:t>Select one or two colors—leave other elements gray. </a:t>
            </a:r>
          </a:p>
          <a:p>
            <a:r>
              <a:rPr lang="en-US" dirty="0"/>
              <a:t>Show only key numbers on graphs.</a:t>
            </a:r>
          </a:p>
          <a:p>
            <a:r>
              <a:rPr lang="en-US" dirty="0"/>
              <a:t>Use two-dimensional visuals. </a:t>
            </a:r>
          </a:p>
          <a:p>
            <a:r>
              <a:rPr lang="en-US" dirty="0"/>
              <a:t>For live presentations, include less information.</a:t>
            </a:r>
          </a:p>
          <a:p>
            <a:r>
              <a:rPr lang="en-US" dirty="0"/>
              <a:t>For handouts, include all relevant information to support audience understanding.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694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FF1C6-D9ED-811C-EA57-9B0466757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Format Pane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A181BD-6A34-69B0-AEE7-0A8A25CD4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CDC0035-38F9-AAA2-A0BD-8059F70DA88B}"/>
              </a:ext>
            </a:extLst>
          </p:cNvPr>
          <p:cNvGrpSpPr/>
          <p:nvPr/>
        </p:nvGrpSpPr>
        <p:grpSpPr>
          <a:xfrm>
            <a:off x="3109816" y="1201053"/>
            <a:ext cx="5779580" cy="5045173"/>
            <a:chOff x="3109816" y="1201053"/>
            <a:chExt cx="5779580" cy="5045173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91BDBDD-BDC6-A33E-E62C-C64E73639F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55137" y="1201053"/>
              <a:ext cx="1681724" cy="5045173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E24BB27-1E28-ABBE-33E3-92898F7E7081}"/>
                </a:ext>
              </a:extLst>
            </p:cNvPr>
            <p:cNvSpPr/>
            <p:nvPr/>
          </p:nvSpPr>
          <p:spPr>
            <a:xfrm>
              <a:off x="5291254" y="1477537"/>
              <a:ext cx="1087244" cy="295507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Line 315">
              <a:extLst>
                <a:ext uri="{FF2B5EF4-FFF2-40B4-BE49-F238E27FC236}">
                  <a16:creationId xmlns:a16="http://schemas.microsoft.com/office/drawing/2014/main" id="{4C9D56A1-1D36-4B6B-1843-86DF6E1F54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92779" y="1638688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Rounded Rectangle 143">
              <a:extLst>
                <a:ext uri="{FF2B5EF4-FFF2-40B4-BE49-F238E27FC236}">
                  <a16:creationId xmlns:a16="http://schemas.microsoft.com/office/drawing/2014/main" id="{A7B8E78F-794E-AB9A-2486-9E638209EDA9}"/>
                </a:ext>
              </a:extLst>
            </p:cNvPr>
            <p:cNvSpPr/>
            <p:nvPr/>
          </p:nvSpPr>
          <p:spPr>
            <a:xfrm>
              <a:off x="3317991" y="1501369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Elements to format</a:t>
              </a:r>
            </a:p>
          </p:txBody>
        </p:sp>
        <p:sp>
          <p:nvSpPr>
            <p:cNvPr id="19" name="Line 315">
              <a:extLst>
                <a:ext uri="{FF2B5EF4-FFF2-40B4-BE49-F238E27FC236}">
                  <a16:creationId xmlns:a16="http://schemas.microsoft.com/office/drawing/2014/main" id="{FC32A4A9-4D2A-7AFA-5C60-81941D5A44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33111" y="3591240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Line 315">
              <a:extLst>
                <a:ext uri="{FF2B5EF4-FFF2-40B4-BE49-F238E27FC236}">
                  <a16:creationId xmlns:a16="http://schemas.microsoft.com/office/drawing/2014/main" id="{319D9403-1B11-FC5F-AC50-5D29EFE2F32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921382" y="1924249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Rounded Rectangle 143">
              <a:extLst>
                <a:ext uri="{FF2B5EF4-FFF2-40B4-BE49-F238E27FC236}">
                  <a16:creationId xmlns:a16="http://schemas.microsoft.com/office/drawing/2014/main" id="{DB6D7CC3-9D18-C34B-09CB-066A2ABFFAAC}"/>
                </a:ext>
              </a:extLst>
            </p:cNvPr>
            <p:cNvSpPr/>
            <p:nvPr/>
          </p:nvSpPr>
          <p:spPr>
            <a:xfrm>
              <a:off x="7165371" y="1688745"/>
              <a:ext cx="1724025" cy="4865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What part of workbook is affected</a:t>
              </a:r>
            </a:p>
          </p:txBody>
        </p:sp>
        <p:sp>
          <p:nvSpPr>
            <p:cNvPr id="23" name="Line 315">
              <a:extLst>
                <a:ext uri="{FF2B5EF4-FFF2-40B4-BE49-F238E27FC236}">
                  <a16:creationId xmlns:a16="http://schemas.microsoft.com/office/drawing/2014/main" id="{4DDA70DA-9AC7-9179-1A5C-0DEF072C88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940432" y="6048574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Rounded Rectangle 143">
              <a:extLst>
                <a:ext uri="{FF2B5EF4-FFF2-40B4-BE49-F238E27FC236}">
                  <a16:creationId xmlns:a16="http://schemas.microsoft.com/office/drawing/2014/main" id="{86AF9FA2-0195-C780-0C3E-9923998CBBAB}"/>
                </a:ext>
              </a:extLst>
            </p:cNvPr>
            <p:cNvSpPr/>
            <p:nvPr/>
          </p:nvSpPr>
          <p:spPr>
            <a:xfrm>
              <a:off x="7165371" y="5892394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Clear all formatting</a:t>
              </a:r>
            </a:p>
          </p:txBody>
        </p: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4EBDB2E3-33E1-1534-E5F7-843CAFDF18E8}"/>
                </a:ext>
              </a:extLst>
            </p:cNvPr>
            <p:cNvSpPr/>
            <p:nvPr/>
          </p:nvSpPr>
          <p:spPr>
            <a:xfrm>
              <a:off x="3109816" y="3328249"/>
              <a:ext cx="1724025" cy="535192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Context-sensitive formatting options</a:t>
              </a:r>
            </a:p>
          </p:txBody>
        </p:sp>
        <p:sp>
          <p:nvSpPr>
            <p:cNvPr id="24" name="AutoShape 303">
              <a:extLst>
                <a:ext uri="{FF2B5EF4-FFF2-40B4-BE49-F238E27FC236}">
                  <a16:creationId xmlns:a16="http://schemas.microsoft.com/office/drawing/2014/main" id="{A0B0BAA0-BA99-B690-79B6-B10CEF0983C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124691" y="2114841"/>
              <a:ext cx="174625" cy="2960566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76566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A181BD-6A34-69B0-AEE7-0A8A25CD4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40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DC58FD-6A64-AB1E-92FB-D6376AD310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Applying Best Practices for Visual Design</a:t>
            </a:r>
          </a:p>
        </p:txBody>
      </p:sp>
    </p:spTree>
    <p:extLst>
      <p:ext uri="{BB962C8B-B14F-4D97-AF65-F5344CB8AC3E}">
        <p14:creationId xmlns:p14="http://schemas.microsoft.com/office/powerpoint/2010/main" val="36441121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are a couple of reasons you can anticipate for including charts in your workbooks?</a:t>
            </a:r>
          </a:p>
          <a:p>
            <a:r>
              <a:rPr lang="en-US" dirty="0"/>
              <a:t>Which best practices are you most likely to use when creating explanatory charts?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E32422A-2718-727E-F05D-44A3F5A78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B3FB509-8920-D656-C5D0-48B912906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 Component Formatting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CCF30E-0F83-1BF7-CBAF-F3DB7B4B21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Format</a:t>
            </a:r>
            <a:r>
              <a:rPr lang="en-US" dirty="0"/>
              <a:t> pane affects all or part of a worksheet, or even a workbook.</a:t>
            </a:r>
          </a:p>
          <a:p>
            <a:r>
              <a:rPr lang="en-US" dirty="0"/>
              <a:t>You can also format specific individual components:</a:t>
            </a:r>
          </a:p>
          <a:p>
            <a:pPr lvl="1"/>
            <a:r>
              <a:rPr lang="en-US" dirty="0"/>
              <a:t>Fields and field labels</a:t>
            </a:r>
          </a:p>
          <a:p>
            <a:pPr lvl="1"/>
            <a:r>
              <a:rPr lang="en-US" dirty="0"/>
              <a:t>Numbers and null values</a:t>
            </a:r>
          </a:p>
          <a:p>
            <a:pPr lvl="1"/>
            <a:r>
              <a:rPr lang="en-US" dirty="0"/>
              <a:t>Titles, captions, tooltips, and legends</a:t>
            </a:r>
          </a:p>
          <a:p>
            <a:pPr lvl="1"/>
            <a:r>
              <a:rPr lang="en-US" dirty="0"/>
              <a:t>Filter and parameter cards</a:t>
            </a:r>
          </a:p>
          <a:p>
            <a:pPr lvl="2"/>
            <a:r>
              <a:rPr lang="en-US" dirty="0"/>
              <a:t>Use shading to make more visible, or to make </a:t>
            </a:r>
            <a:br>
              <a:rPr lang="en-US" dirty="0"/>
            </a:br>
            <a:r>
              <a:rPr lang="en-US" dirty="0"/>
              <a:t>transparent.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F5451D-CBE4-F2EB-0987-B7CB439C74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4974" y="3053418"/>
            <a:ext cx="6125770" cy="263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152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21979DF-5257-0F6D-47EC-F1AC2C473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EF8539-5893-F41C-9DC8-1D115D509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Transparent Worksheets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2BC410-6C0E-802C-740D-8736E852F1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 can configure worksheets to be transparent.</a:t>
            </a:r>
          </a:p>
          <a:p>
            <a:r>
              <a:rPr lang="en-US" dirty="0"/>
              <a:t>Supports:</a:t>
            </a:r>
          </a:p>
          <a:p>
            <a:pPr lvl="1"/>
            <a:r>
              <a:rPr lang="en-US" dirty="0"/>
              <a:t>Aligning visuals with brand standards.</a:t>
            </a:r>
          </a:p>
          <a:p>
            <a:pPr lvl="1"/>
            <a:r>
              <a:rPr lang="en-US" dirty="0"/>
              <a:t>Creative expression.</a:t>
            </a:r>
          </a:p>
          <a:p>
            <a:pPr lvl="1"/>
            <a:r>
              <a:rPr lang="en-US" dirty="0"/>
              <a:t>Emphasizing data.</a:t>
            </a:r>
          </a:p>
          <a:p>
            <a:r>
              <a:rPr lang="en-US" dirty="0"/>
              <a:t>Visualizations are meant to communicate a message. </a:t>
            </a:r>
          </a:p>
          <a:p>
            <a:pPr lvl="1"/>
            <a:r>
              <a:rPr lang="en-US" dirty="0"/>
              <a:t>Make sure your data is easy to read and understand. </a:t>
            </a:r>
          </a:p>
          <a:p>
            <a:pPr lvl="1"/>
            <a:r>
              <a:rPr lang="en-US" dirty="0"/>
              <a:t>You may need to adjust the color or opacity of text, lines, or other elements.</a:t>
            </a:r>
          </a:p>
          <a:p>
            <a:pPr lvl="1"/>
            <a:r>
              <a:rPr lang="en-US" dirty="0"/>
              <a:t> Make sure all elements are easy to read and use. </a:t>
            </a:r>
          </a:p>
          <a:p>
            <a:pPr lvl="1"/>
            <a:r>
              <a:rPr lang="en-US" dirty="0"/>
              <a:t>Make sure the background image isn’t too bright or too dark.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6A1C9D-A75A-D0C5-A5CE-DB931A643979}"/>
              </a:ext>
            </a:extLst>
          </p:cNvPr>
          <p:cNvSpPr/>
          <p:nvPr/>
        </p:nvSpPr>
        <p:spPr>
          <a:xfrm>
            <a:off x="1419225" y="1047750"/>
            <a:ext cx="9248775" cy="5467350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54616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D3A957-4F34-3BE4-5393-2151D05AF3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Consistent Formatting Across Worksheets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9410A7-DB47-C81A-B3E0-67F89705A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AB1517A-6F8F-D8F3-6228-A1A62A4CA9B4}"/>
              </a:ext>
            </a:extLst>
          </p:cNvPr>
          <p:cNvGrpSpPr/>
          <p:nvPr/>
        </p:nvGrpSpPr>
        <p:grpSpPr>
          <a:xfrm>
            <a:off x="567371" y="1489583"/>
            <a:ext cx="4290379" cy="4202685"/>
            <a:chOff x="567371" y="1194308"/>
            <a:chExt cx="4290379" cy="420268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B0AF1EE-A918-5AD3-10F7-660B6BB85F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1303"/>
            <a:stretch/>
          </p:blipFill>
          <p:spPr>
            <a:xfrm>
              <a:off x="567371" y="1194308"/>
              <a:ext cx="4290379" cy="4202685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1D3DB41-1373-7C74-3F95-7AD003659D2A}"/>
                </a:ext>
              </a:extLst>
            </p:cNvPr>
            <p:cNvSpPr/>
            <p:nvPr/>
          </p:nvSpPr>
          <p:spPr>
            <a:xfrm>
              <a:off x="3132726" y="4834624"/>
              <a:ext cx="1461443" cy="15972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A51BBBC-B876-6EB6-344E-8D9B5E893CEA}"/>
              </a:ext>
            </a:extLst>
          </p:cNvPr>
          <p:cNvGrpSpPr/>
          <p:nvPr/>
        </p:nvGrpSpPr>
        <p:grpSpPr>
          <a:xfrm>
            <a:off x="5784814" y="1489583"/>
            <a:ext cx="5946213" cy="4358822"/>
            <a:chOff x="5784814" y="1896618"/>
            <a:chExt cx="5946213" cy="435882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1364BAA-1C6D-2478-3252-31C2C99F9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84814" y="1896618"/>
              <a:ext cx="5946213" cy="4358822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1FB0251-C2ED-B856-8073-6B9E98C86802}"/>
                </a:ext>
              </a:extLst>
            </p:cNvPr>
            <p:cNvSpPr/>
            <p:nvPr/>
          </p:nvSpPr>
          <p:spPr>
            <a:xfrm>
              <a:off x="10269584" y="5806507"/>
              <a:ext cx="1461443" cy="15972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  <p:sp>
        <p:nvSpPr>
          <p:cNvPr id="11" name="AutoShape 304">
            <a:extLst>
              <a:ext uri="{FF2B5EF4-FFF2-40B4-BE49-F238E27FC236}">
                <a16:creationId xmlns:a16="http://schemas.microsoft.com/office/drawing/2014/main" id="{3BD3FE90-2D6D-6519-B4F4-14BC8E046D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5032" y="3533775"/>
            <a:ext cx="762000" cy="609600"/>
          </a:xfrm>
          <a:prstGeom prst="rightArrow">
            <a:avLst>
              <a:gd name="adj1" fmla="val 52602"/>
              <a:gd name="adj2" fmla="val 59572"/>
            </a:avLst>
          </a:prstGeom>
          <a:solidFill>
            <a:srgbClr val="009DDC"/>
          </a:solidFill>
          <a:ln w="9525">
            <a:noFill/>
            <a:miter lim="800000"/>
            <a:headEnd/>
            <a:tailEnd/>
          </a:ln>
          <a:effectLst>
            <a:outerShdw blurRad="38100" dist="25400" dir="2700000" sx="99000" sy="99000" algn="ctr" rotWithShape="0">
              <a:srgbClr val="000000">
                <a:alpha val="75000"/>
              </a:srgbClr>
            </a:outerShdw>
          </a:effec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2" name="Text Box 307">
            <a:extLst>
              <a:ext uri="{FF2B5EF4-FFF2-40B4-BE49-F238E27FC236}">
                <a16:creationId xmlns:a16="http://schemas.microsoft.com/office/drawing/2014/main" id="{FB9F7524-D6BD-3896-C672-3396130DD7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0037" y="5990748"/>
            <a:ext cx="684955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eaLnBrk="1" hangingPunct="1">
              <a:spcBef>
                <a:spcPct val="50000"/>
              </a:spcBef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Formats applied to many visualization elements can be copied and pasted to another worksheet.</a:t>
            </a:r>
          </a:p>
        </p:txBody>
      </p:sp>
    </p:spTree>
    <p:extLst>
      <p:ext uri="{BB962C8B-B14F-4D97-AF65-F5344CB8AC3E}">
        <p14:creationId xmlns:p14="http://schemas.microsoft.com/office/powerpoint/2010/main" val="23910748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4B726D-2869-A084-36FA-8A16F5B1F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325857-6CA2-A069-E219-078C69912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Annotations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FE852B-CB92-BB20-001F-56109E9C8D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Annotations bring attention to specific parts of a visualization.</a:t>
            </a:r>
          </a:p>
          <a:p>
            <a:pPr lvl="1"/>
            <a:r>
              <a:rPr lang="en-US" dirty="0"/>
              <a:t>Marks</a:t>
            </a:r>
          </a:p>
          <a:p>
            <a:pPr lvl="1"/>
            <a:r>
              <a:rPr lang="en-US" dirty="0"/>
              <a:t>Points</a:t>
            </a:r>
          </a:p>
          <a:p>
            <a:pPr lvl="1"/>
            <a:r>
              <a:rPr lang="en-US" dirty="0"/>
              <a:t>Areas</a:t>
            </a:r>
          </a:p>
          <a:p>
            <a:r>
              <a:rPr lang="en-US" dirty="0"/>
              <a:t>Can consist of static text or dynamic variables.</a:t>
            </a:r>
          </a:p>
          <a:p>
            <a:r>
              <a:rPr lang="en-US" dirty="0"/>
              <a:t>Can edit and format annotations.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0BAD90-12DE-2C4C-E625-BC456DA119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8973" y="1895053"/>
            <a:ext cx="5848627" cy="3961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91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B25E36D-D8D5-2C56-F576-A76430248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2B6B6A-79CF-B963-BCE9-55086BE8E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Tooltip Formatting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5DB083A-10BA-FBC8-5756-B4FEC78E17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Tooltips are displayed when you rest the mouse pointer over one or more marks in the view. </a:t>
            </a:r>
          </a:p>
          <a:p>
            <a:r>
              <a:rPr lang="en-US" dirty="0"/>
              <a:t>You can format tooltips to customize each one to be aligned with its field or dimension. </a:t>
            </a:r>
          </a:p>
          <a:p>
            <a:r>
              <a:rPr lang="en-US" dirty="0"/>
              <a:t>Use tooltip information to highlight differences inside of a single dimension without altering the construction of the view. </a:t>
            </a:r>
          </a:p>
        </p:txBody>
      </p:sp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48F6838C-3DCA-A623-E79D-66F7FB5DA5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944" y="2852295"/>
            <a:ext cx="6828112" cy="2880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493187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RAFT-LO_OV_Template_6-WIDE.potx" id="{A061CC47-5EBE-4AA4-AE32-821528FB929B}" vid="{7D135BEA-7BA6-4E16-89E8-60ACAC9609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LO_OV_Template_5_2-WIDE</Template>
  <TotalTime>19119</TotalTime>
  <Words>1895</Words>
  <Application>Microsoft Office PowerPoint</Application>
  <PresentationFormat>Widescreen</PresentationFormat>
  <Paragraphs>318</Paragraphs>
  <Slides>41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4" baseType="lpstr">
      <vt:lpstr>Arial</vt:lpstr>
      <vt:lpstr>Calibri</vt:lpstr>
      <vt:lpstr>LO Choice</vt:lpstr>
      <vt:lpstr>Customizing Visualizations</vt:lpstr>
      <vt:lpstr>Format and Annotate Views</vt:lpstr>
      <vt:lpstr>Formatting Options in Tableau</vt:lpstr>
      <vt:lpstr>The Format Pane</vt:lpstr>
      <vt:lpstr>View Component Formatting</vt:lpstr>
      <vt:lpstr>Transparent Worksheets</vt:lpstr>
      <vt:lpstr>Consistent Formatting Across Worksheets</vt:lpstr>
      <vt:lpstr>Annotations</vt:lpstr>
      <vt:lpstr>Tooltip Formatting</vt:lpstr>
      <vt:lpstr>Options for Editing and Formatting Axes</vt:lpstr>
      <vt:lpstr>PowerPoint Presentation</vt:lpstr>
      <vt:lpstr>Emphasize Data in Visualizations</vt:lpstr>
      <vt:lpstr>Options for Emphasizing Data</vt:lpstr>
      <vt:lpstr>Reference Lines</vt:lpstr>
      <vt:lpstr>Reference Bands</vt:lpstr>
      <vt:lpstr>Custom Tooltips for Reference Lines and Bands</vt:lpstr>
      <vt:lpstr>Reference Distributions</vt:lpstr>
      <vt:lpstr>Box Plots</vt:lpstr>
      <vt:lpstr>Drop Lines</vt:lpstr>
      <vt:lpstr>Trend Lines</vt:lpstr>
      <vt:lpstr>Data Highlighting</vt:lpstr>
      <vt:lpstr>PowerPoint Presentation</vt:lpstr>
      <vt:lpstr>Create Animated Workbooks</vt:lpstr>
      <vt:lpstr>Animation in Tableau</vt:lpstr>
      <vt:lpstr>Marks that Support Animation</vt:lpstr>
      <vt:lpstr>Animation Actions</vt:lpstr>
      <vt:lpstr>Animation Styles</vt:lpstr>
      <vt:lpstr>Animation Duration</vt:lpstr>
      <vt:lpstr>PowerPoint Presentation</vt:lpstr>
      <vt:lpstr>Apply Best Practices for Visual Design</vt:lpstr>
      <vt:lpstr>Exploratory and Explanatory Visuals</vt:lpstr>
      <vt:lpstr>Data Storytelling</vt:lpstr>
      <vt:lpstr>Audience and Context</vt:lpstr>
      <vt:lpstr>Visual Type Selection—What to Choose</vt:lpstr>
      <vt:lpstr>Visual Type Selection—What to Avoid</vt:lpstr>
      <vt:lpstr>Design and Cleanliness</vt:lpstr>
      <vt:lpstr>Message Focus</vt:lpstr>
      <vt:lpstr>Guidelines for Applying Best Practices for Visual Design (Slide 1 of 2)</vt:lpstr>
      <vt:lpstr>Guidelines for Applying Best Practices for Visual Design (Slide 2 of 2)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Outline: [Course Title] </dc:title>
  <dc:creator>Pam Taylor</dc:creator>
  <cp:lastModifiedBy>Michelle Farney</cp:lastModifiedBy>
  <cp:revision>51</cp:revision>
  <dcterms:created xsi:type="dcterms:W3CDTF">2023-09-21T15:53:32Z</dcterms:created>
  <dcterms:modified xsi:type="dcterms:W3CDTF">2024-01-29T20:39:07Z</dcterms:modified>
</cp:coreProperties>
</file>