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6"/>
  </p:notesMasterIdLst>
  <p:handoutMasterIdLst>
    <p:handoutMasterId r:id="rId27"/>
  </p:handoutMasterIdLst>
  <p:sldIdLst>
    <p:sldId id="301" r:id="rId2"/>
    <p:sldId id="300" r:id="rId3"/>
    <p:sldId id="306" r:id="rId4"/>
    <p:sldId id="311" r:id="rId5"/>
    <p:sldId id="313" r:id="rId6"/>
    <p:sldId id="312" r:id="rId7"/>
    <p:sldId id="314" r:id="rId8"/>
    <p:sldId id="315" r:id="rId9"/>
    <p:sldId id="316" r:id="rId10"/>
    <p:sldId id="303" r:id="rId11"/>
    <p:sldId id="298" r:id="rId12"/>
    <p:sldId id="317" r:id="rId13"/>
    <p:sldId id="307" r:id="rId14"/>
    <p:sldId id="308" r:id="rId15"/>
    <p:sldId id="318" r:id="rId16"/>
    <p:sldId id="319" r:id="rId17"/>
    <p:sldId id="320" r:id="rId18"/>
    <p:sldId id="304" r:id="rId19"/>
    <p:sldId id="302" r:id="rId20"/>
    <p:sldId id="309" r:id="rId21"/>
    <p:sldId id="310" r:id="rId22"/>
    <p:sldId id="322" r:id="rId23"/>
    <p:sldId id="305" r:id="rId24"/>
    <p:sldId id="266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1/25/2024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1/25/2024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Manage Fields</a:t>
            </a:r>
          </a:p>
          <a:p>
            <a:r>
              <a:rPr lang="en-US" dirty="0"/>
              <a:t>Sort Data</a:t>
            </a:r>
          </a:p>
          <a:p>
            <a:r>
              <a:rPr lang="en-US" dirty="0"/>
              <a:t>Group Data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Managing, Sorting, and Grouping Data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683D5-1338-5418-7BF5-98FFCBE47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8BBA8E-D54B-FCCB-B116-BE1FF884E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Managing Fields</a:t>
            </a:r>
          </a:p>
        </p:txBody>
      </p:sp>
    </p:spTree>
    <p:extLst>
      <p:ext uri="{BB962C8B-B14F-4D97-AF65-F5344CB8AC3E}">
        <p14:creationId xmlns:p14="http://schemas.microsoft.com/office/powerpoint/2010/main" val="3787105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 Data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F12EEAB-4F1A-E26B-FF1E-B33F49F73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Sorting Data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0F5839-8035-2B23-D9D6-E08514F63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071A378-C548-C1EE-6B41-6F62762CF94F}"/>
              </a:ext>
            </a:extLst>
          </p:cNvPr>
          <p:cNvGrpSpPr/>
          <p:nvPr/>
        </p:nvGrpSpPr>
        <p:grpSpPr>
          <a:xfrm>
            <a:off x="333508" y="1545894"/>
            <a:ext cx="11258932" cy="4613889"/>
            <a:chOff x="333508" y="1545894"/>
            <a:chExt cx="11258932" cy="4613889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057842B-4118-B41A-123B-3719A4EAFD72}"/>
                </a:ext>
              </a:extLst>
            </p:cNvPr>
            <p:cNvGrpSpPr/>
            <p:nvPr/>
          </p:nvGrpSpPr>
          <p:grpSpPr>
            <a:xfrm>
              <a:off x="333508" y="1545894"/>
              <a:ext cx="3606762" cy="3025545"/>
              <a:chOff x="331439" y="1583698"/>
              <a:chExt cx="3606762" cy="3025545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CB6C8753-CA2F-3D67-072B-C87F1DA7BC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1439" y="1583698"/>
                <a:ext cx="3606762" cy="2819572"/>
              </a:xfrm>
              <a:prstGeom prst="rect">
                <a:avLst/>
              </a:prstGeom>
            </p:spPr>
          </p:pic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7E5F9E5-2C56-8CB1-3FE9-74C06478D858}"/>
                  </a:ext>
                </a:extLst>
              </p:cNvPr>
              <p:cNvSpPr/>
              <p:nvPr/>
            </p:nvSpPr>
            <p:spPr>
              <a:xfrm>
                <a:off x="2617888" y="3958524"/>
                <a:ext cx="190834" cy="183201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Text Box 307">
                <a:extLst>
                  <a:ext uri="{FF2B5EF4-FFF2-40B4-BE49-F238E27FC236}">
                    <a16:creationId xmlns:a16="http://schemas.microsoft.com/office/drawing/2014/main" id="{CCB3EFEB-A236-9DE3-21FF-24CAECDA9B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43581" y="4316855"/>
                <a:ext cx="2182478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Quick Sort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D63021D-CED0-5F15-4DA6-F3EC2C156ABD}"/>
                </a:ext>
              </a:extLst>
            </p:cNvPr>
            <p:cNvGrpSpPr/>
            <p:nvPr/>
          </p:nvGrpSpPr>
          <p:grpSpPr>
            <a:xfrm>
              <a:off x="3006860" y="5201179"/>
              <a:ext cx="6026727" cy="958604"/>
              <a:chOff x="4714587" y="1798722"/>
              <a:chExt cx="6026727" cy="958604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E1F18D3F-4B59-2BBA-3B57-344FFA55EB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14587" y="1798722"/>
                <a:ext cx="6026727" cy="649432"/>
              </a:xfrm>
              <a:prstGeom prst="rect">
                <a:avLst/>
              </a:prstGeom>
            </p:spPr>
          </p:pic>
          <p:sp>
            <p:nvSpPr>
              <p:cNvPr id="30" name="Text Box 307">
                <a:extLst>
                  <a:ext uri="{FF2B5EF4-FFF2-40B4-BE49-F238E27FC236}">
                    <a16:creationId xmlns:a16="http://schemas.microsoft.com/office/drawing/2014/main" id="{497DA5DB-9828-6D2F-42C0-9C86A6C65D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8161" y="2464938"/>
                <a:ext cx="2182478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Sort toolbar buttons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09661B5-D3E9-FE2C-3C90-7BAEB1D1D573}"/>
                  </a:ext>
                </a:extLst>
              </p:cNvPr>
              <p:cNvSpPr/>
              <p:nvPr/>
            </p:nvSpPr>
            <p:spPr>
              <a:xfrm>
                <a:off x="9538970" y="2088312"/>
                <a:ext cx="307340" cy="295046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36EEC88-0D8E-CC3C-F035-D555A2EF7D22}"/>
                  </a:ext>
                </a:extLst>
              </p:cNvPr>
              <p:cNvSpPr/>
              <p:nvPr/>
            </p:nvSpPr>
            <p:spPr>
              <a:xfrm>
                <a:off x="9884410" y="2098472"/>
                <a:ext cx="307340" cy="295046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5F44871-7862-80C7-0D92-9E1379863D18}"/>
                </a:ext>
              </a:extLst>
            </p:cNvPr>
            <p:cNvGrpSpPr/>
            <p:nvPr/>
          </p:nvGrpSpPr>
          <p:grpSpPr>
            <a:xfrm>
              <a:off x="4616297" y="1839837"/>
              <a:ext cx="2807855" cy="2731602"/>
              <a:chOff x="4714587" y="3092774"/>
              <a:chExt cx="2807855" cy="2731602"/>
            </a:xfrm>
          </p:grpSpPr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3ADD033A-F9E8-533E-C1DA-C8E0C586B7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568" r="2567"/>
              <a:stretch/>
            </p:blipFill>
            <p:spPr>
              <a:xfrm>
                <a:off x="4714587" y="3092774"/>
                <a:ext cx="2807855" cy="2448161"/>
              </a:xfrm>
              <a:prstGeom prst="rect">
                <a:avLst/>
              </a:prstGeom>
            </p:spPr>
          </p:pic>
          <p:sp>
            <p:nvSpPr>
              <p:cNvPr id="38" name="Text Box 307">
                <a:extLst>
                  <a:ext uri="{FF2B5EF4-FFF2-40B4-BE49-F238E27FC236}">
                    <a16:creationId xmlns:a16="http://schemas.microsoft.com/office/drawing/2014/main" id="{CF525C21-8E57-F9E8-488D-0174BAEEB5A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55561" y="5531988"/>
                <a:ext cx="2182478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Sort by specific fields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5E39B16-8C99-36EF-6BCB-55EC717B6C64}"/>
                </a:ext>
              </a:extLst>
            </p:cNvPr>
            <p:cNvGrpSpPr/>
            <p:nvPr/>
          </p:nvGrpSpPr>
          <p:grpSpPr>
            <a:xfrm>
              <a:off x="8100179" y="1656821"/>
              <a:ext cx="3492261" cy="2914618"/>
              <a:chOff x="8100179" y="2995483"/>
              <a:chExt cx="3492261" cy="2914618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13421AAD-8C57-4D58-1C9F-D9A7DE0FC2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00179" y="2995483"/>
                <a:ext cx="3492261" cy="2569103"/>
              </a:xfrm>
              <a:prstGeom prst="rect">
                <a:avLst/>
              </a:prstGeom>
            </p:spPr>
          </p:pic>
          <p:sp>
            <p:nvSpPr>
              <p:cNvPr id="40" name="Text Box 307">
                <a:extLst>
                  <a:ext uri="{FF2B5EF4-FFF2-40B4-BE49-F238E27FC236}">
                    <a16:creationId xmlns:a16="http://schemas.microsoft.com/office/drawing/2014/main" id="{37C9128D-A76F-EFF1-CE5F-053E1802A0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55070" y="5617713"/>
                <a:ext cx="2182478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Manual sort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1930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7CD4F-A9CC-6520-8E40-C237317E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A39C488-6A97-3E60-72F0-D1E6C22DA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 Configurations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A3F33F6-BF94-A7C4-D15E-5BD2418D67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Alphabetically </a:t>
            </a:r>
          </a:p>
          <a:p>
            <a:r>
              <a:rPr lang="en-US" dirty="0"/>
              <a:t>Data source order </a:t>
            </a:r>
          </a:p>
          <a:p>
            <a:r>
              <a:rPr lang="en-US" dirty="0"/>
              <a:t>Field </a:t>
            </a:r>
          </a:p>
          <a:p>
            <a:r>
              <a:rPr lang="en-US" dirty="0"/>
              <a:t>Manual </a:t>
            </a:r>
          </a:p>
          <a:p>
            <a:r>
              <a:rPr lang="en-US" dirty="0"/>
              <a:t>Nested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019F98-B276-5EDD-A936-237B67CF6A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4" t="2686"/>
          <a:stretch/>
        </p:blipFill>
        <p:spPr>
          <a:xfrm>
            <a:off x="5445760" y="1838960"/>
            <a:ext cx="3449320" cy="295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4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7CD4F-A9CC-6520-8E40-C237317E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A39C488-6A97-3E60-72F0-D1E6C22DA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Interpretation of Sort Results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A3F33F6-BF94-A7C4-D15E-5BD2418D67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sort updates as the underlying data is updated. </a:t>
            </a:r>
          </a:p>
          <a:p>
            <a:r>
              <a:rPr lang="en-US" dirty="0"/>
              <a:t>The entire table of data is sorted using the criteria specified. </a:t>
            </a:r>
          </a:p>
          <a:p>
            <a:pPr lvl="1"/>
            <a:r>
              <a:rPr lang="en-US" dirty="0"/>
              <a:t>If there is specific data you don't want included in the sort, you should filter that data. </a:t>
            </a:r>
          </a:p>
          <a:p>
            <a:r>
              <a:rPr lang="en-US" dirty="0"/>
              <a:t>The dimension hierarchy is not adjusted by sorts. </a:t>
            </a:r>
          </a:p>
          <a:p>
            <a:pPr lvl="1"/>
            <a:r>
              <a:rPr lang="en-US" dirty="0"/>
              <a:t>Fields are sorted in the context of the fields defined by the </a:t>
            </a:r>
            <a:r>
              <a:rPr lang="en-US" b="1" dirty="0"/>
              <a:t>Rows</a:t>
            </a:r>
            <a:r>
              <a:rPr lang="en-US" dirty="0"/>
              <a:t> and </a:t>
            </a:r>
            <a:r>
              <a:rPr lang="en-US" b="1" dirty="0"/>
              <a:t>Columns</a:t>
            </a:r>
            <a:r>
              <a:rPr lang="en-US" dirty="0"/>
              <a:t> shelves.</a:t>
            </a:r>
          </a:p>
        </p:txBody>
      </p:sp>
    </p:spTree>
    <p:extLst>
      <p:ext uri="{BB962C8B-B14F-4D97-AF65-F5344CB8AC3E}">
        <p14:creationId xmlns:p14="http://schemas.microsoft.com/office/powerpoint/2010/main" val="4144181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BE7EC3-3C01-D953-4595-41F838534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Sorts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A7C913-A99B-2822-EE74-AC99AD9B0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5B68748-D386-6C65-296A-5587B8B900F6}"/>
              </a:ext>
            </a:extLst>
          </p:cNvPr>
          <p:cNvGrpSpPr/>
          <p:nvPr/>
        </p:nvGrpSpPr>
        <p:grpSpPr>
          <a:xfrm>
            <a:off x="678220" y="1217893"/>
            <a:ext cx="10487297" cy="5152516"/>
            <a:chOff x="678220" y="1217893"/>
            <a:chExt cx="10487297" cy="515251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847118B-3BDC-6985-06D6-1E29FB50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8872" y="1217893"/>
              <a:ext cx="5042450" cy="515251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F672EE8-C526-B1B3-CF0E-CDEA692734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8220" y="1217893"/>
              <a:ext cx="4637961" cy="5152516"/>
            </a:xfrm>
            <a:prstGeom prst="rect">
              <a:avLst/>
            </a:prstGeom>
          </p:spPr>
        </p:pic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B7891781-CD53-069C-E647-9D7DF509608A}"/>
                </a:ext>
              </a:extLst>
            </p:cNvPr>
            <p:cNvSpPr/>
            <p:nvPr/>
          </p:nvSpPr>
          <p:spPr>
            <a:xfrm>
              <a:off x="4138649" y="5201470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Quick Sort</a:t>
              </a: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CCAABEFE-C25B-AB82-0E36-A0AC515C5D92}"/>
                </a:ext>
              </a:extLst>
            </p:cNvPr>
            <p:cNvSpPr/>
            <p:nvPr/>
          </p:nvSpPr>
          <p:spPr>
            <a:xfrm>
              <a:off x="9987985" y="5201470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Nested sort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691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145714-1896-43EB-1CFD-4F96362CE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 Management Options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9AB1A1-0245-580D-5F5A-90B037A4B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5F7733D-EB5F-1E01-610D-9B0D669D3AFA}"/>
              </a:ext>
            </a:extLst>
          </p:cNvPr>
          <p:cNvGrpSpPr/>
          <p:nvPr/>
        </p:nvGrpSpPr>
        <p:grpSpPr>
          <a:xfrm>
            <a:off x="589020" y="1820278"/>
            <a:ext cx="5664482" cy="3165819"/>
            <a:chOff x="1151482" y="1674877"/>
            <a:chExt cx="5664482" cy="316581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180F7F9-31A9-74A3-D4FF-2716C93B7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1482" y="3589064"/>
              <a:ext cx="4715268" cy="12516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3A8FFC8-F6A7-5856-0626-2339FB190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1700" y="1674877"/>
              <a:ext cx="3345558" cy="968244"/>
            </a:xfrm>
            <a:prstGeom prst="rect">
              <a:avLst/>
            </a:prstGeom>
          </p:spPr>
        </p:pic>
        <p:sp>
          <p:nvSpPr>
            <p:cNvPr id="9" name="Line 313">
              <a:extLst>
                <a:ext uri="{FF2B5EF4-FFF2-40B4-BE49-F238E27FC236}">
                  <a16:creationId xmlns:a16="http://schemas.microsoft.com/office/drawing/2014/main" id="{4DA9A735-0F8E-BAAE-238B-197CFA9316E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2489199" y="2643121"/>
              <a:ext cx="2775833" cy="78349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13">
              <a:extLst>
                <a:ext uri="{FF2B5EF4-FFF2-40B4-BE49-F238E27FC236}">
                  <a16:creationId xmlns:a16="http://schemas.microsoft.com/office/drawing/2014/main" id="{E7D74AEE-B61C-E0E6-F634-D805386F2F0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4842700" y="3525388"/>
              <a:ext cx="1151699" cy="103407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Line 313">
              <a:extLst>
                <a:ext uri="{FF2B5EF4-FFF2-40B4-BE49-F238E27FC236}">
                  <a16:creationId xmlns:a16="http://schemas.microsoft.com/office/drawing/2014/main" id="{77F0D436-4B30-21F1-F4AC-9F5CD1F7028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3921407" y="1890824"/>
              <a:ext cx="2072991" cy="14417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0AE47034-E1F9-AF28-44CB-2C1D9A00BBB0}"/>
                </a:ext>
              </a:extLst>
            </p:cNvPr>
            <p:cNvSpPr/>
            <p:nvPr/>
          </p:nvSpPr>
          <p:spPr>
            <a:xfrm>
              <a:off x="5091939" y="325075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Visual cues for sorts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4E29D6-0A05-9D28-614F-521B7B703849}"/>
              </a:ext>
            </a:extLst>
          </p:cNvPr>
          <p:cNvGrpSpPr/>
          <p:nvPr/>
        </p:nvGrpSpPr>
        <p:grpSpPr>
          <a:xfrm>
            <a:off x="7438527" y="1820278"/>
            <a:ext cx="4164235" cy="2093925"/>
            <a:chOff x="7620683" y="1677988"/>
            <a:chExt cx="4164235" cy="209392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26E7B28-8792-CBB0-C05A-17482F266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20683" y="1677988"/>
              <a:ext cx="4164235" cy="2093925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A0E73DD-980E-3661-CBF4-46F0ECDA0CF6}"/>
                </a:ext>
              </a:extLst>
            </p:cNvPr>
            <p:cNvSpPr/>
            <p:nvPr/>
          </p:nvSpPr>
          <p:spPr>
            <a:xfrm>
              <a:off x="9966701" y="3149600"/>
              <a:ext cx="1636279" cy="256699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1518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78D43-DD48-3748-828F-0026A2B357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Nested sorts are correct for the sorts applied when viewed in the context of each independent pane.</a:t>
            </a:r>
          </a:p>
          <a:p>
            <a:pPr lvl="1"/>
            <a:r>
              <a:rPr lang="en-US" dirty="0"/>
              <a:t>They don't provide aggregated information about the results in comparison to each other. </a:t>
            </a:r>
          </a:p>
          <a:p>
            <a:r>
              <a:rPr lang="en-US" dirty="0"/>
              <a:t>Nested sorts are inherited when you drill down into a dimension. </a:t>
            </a:r>
          </a:p>
          <a:p>
            <a:r>
              <a:rPr lang="en-US" dirty="0"/>
              <a:t>A nested sort is the default when you are sorting from an axis. </a:t>
            </a:r>
          </a:p>
          <a:p>
            <a:r>
              <a:rPr lang="en-US" dirty="0"/>
              <a:t>If a dimension is on the same shelf as a measure, an axis will be displayed for each value of the dimension in the view, and sorting on the axis will create a nested sort specifically for that view. </a:t>
            </a:r>
          </a:p>
          <a:p>
            <a:r>
              <a:rPr lang="en-US" dirty="0"/>
              <a:t>If you have only one mark per pane, the nested sort will apply to the leftmost dimension.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C281F1-AD65-4D3D-C76C-B87C5A273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492CAC-E98C-D565-C4A5-47CC42A0C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Sorting Data</a:t>
            </a:r>
          </a:p>
        </p:txBody>
      </p:sp>
    </p:spTree>
    <p:extLst>
      <p:ext uri="{BB962C8B-B14F-4D97-AF65-F5344CB8AC3E}">
        <p14:creationId xmlns:p14="http://schemas.microsoft.com/office/powerpoint/2010/main" val="3488763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683D5-1338-5418-7BF5-98FFCBE47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8BBA8E-D54B-FCCB-B116-BE1FF884E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Sorting Data</a:t>
            </a:r>
          </a:p>
        </p:txBody>
      </p:sp>
    </p:spTree>
    <p:extLst>
      <p:ext uri="{BB962C8B-B14F-4D97-AF65-F5344CB8AC3E}">
        <p14:creationId xmlns:p14="http://schemas.microsoft.com/office/powerpoint/2010/main" val="2410773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1B0F-F029-3EC7-C6C8-6C2AB7B27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F914B8-58BC-0198-1676-DC3210281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302B0-EDDA-FBAB-1323-085A65994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547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Fields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7CD4F-A9CC-6520-8E40-C237317E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EB6113-4230-BDBF-9FE3-7E0278967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Groups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08B349-5436-5966-407A-E0B282D649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group</a:t>
            </a:r>
            <a:r>
              <a:rPr lang="en-US" dirty="0"/>
              <a:t>: A field that consists of multiple members of a dimension. </a:t>
            </a: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4254B-3E51-0C7B-7A1D-A46CD1570E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Enable you to display data in a format that does not currently </a:t>
            </a:r>
            <a:br>
              <a:rPr lang="en-US" dirty="0"/>
            </a:br>
            <a:r>
              <a:rPr lang="en-US" dirty="0"/>
              <a:t>exist in your data source.</a:t>
            </a:r>
          </a:p>
          <a:p>
            <a:r>
              <a:rPr lang="en-US" dirty="0"/>
              <a:t>Assist in correcting flaws or inconsistencies in data.</a:t>
            </a:r>
          </a:p>
          <a:p>
            <a:r>
              <a:rPr lang="en-US" dirty="0"/>
              <a:t>Assist with “what if” questions.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F88794-99B2-FE05-97B8-6B0CAEA7F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7095" y="2081775"/>
            <a:ext cx="3778513" cy="371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847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7CD4F-A9CC-6520-8E40-C237317E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A39C488-6A97-3E60-72F0-D1E6C22DA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Other Group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A3F33F6-BF94-A7C4-D15E-5BD2418D67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Optional group to contain any non-grouped members.</a:t>
            </a:r>
          </a:p>
          <a:p>
            <a:r>
              <a:rPr lang="en-US" dirty="0"/>
              <a:t>Assists with comparing a specific group or groups to the entire dataset.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673C6CF-D32F-B8BF-F963-DDC6D89B8500}"/>
              </a:ext>
            </a:extLst>
          </p:cNvPr>
          <p:cNvGrpSpPr/>
          <p:nvPr/>
        </p:nvGrpSpPr>
        <p:grpSpPr>
          <a:xfrm>
            <a:off x="1275773" y="1883481"/>
            <a:ext cx="9655044" cy="4615796"/>
            <a:chOff x="1275773" y="1883481"/>
            <a:chExt cx="9655044" cy="461579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92546A1-B672-1027-5CED-6D4051DD9C47}"/>
                </a:ext>
              </a:extLst>
            </p:cNvPr>
            <p:cNvGrpSpPr/>
            <p:nvPr/>
          </p:nvGrpSpPr>
          <p:grpSpPr>
            <a:xfrm>
              <a:off x="1275773" y="2165152"/>
              <a:ext cx="4052455" cy="4052455"/>
              <a:chOff x="4069773" y="1687632"/>
              <a:chExt cx="4052455" cy="4052455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6C23327B-E5C5-D620-1588-B005ECD1D2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69773" y="1687632"/>
                <a:ext cx="4052455" cy="4052455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8200141-6C4C-D179-50E0-F10FFCC9C9B7}"/>
                  </a:ext>
                </a:extLst>
              </p:cNvPr>
              <p:cNvSpPr/>
              <p:nvPr/>
            </p:nvSpPr>
            <p:spPr>
              <a:xfrm>
                <a:off x="4165600" y="3820160"/>
                <a:ext cx="1381760" cy="782320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406038A-BD7E-44B2-AEF0-83D3D0846FDE}"/>
                  </a:ext>
                </a:extLst>
              </p:cNvPr>
              <p:cNvSpPr/>
              <p:nvPr/>
            </p:nvSpPr>
            <p:spPr>
              <a:xfrm>
                <a:off x="4102625" y="4913951"/>
                <a:ext cx="1141950" cy="301618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7" name="AutoShape 304">
              <a:extLst>
                <a:ext uri="{FF2B5EF4-FFF2-40B4-BE49-F238E27FC236}">
                  <a16:creationId xmlns:a16="http://schemas.microsoft.com/office/drawing/2014/main" id="{2A32820B-D75A-9561-3C40-BCF7601A0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1453" y="3886579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75A362E-BF7E-32E5-05F0-830BA2A90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6677" y="1883481"/>
              <a:ext cx="4494140" cy="46157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03325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F0E41FB-5C82-837D-716C-6B7201A04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Grouping of Marks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68E8CA-415D-AB8E-2BF9-1B79F1821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A42985B-979B-3D7F-0D0C-D4E13E652E88}"/>
              </a:ext>
            </a:extLst>
          </p:cNvPr>
          <p:cNvGrpSpPr/>
          <p:nvPr/>
        </p:nvGrpSpPr>
        <p:grpSpPr>
          <a:xfrm>
            <a:off x="2572185" y="1342758"/>
            <a:ext cx="7047629" cy="4660165"/>
            <a:chOff x="3376257" y="1291958"/>
            <a:chExt cx="7047629" cy="466016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47008F6-1766-8792-1A28-71FAC07FF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76257" y="1291958"/>
              <a:ext cx="5439484" cy="4660165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DFC2D4-356A-98A9-AD2C-586E856B6F01}"/>
                </a:ext>
              </a:extLst>
            </p:cNvPr>
            <p:cNvSpPr/>
            <p:nvPr/>
          </p:nvSpPr>
          <p:spPr>
            <a:xfrm>
              <a:off x="5415280" y="2753360"/>
              <a:ext cx="1737360" cy="98552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22989CFD-0841-2CE2-7623-94FD980DFF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34250" y="3322161"/>
              <a:ext cx="1825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380C262C-CEF6-96D1-F8BA-B6B099BBD7CE}"/>
                </a:ext>
              </a:extLst>
            </p:cNvPr>
            <p:cNvSpPr/>
            <p:nvPr/>
          </p:nvSpPr>
          <p:spPr>
            <a:xfrm>
              <a:off x="8897351" y="3184842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Selected marks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0FD09F6-9EE4-2E01-5145-120B07AFE6E4}"/>
                </a:ext>
              </a:extLst>
            </p:cNvPr>
            <p:cNvSpPr/>
            <p:nvPr/>
          </p:nvSpPr>
          <p:spPr>
            <a:xfrm>
              <a:off x="5161280" y="1291958"/>
              <a:ext cx="1300480" cy="98552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Line 300">
              <a:extLst>
                <a:ext uri="{FF2B5EF4-FFF2-40B4-BE49-F238E27FC236}">
                  <a16:creationId xmlns:a16="http://schemas.microsoft.com/office/drawing/2014/main" id="{4BEC75A5-8577-F760-F447-6E73401A88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56620" y="1879441"/>
              <a:ext cx="267286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775C35D8-C573-EBE4-8B7A-F0A2A5B2C2B5}"/>
                </a:ext>
              </a:extLst>
            </p:cNvPr>
            <p:cNvSpPr/>
            <p:nvPr/>
          </p:nvSpPr>
          <p:spPr>
            <a:xfrm>
              <a:off x="8856591" y="1611845"/>
              <a:ext cx="1567295" cy="53519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Group assignment options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4DB4D67-1CDC-8F15-9DBF-BE87927FEC56}"/>
              </a:ext>
            </a:extLst>
          </p:cNvPr>
          <p:cNvSpPr/>
          <p:nvPr/>
        </p:nvSpPr>
        <p:spPr>
          <a:xfrm>
            <a:off x="1432560" y="1137920"/>
            <a:ext cx="9276080" cy="5120640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24285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683D5-1338-5418-7BF5-98FFCBE47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8BBA8E-D54B-FCCB-B116-BE1FF884E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Grouping Data</a:t>
            </a:r>
          </a:p>
        </p:txBody>
      </p:sp>
    </p:spTree>
    <p:extLst>
      <p:ext uri="{BB962C8B-B14F-4D97-AF65-F5344CB8AC3E}">
        <p14:creationId xmlns:p14="http://schemas.microsoft.com/office/powerpoint/2010/main" val="3923067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data management techniques do you expect to use most often at your workplace?</a:t>
            </a:r>
          </a:p>
          <a:p>
            <a:r>
              <a:rPr lang="en-US" dirty="0"/>
              <a:t>At your workplace, which sorting options do you plan to use?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A39C488-6A97-3E60-72F0-D1E6C22DA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Organizing the Data Pane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7CD4F-A9CC-6520-8E40-C237317E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8C914DC-402E-5400-DEB6-0ADA2C914CAF}"/>
              </a:ext>
            </a:extLst>
          </p:cNvPr>
          <p:cNvGrpSpPr/>
          <p:nvPr/>
        </p:nvGrpSpPr>
        <p:grpSpPr>
          <a:xfrm>
            <a:off x="1010105" y="1445332"/>
            <a:ext cx="10171790" cy="4770719"/>
            <a:chOff x="344722" y="1292932"/>
            <a:chExt cx="10171790" cy="477071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42E50E9-5EBB-2057-5914-F61A70DC8CE2}"/>
                </a:ext>
              </a:extLst>
            </p:cNvPr>
            <p:cNvGrpSpPr/>
            <p:nvPr/>
          </p:nvGrpSpPr>
          <p:grpSpPr>
            <a:xfrm>
              <a:off x="4926618" y="1292932"/>
              <a:ext cx="2338763" cy="3610841"/>
              <a:chOff x="1319415" y="1755659"/>
              <a:chExt cx="2338763" cy="3610841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5E55ECF8-600C-01A0-6966-227AA753D9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20223" y="1755659"/>
                <a:ext cx="2337955" cy="3610841"/>
              </a:xfrm>
              <a:prstGeom prst="rect">
                <a:avLst/>
              </a:prstGeom>
            </p:spPr>
          </p:pic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E27F9F0-A0B3-FF64-D6CA-98438D79155C}"/>
                  </a:ext>
                </a:extLst>
              </p:cNvPr>
              <p:cNvSpPr/>
              <p:nvPr/>
            </p:nvSpPr>
            <p:spPr>
              <a:xfrm>
                <a:off x="1319415" y="3337560"/>
                <a:ext cx="2207491" cy="508000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97AC175-CE9A-A3D6-0579-CE7CA25E9010}"/>
                </a:ext>
              </a:extLst>
            </p:cNvPr>
            <p:cNvGrpSpPr/>
            <p:nvPr/>
          </p:nvGrpSpPr>
          <p:grpSpPr>
            <a:xfrm>
              <a:off x="1675488" y="2261617"/>
              <a:ext cx="3573418" cy="3802034"/>
              <a:chOff x="1675488" y="2261617"/>
              <a:chExt cx="3573418" cy="3802034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6CB7B02A-6785-B12A-5067-E6DEEA6216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75488" y="2520351"/>
                <a:ext cx="2533650" cy="3543300"/>
              </a:xfrm>
              <a:prstGeom prst="rect">
                <a:avLst/>
              </a:prstGeom>
            </p:spPr>
          </p:pic>
          <p:sp>
            <p:nvSpPr>
              <p:cNvPr id="22" name="Line 300">
                <a:extLst>
                  <a:ext uri="{FF2B5EF4-FFF2-40B4-BE49-F238E27FC236}">
                    <a16:creationId xmlns:a16="http://schemas.microsoft.com/office/drawing/2014/main" id="{798010C4-5593-2DB1-03E9-E4988B8087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524856" y="3022287"/>
                <a:ext cx="2724050" cy="86099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" name="Text Box 307">
                <a:extLst>
                  <a:ext uri="{FF2B5EF4-FFF2-40B4-BE49-F238E27FC236}">
                    <a16:creationId xmlns:a16="http://schemas.microsoft.com/office/drawing/2014/main" id="{290D8C11-20D7-C30C-18A1-4DCFA20A5D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54425" y="2261617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Group by Folder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01263AA-FDE0-B69B-0964-82C299A59C71}"/>
                </a:ext>
              </a:extLst>
            </p:cNvPr>
            <p:cNvGrpSpPr/>
            <p:nvPr/>
          </p:nvGrpSpPr>
          <p:grpSpPr>
            <a:xfrm>
              <a:off x="6943090" y="2158204"/>
              <a:ext cx="3573422" cy="3905447"/>
              <a:chOff x="6943090" y="2158204"/>
              <a:chExt cx="3573422" cy="3905447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0CCD30CF-D704-063A-8508-E210FD56422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30726"/>
              <a:stretch/>
            </p:blipFill>
            <p:spPr>
              <a:xfrm>
                <a:off x="7944762" y="2520351"/>
                <a:ext cx="2571750" cy="3543300"/>
              </a:xfrm>
              <a:prstGeom prst="rect">
                <a:avLst/>
              </a:prstGeom>
            </p:spPr>
          </p:pic>
          <p:sp>
            <p:nvSpPr>
              <p:cNvPr id="19" name="Line 300">
                <a:extLst>
                  <a:ext uri="{FF2B5EF4-FFF2-40B4-BE49-F238E27FC236}">
                    <a16:creationId xmlns:a16="http://schemas.microsoft.com/office/drawing/2014/main" id="{88B58562-C822-2CD1-EBD8-EF39062B9D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43090" y="3250750"/>
                <a:ext cx="1214271" cy="59989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" name="Text Box 307">
                <a:extLst>
                  <a:ext uri="{FF2B5EF4-FFF2-40B4-BE49-F238E27FC236}">
                    <a16:creationId xmlns:a16="http://schemas.microsoft.com/office/drawing/2014/main" id="{006DDE78-7B26-C216-93B4-B1D76DF007D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39398" y="2158204"/>
                <a:ext cx="2182478" cy="305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Group by Data Source Table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A21D4AB-26DD-EBAE-1761-88FF353E5AC0}"/>
                </a:ext>
              </a:extLst>
            </p:cNvPr>
            <p:cNvGrpSpPr/>
            <p:nvPr/>
          </p:nvGrpSpPr>
          <p:grpSpPr>
            <a:xfrm>
              <a:off x="344722" y="4068614"/>
              <a:ext cx="1513259" cy="274638"/>
              <a:chOff x="344722" y="4068614"/>
              <a:chExt cx="1513259" cy="274638"/>
            </a:xfrm>
          </p:grpSpPr>
          <p:sp>
            <p:nvSpPr>
              <p:cNvPr id="16" name="Line 300">
                <a:extLst>
                  <a:ext uri="{FF2B5EF4-FFF2-40B4-BE49-F238E27FC236}">
                    <a16:creationId xmlns:a16="http://schemas.microsoft.com/office/drawing/2014/main" id="{3136397A-DB66-AF04-7639-2383C09748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6381" y="4205933"/>
                <a:ext cx="13716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" name="Rounded Rectangle 143">
                <a:extLst>
                  <a:ext uri="{FF2B5EF4-FFF2-40B4-BE49-F238E27FC236}">
                    <a16:creationId xmlns:a16="http://schemas.microsoft.com/office/drawing/2014/main" id="{B94E9E34-FC2D-11AB-A922-9B258F9E5AFE}"/>
                  </a:ext>
                </a:extLst>
              </p:cNvPr>
              <p:cNvSpPr/>
              <p:nvPr/>
            </p:nvSpPr>
            <p:spPr>
              <a:xfrm>
                <a:off x="344722" y="4068614"/>
                <a:ext cx="1295285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Folder name</a:t>
                </a:r>
              </a:p>
            </p:txBody>
          </p:sp>
        </p:grpSp>
        <p:sp>
          <p:nvSpPr>
            <p:cNvPr id="15" name="Text Box 307">
              <a:extLst>
                <a:ext uri="{FF2B5EF4-FFF2-40B4-BE49-F238E27FC236}">
                  <a16:creationId xmlns:a16="http://schemas.microsoft.com/office/drawing/2014/main" id="{789FE533-53A2-077E-3FA9-04BE3DD20A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9958" y="5003004"/>
              <a:ext cx="2182478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Data pane drop-down menu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8818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A39C488-6A97-3E60-72F0-D1E6C22DA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Searches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7CD4F-A9CC-6520-8E40-C237317E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2CAE9E-E4CC-8AAA-15EB-993FB1407E36}"/>
              </a:ext>
            </a:extLst>
          </p:cNvPr>
          <p:cNvGrpSpPr/>
          <p:nvPr/>
        </p:nvGrpSpPr>
        <p:grpSpPr>
          <a:xfrm>
            <a:off x="1899753" y="1397623"/>
            <a:ext cx="8540023" cy="4651335"/>
            <a:chOff x="1899753" y="1397623"/>
            <a:chExt cx="8540023" cy="4651335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23B44CD-A0DB-CFF9-1AEC-7D9122BCCB03}"/>
                </a:ext>
              </a:extLst>
            </p:cNvPr>
            <p:cNvGrpSpPr/>
            <p:nvPr/>
          </p:nvGrpSpPr>
          <p:grpSpPr>
            <a:xfrm>
              <a:off x="3116852" y="1734883"/>
              <a:ext cx="5958295" cy="4314075"/>
              <a:chOff x="2660796" y="1450403"/>
              <a:chExt cx="5958295" cy="4314075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8EC8689E-B892-2EEE-68BB-D5F75620A4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580268" y="1450403"/>
                <a:ext cx="2038823" cy="4203595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18D7C77-A18E-E569-C8C6-B7B1674C2B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60796" y="1521523"/>
                <a:ext cx="2054566" cy="4242955"/>
              </a:xfrm>
              <a:prstGeom prst="rect">
                <a:avLst/>
              </a:prstGeom>
            </p:spPr>
          </p:pic>
          <p:sp>
            <p:nvSpPr>
              <p:cNvPr id="13" name="Line 300">
                <a:extLst>
                  <a:ext uri="{FF2B5EF4-FFF2-40B4-BE49-F238E27FC236}">
                    <a16:creationId xmlns:a16="http://schemas.microsoft.com/office/drawing/2014/main" id="{A361BD2C-ED02-58E8-F8BD-4660F89D2F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30244" y="2266653"/>
                <a:ext cx="13716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0286BE32-ECEB-DD27-33FD-3A9A331968BD}"/>
                  </a:ext>
                </a:extLst>
              </p:cNvPr>
              <p:cNvGrpSpPr/>
              <p:nvPr/>
            </p:nvGrpSpPr>
            <p:grpSpPr>
              <a:xfrm>
                <a:off x="5063945" y="2109014"/>
                <a:ext cx="1604699" cy="274638"/>
                <a:chOff x="918665" y="4221014"/>
                <a:chExt cx="1604699" cy="274638"/>
              </a:xfrm>
            </p:grpSpPr>
            <p:sp>
              <p:nvSpPr>
                <p:cNvPr id="5" name="Line 300">
                  <a:extLst>
                    <a:ext uri="{FF2B5EF4-FFF2-40B4-BE49-F238E27FC236}">
                      <a16:creationId xmlns:a16="http://schemas.microsoft.com/office/drawing/2014/main" id="{1CFF55F8-CD70-BEB1-DA36-468572020A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51764" y="4358333"/>
                  <a:ext cx="137160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" name="Rounded Rectangle 143">
                  <a:extLst>
                    <a:ext uri="{FF2B5EF4-FFF2-40B4-BE49-F238E27FC236}">
                      <a16:creationId xmlns:a16="http://schemas.microsoft.com/office/drawing/2014/main" id="{5D02C298-7ADC-7F42-D9C0-82C10DFD3883}"/>
                    </a:ext>
                  </a:extLst>
                </p:cNvPr>
                <p:cNvSpPr/>
                <p:nvPr/>
              </p:nvSpPr>
              <p:spPr>
                <a:xfrm>
                  <a:off x="918665" y="4221014"/>
                  <a:ext cx="1295285" cy="274638"/>
                </a:xfrm>
                <a:prstGeom prst="roundRect">
                  <a:avLst/>
                </a:prstGeom>
                <a:solidFill>
                  <a:srgbClr val="009DDC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914400">
                    <a:defRPr/>
                  </a:pPr>
                  <a:r>
                    <a:rPr lang="en-US" sz="1300" b="1" kern="0" dirty="0">
                      <a:solidFill>
                        <a:srgbClr val="FFFFFF"/>
                      </a:solidFill>
                      <a:latin typeface="Calibri"/>
                      <a:cs typeface="Calibri"/>
                    </a:rPr>
                    <a:t>Search box</a:t>
                  </a:r>
                </a:p>
              </p:txBody>
            </p:sp>
          </p:grpSp>
        </p:grpSp>
        <p:sp>
          <p:nvSpPr>
            <p:cNvPr id="2" name="Text Box 307">
              <a:extLst>
                <a:ext uri="{FF2B5EF4-FFF2-40B4-BE49-F238E27FC236}">
                  <a16:creationId xmlns:a16="http://schemas.microsoft.com/office/drawing/2014/main" id="{8C0EEF96-CD19-8C0F-812E-F57C6DED1D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8746" y="1397623"/>
              <a:ext cx="753450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As you enter characters into the Search box, the lists of elements change to reflect the search criteria. </a:t>
              </a:r>
            </a:p>
          </p:txBody>
        </p:sp>
        <p:sp>
          <p:nvSpPr>
            <p:cNvPr id="9" name="AutoShape 302">
              <a:extLst>
                <a:ext uri="{FF2B5EF4-FFF2-40B4-BE49-F238E27FC236}">
                  <a16:creationId xmlns:a16="http://schemas.microsoft.com/office/drawing/2014/main" id="{4480325C-B28F-A6B9-A565-475C49519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5321" y="3124951"/>
              <a:ext cx="174625" cy="2224317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FE5BC73F-2669-9DC6-BC93-4C0BAFD0519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19361" y="2844082"/>
              <a:ext cx="174625" cy="3192454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AFF02878-E0EE-CC22-184B-12A4DFC15FD1}"/>
                </a:ext>
              </a:extLst>
            </p:cNvPr>
            <p:cNvSpPr/>
            <p:nvPr/>
          </p:nvSpPr>
          <p:spPr>
            <a:xfrm>
              <a:off x="1899753" y="4287274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All fields</a:t>
              </a: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1190FB79-740E-07B4-7AD4-421CE47C4D88}"/>
                </a:ext>
              </a:extLst>
            </p:cNvPr>
            <p:cNvSpPr/>
            <p:nvPr/>
          </p:nvSpPr>
          <p:spPr>
            <a:xfrm>
              <a:off x="9144491" y="4099790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Search results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7652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0D24F5-A75F-8FC4-435D-9A63DFB62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1E3DB2-4520-87F6-41F7-3EEE775B6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Aliases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6088B4-0396-FE13-B39D-1F41C1258E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Alias</a:t>
            </a:r>
            <a:r>
              <a:rPr lang="en-US" dirty="0"/>
              <a:t>: An alternate name you can provide for members of discrete dimensions.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8EFC92D-717E-CEC3-1574-490D5EDD1F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When enabled, aliases are displayed in visualizations instead of original data, and the original data remains unchanged.</a:t>
            </a:r>
          </a:p>
          <a:p>
            <a:r>
              <a:rPr lang="en-US" dirty="0"/>
              <a:t>Possible uses:</a:t>
            </a:r>
          </a:p>
          <a:p>
            <a:pPr lvl="1"/>
            <a:r>
              <a:rPr lang="en-US" dirty="0"/>
              <a:t>Add context to fields.</a:t>
            </a:r>
          </a:p>
          <a:p>
            <a:pPr lvl="1"/>
            <a:r>
              <a:rPr lang="en-US" dirty="0"/>
              <a:t>Present data in a precise and understandable manner.</a:t>
            </a:r>
          </a:p>
          <a:p>
            <a:pPr lvl="1"/>
            <a:r>
              <a:rPr lang="en-US" dirty="0"/>
              <a:t>Label members of a dimension.</a:t>
            </a:r>
          </a:p>
          <a:p>
            <a:pPr lvl="1"/>
            <a:r>
              <a:rPr lang="en-US" dirty="0"/>
              <a:t>Rename specific values in a dimension.</a:t>
            </a:r>
          </a:p>
          <a:p>
            <a:r>
              <a:rPr lang="en-US" dirty="0"/>
              <a:t>Limited to members of discrete dimensions.</a:t>
            </a:r>
          </a:p>
          <a:p>
            <a:pPr lvl="1"/>
            <a:r>
              <a:rPr lang="en-US" dirty="0"/>
              <a:t>No continuous dimensions, dates, or measures.</a:t>
            </a:r>
          </a:p>
        </p:txBody>
      </p:sp>
    </p:spTree>
    <p:extLst>
      <p:ext uri="{BB962C8B-B14F-4D97-AF65-F5344CB8AC3E}">
        <p14:creationId xmlns:p14="http://schemas.microsoft.com/office/powerpoint/2010/main" val="2471267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A39C488-6A97-3E60-72F0-D1E6C22DA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Sorts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7CD4F-A9CC-6520-8E40-C237317E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D74E752-AAD5-653F-56AC-738BE4C85EDF}"/>
              </a:ext>
            </a:extLst>
          </p:cNvPr>
          <p:cNvGrpSpPr/>
          <p:nvPr/>
        </p:nvGrpSpPr>
        <p:grpSpPr>
          <a:xfrm>
            <a:off x="642677" y="1270172"/>
            <a:ext cx="10906645" cy="4802865"/>
            <a:chOff x="649914" y="1239692"/>
            <a:chExt cx="10906645" cy="480286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023E1D4-4C9C-14FE-2145-61AB680C02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3921" y="1555573"/>
              <a:ext cx="2117541" cy="4471240"/>
            </a:xfrm>
            <a:prstGeom prst="rect">
              <a:avLst/>
            </a:prstGeom>
          </p:spPr>
        </p:pic>
        <p:sp>
          <p:nvSpPr>
            <p:cNvPr id="10" name="Text Box 307">
              <a:extLst>
                <a:ext uri="{FF2B5EF4-FFF2-40B4-BE49-F238E27FC236}">
                  <a16:creationId xmlns:a16="http://schemas.microsoft.com/office/drawing/2014/main" id="{7DDDD998-236A-C719-911B-62FDE0C66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7360" y="1259926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Sort by Name</a:t>
              </a:r>
            </a:p>
          </p:txBody>
        </p:sp>
        <p:sp>
          <p:nvSpPr>
            <p:cNvPr id="12" name="Text Box 307">
              <a:extLst>
                <a:ext uri="{FF2B5EF4-FFF2-40B4-BE49-F238E27FC236}">
                  <a16:creationId xmlns:a16="http://schemas.microsoft.com/office/drawing/2014/main" id="{E5039BC5-D853-844B-DEE1-74CA3ECA1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2873" y="1239692"/>
              <a:ext cx="2182478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Sort by Data Source Order</a:t>
              </a:r>
            </a:p>
          </p:txBody>
        </p:sp>
        <p:sp>
          <p:nvSpPr>
            <p:cNvPr id="15" name="AutoShape 303">
              <a:extLst>
                <a:ext uri="{FF2B5EF4-FFF2-40B4-BE49-F238E27FC236}">
                  <a16:creationId xmlns:a16="http://schemas.microsoft.com/office/drawing/2014/main" id="{9A79C059-A023-BC24-3126-4CA35B037F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15121" y="2942071"/>
              <a:ext cx="174625" cy="2224317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Line 300">
              <a:extLst>
                <a:ext uri="{FF2B5EF4-FFF2-40B4-BE49-F238E27FC236}">
                  <a16:creationId xmlns:a16="http://schemas.microsoft.com/office/drawing/2014/main" id="{353911C3-4A0C-BB5A-5AE8-31C598F868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3521" y="4063246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AB3BB1E3-C4F0-0162-3AC1-6BF954CF8DE3}"/>
                </a:ext>
              </a:extLst>
            </p:cNvPr>
            <p:cNvSpPr/>
            <p:nvPr/>
          </p:nvSpPr>
          <p:spPr>
            <a:xfrm>
              <a:off x="649914" y="3819977"/>
              <a:ext cx="129528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Alphabetical by field  name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43FF758-AE22-01D2-C9ED-6AE57C562364}"/>
                </a:ext>
              </a:extLst>
            </p:cNvPr>
            <p:cNvGrpSpPr/>
            <p:nvPr/>
          </p:nvGrpSpPr>
          <p:grpSpPr>
            <a:xfrm>
              <a:off x="5037230" y="1412240"/>
              <a:ext cx="2141157" cy="4447624"/>
              <a:chOff x="4893451" y="1282192"/>
              <a:chExt cx="2141157" cy="4447624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53C060AD-CEC3-9D78-4250-55F9F655A8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93451" y="1282192"/>
                <a:ext cx="2141157" cy="4447624"/>
              </a:xfrm>
              <a:prstGeom prst="rect">
                <a:avLst/>
              </a:prstGeom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49C6A16-65DB-C6DD-A61A-C99283554960}"/>
                  </a:ext>
                </a:extLst>
              </p:cNvPr>
              <p:cNvSpPr/>
              <p:nvPr/>
            </p:nvSpPr>
            <p:spPr>
              <a:xfrm>
                <a:off x="4936562" y="2974823"/>
                <a:ext cx="2006810" cy="419835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63F5472-6C16-7E4A-6F78-97012312F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44154" y="1555573"/>
              <a:ext cx="2093925" cy="4486984"/>
            </a:xfrm>
            <a:prstGeom prst="rect">
              <a:avLst/>
            </a:prstGeom>
          </p:spPr>
        </p:pic>
        <p:sp>
          <p:nvSpPr>
            <p:cNvPr id="22" name="Line 300">
              <a:extLst>
                <a:ext uri="{FF2B5EF4-FFF2-40B4-BE49-F238E27FC236}">
                  <a16:creationId xmlns:a16="http://schemas.microsoft.com/office/drawing/2014/main" id="{02E3F911-BF93-FEA4-570D-113B7B3639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556000" y="3026444"/>
              <a:ext cx="1524340" cy="1735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00">
              <a:extLst>
                <a:ext uri="{FF2B5EF4-FFF2-40B4-BE49-F238E27FC236}">
                  <a16:creationId xmlns:a16="http://schemas.microsoft.com/office/drawing/2014/main" id="{12890E3B-650E-7ADA-B323-5D91B869E2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47840" y="3016284"/>
              <a:ext cx="1300480" cy="40255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AutoShape 303">
              <a:extLst>
                <a:ext uri="{FF2B5EF4-FFF2-40B4-BE49-F238E27FC236}">
                  <a16:creationId xmlns:a16="http://schemas.microsoft.com/office/drawing/2014/main" id="{B66F0C15-5072-3528-F766-797E99F6D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2561" y="2922295"/>
              <a:ext cx="174625" cy="244674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Line 300">
              <a:extLst>
                <a:ext uri="{FF2B5EF4-FFF2-40B4-BE49-F238E27FC236}">
                  <a16:creationId xmlns:a16="http://schemas.microsoft.com/office/drawing/2014/main" id="{44513928-20F1-E353-A0C9-6EC134FFC8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896081" y="4144526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Rounded Rectangle 143">
              <a:extLst>
                <a:ext uri="{FF2B5EF4-FFF2-40B4-BE49-F238E27FC236}">
                  <a16:creationId xmlns:a16="http://schemas.microsoft.com/office/drawing/2014/main" id="{73BC7AF7-626F-F744-027B-FB86FADC270A}"/>
                </a:ext>
              </a:extLst>
            </p:cNvPr>
            <p:cNvSpPr/>
            <p:nvPr/>
          </p:nvSpPr>
          <p:spPr>
            <a:xfrm flipH="1">
              <a:off x="10261274" y="3820735"/>
              <a:ext cx="1295285" cy="64758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Listed by order provided by data source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7862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2E2396-1E59-03E3-5B19-B19B0CFE6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734AF9-1A50-C1D5-DA68-21DC23FFF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Renaming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D27525-6EAA-BE06-D587-3137229E3E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Provides more meaningful field names.</a:t>
            </a:r>
          </a:p>
          <a:p>
            <a:r>
              <a:rPr lang="en-US" dirty="0"/>
              <a:t>All field types can be renamed.</a:t>
            </a:r>
          </a:p>
          <a:p>
            <a:r>
              <a:rPr lang="en-US" dirty="0"/>
              <a:t>The field in the data source is unchanged.</a:t>
            </a:r>
          </a:p>
          <a:p>
            <a:pPr lvl="1"/>
            <a:r>
              <a:rPr lang="en-US" dirty="0"/>
              <a:t>Tableau applies the new name in the workbook and in any data extracts you create.</a:t>
            </a:r>
          </a:p>
          <a:p>
            <a:r>
              <a:rPr lang="en-US" dirty="0"/>
              <a:t>No manual updating of field references.</a:t>
            </a:r>
          </a:p>
          <a:p>
            <a:pPr lvl="1"/>
            <a:r>
              <a:rPr lang="en-US" dirty="0"/>
              <a:t>Tableau propagates the name change throughout the workbook.</a:t>
            </a:r>
          </a:p>
        </p:txBody>
      </p:sp>
    </p:spTree>
    <p:extLst>
      <p:ext uri="{BB962C8B-B14F-4D97-AF65-F5344CB8AC3E}">
        <p14:creationId xmlns:p14="http://schemas.microsoft.com/office/powerpoint/2010/main" val="2341698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1536601-D252-70F0-82EA-4580C2CA7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Hidden Fields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0D1109-96AC-E63C-C10E-13F1918A3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A838F7-0235-D4A2-B22E-D32BE718C978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Reasons to hide fields:</a:t>
            </a:r>
          </a:p>
          <a:p>
            <a:pPr lvl="1"/>
            <a:r>
              <a:rPr lang="en-US" dirty="0"/>
              <a:t>Condensed data extracts save space and increase performance.</a:t>
            </a:r>
          </a:p>
          <a:p>
            <a:pPr lvl="1"/>
            <a:r>
              <a:rPr lang="en-US" dirty="0"/>
              <a:t>Fields with null values may not contribute to the visualization as intended.</a:t>
            </a:r>
          </a:p>
          <a:p>
            <a:r>
              <a:rPr lang="en-US" dirty="0"/>
              <a:t>When you hide a field, you can’t use it in a view. </a:t>
            </a:r>
          </a:p>
          <a:p>
            <a:r>
              <a:rPr lang="en-US" dirty="0"/>
              <a:t>When a field is used in a view, you can’t hide it.</a:t>
            </a:r>
          </a:p>
          <a:p>
            <a:r>
              <a:rPr lang="en-US" dirty="0"/>
              <a:t>Hidden fields aren’t listed in the </a:t>
            </a:r>
            <a:r>
              <a:rPr lang="en-US" b="1" dirty="0"/>
              <a:t>Data</a:t>
            </a:r>
            <a:r>
              <a:rPr lang="en-US" dirty="0"/>
              <a:t> pane.</a:t>
            </a:r>
          </a:p>
          <a:p>
            <a:pPr lvl="1"/>
            <a:r>
              <a:rPr lang="en-US" dirty="0"/>
              <a:t>You must use the </a:t>
            </a:r>
            <a:r>
              <a:rPr lang="en-US" b="1" dirty="0"/>
              <a:t>Data pane</a:t>
            </a:r>
            <a:r>
              <a:rPr lang="en-US" dirty="0"/>
              <a:t> menu to show them.</a:t>
            </a:r>
          </a:p>
          <a:p>
            <a:pPr lvl="1"/>
            <a:r>
              <a:rPr lang="en-US" dirty="0"/>
              <a:t>Although shown, they are grayed out and can’t </a:t>
            </a:r>
            <a:br>
              <a:rPr lang="en-US" dirty="0"/>
            </a:br>
            <a:r>
              <a:rPr lang="en-US" dirty="0"/>
              <a:t>be used unless you unhide them.</a:t>
            </a:r>
          </a:p>
          <a:p>
            <a:r>
              <a:rPr lang="en-US" dirty="0"/>
              <a:t>When a visualization is complete, you can </a:t>
            </a:r>
            <a:br>
              <a:rPr lang="en-US" dirty="0"/>
            </a:br>
            <a:r>
              <a:rPr lang="en-US" dirty="0"/>
              <a:t>hide the unused fields.</a:t>
            </a:r>
          </a:p>
          <a:p>
            <a:r>
              <a:rPr lang="en-US" dirty="0"/>
              <a:t>Any hidden fields can be unhidden, if necessary.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BD5BC96-EFED-2D81-9DFC-7AFCEAD4D807}"/>
              </a:ext>
            </a:extLst>
          </p:cNvPr>
          <p:cNvGrpSpPr/>
          <p:nvPr/>
        </p:nvGrpSpPr>
        <p:grpSpPr>
          <a:xfrm>
            <a:off x="5376381" y="1833313"/>
            <a:ext cx="6613331" cy="3723727"/>
            <a:chOff x="2112847" y="1428712"/>
            <a:chExt cx="8002130" cy="450571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E2DB5EC-D8B8-A0F5-E71E-88313DF85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3596" y="1428712"/>
              <a:ext cx="2086054" cy="3810000"/>
            </a:xfrm>
            <a:prstGeom prst="rect">
              <a:avLst/>
            </a:prstGeom>
          </p:spPr>
        </p:pic>
        <p:sp>
          <p:nvSpPr>
            <p:cNvPr id="7" name="Text Box 307">
              <a:extLst>
                <a:ext uri="{FF2B5EF4-FFF2-40B4-BE49-F238E27FC236}">
                  <a16:creationId xmlns:a16="http://schemas.microsoft.com/office/drawing/2014/main" id="{0B27649D-712D-02FC-C043-1F84C4C53E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847" y="5336855"/>
              <a:ext cx="218247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The default display does not show hidden fields.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C21B949-6B89-61A4-A1FB-D6BFEEC4943B}"/>
                </a:ext>
              </a:extLst>
            </p:cNvPr>
            <p:cNvGrpSpPr/>
            <p:nvPr/>
          </p:nvGrpSpPr>
          <p:grpSpPr>
            <a:xfrm>
              <a:off x="5079871" y="1428712"/>
              <a:ext cx="2133285" cy="3872975"/>
              <a:chOff x="5079871" y="1486665"/>
              <a:chExt cx="2133285" cy="3872975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D58A4276-F7F9-462C-59C7-A30211A1F8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79871" y="1486665"/>
                <a:ext cx="2133285" cy="3872975"/>
              </a:xfrm>
              <a:prstGeom prst="rect">
                <a:avLst/>
              </a:prstGeom>
            </p:spPr>
          </p:pic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FB43227-93BC-F583-4F43-14074A80151B}"/>
                  </a:ext>
                </a:extLst>
              </p:cNvPr>
              <p:cNvSpPr/>
              <p:nvPr/>
            </p:nvSpPr>
            <p:spPr>
              <a:xfrm>
                <a:off x="5079871" y="3857337"/>
                <a:ext cx="1980424" cy="210976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9" name="Text Box 307">
              <a:extLst>
                <a:ext uri="{FF2B5EF4-FFF2-40B4-BE49-F238E27FC236}">
                  <a16:creationId xmlns:a16="http://schemas.microsoft.com/office/drawing/2014/main" id="{EBBCA03F-94C8-FF65-C62A-745AC8365E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8844" y="5326073"/>
              <a:ext cx="218247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Command for displaying hidden fields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BC98409-A16F-1F9D-3D26-C62DCCE9F22A}"/>
                </a:ext>
              </a:extLst>
            </p:cNvPr>
            <p:cNvGrpSpPr/>
            <p:nvPr/>
          </p:nvGrpSpPr>
          <p:grpSpPr>
            <a:xfrm>
              <a:off x="7949224" y="1428712"/>
              <a:ext cx="2149029" cy="3754896"/>
              <a:chOff x="8000024" y="1370759"/>
              <a:chExt cx="2149029" cy="3754896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A7EBF3B-131A-8448-5CCE-4B66A65FB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000024" y="1370759"/>
                <a:ext cx="2149029" cy="3754896"/>
              </a:xfrm>
              <a:prstGeom prst="rect">
                <a:avLst/>
              </a:prstGeom>
            </p:spPr>
          </p:pic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CCF6C9D6-79C9-C79E-2385-45E6A2600C37}"/>
                  </a:ext>
                </a:extLst>
              </p:cNvPr>
              <p:cNvSpPr/>
              <p:nvPr/>
            </p:nvSpPr>
            <p:spPr>
              <a:xfrm>
                <a:off x="8064006" y="2677618"/>
                <a:ext cx="1922180" cy="210976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8D4556C0-0760-69B5-9136-1EA58F8C1879}"/>
                  </a:ext>
                </a:extLst>
              </p:cNvPr>
              <p:cNvSpPr/>
              <p:nvPr/>
            </p:nvSpPr>
            <p:spPr>
              <a:xfrm>
                <a:off x="8064006" y="4301503"/>
                <a:ext cx="1922180" cy="210976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C8798C9-B0C7-E92F-C591-F1C68FD9BF00}"/>
                  </a:ext>
                </a:extLst>
              </p:cNvPr>
              <p:cNvSpPr/>
              <p:nvPr/>
            </p:nvSpPr>
            <p:spPr>
              <a:xfrm>
                <a:off x="8064006" y="3897460"/>
                <a:ext cx="1941402" cy="210976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11" name="Text Box 307">
              <a:extLst>
                <a:ext uri="{FF2B5EF4-FFF2-40B4-BE49-F238E27FC236}">
                  <a16:creationId xmlns:a16="http://schemas.microsoft.com/office/drawing/2014/main" id="{8DA441CA-9F5F-8E5E-88A0-1BAA033430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2499" y="5241925"/>
              <a:ext cx="2182478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After invoking the command, hidden fields are displayed in gray.</a:t>
              </a:r>
            </a:p>
          </p:txBody>
        </p:sp>
        <p:sp>
          <p:nvSpPr>
            <p:cNvPr id="13" name="AutoShape 304">
              <a:extLst>
                <a:ext uri="{FF2B5EF4-FFF2-40B4-BE49-F238E27FC236}">
                  <a16:creationId xmlns:a16="http://schemas.microsoft.com/office/drawing/2014/main" id="{2C403ADA-5041-912B-F96D-848BEC29C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358" y="3583265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AutoShape 304">
              <a:extLst>
                <a:ext uri="{FF2B5EF4-FFF2-40B4-BE49-F238E27FC236}">
                  <a16:creationId xmlns:a16="http://schemas.microsoft.com/office/drawing/2014/main" id="{9ADA9050-6133-396F-27E9-C0B78065A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3103" y="2536259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3857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643BF2-6A6F-0670-8C95-C959F37A5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Combined Fields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0DB3BE-BC2A-8C38-B389-B95E26DE3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91409AF-E79B-1D9E-C715-90D029FEE75E}"/>
              </a:ext>
            </a:extLst>
          </p:cNvPr>
          <p:cNvGrpSpPr/>
          <p:nvPr/>
        </p:nvGrpSpPr>
        <p:grpSpPr>
          <a:xfrm>
            <a:off x="190935" y="1402445"/>
            <a:ext cx="11747977" cy="4479827"/>
            <a:chOff x="190935" y="1402445"/>
            <a:chExt cx="11747977" cy="447982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836B110-D840-FE63-35AC-A1530CD0E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935" y="1402445"/>
              <a:ext cx="4129169" cy="447982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76A5664-FDBD-092E-B7C1-2AB54F2D7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8514" y="1969120"/>
              <a:ext cx="7070398" cy="2919759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7376ABE-E8B2-3932-4778-587A47200386}"/>
                </a:ext>
              </a:extLst>
            </p:cNvPr>
            <p:cNvSpPr/>
            <p:nvPr/>
          </p:nvSpPr>
          <p:spPr>
            <a:xfrm>
              <a:off x="2905760" y="4216400"/>
              <a:ext cx="1320800" cy="19304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0799306-9E8F-ED58-AC0D-0E013EDDEFB3}"/>
                </a:ext>
              </a:extLst>
            </p:cNvPr>
            <p:cNvSpPr/>
            <p:nvPr/>
          </p:nvSpPr>
          <p:spPr>
            <a:xfrm>
              <a:off x="5135880" y="3164890"/>
              <a:ext cx="1452880" cy="233578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A6B0023-8A4B-380A-BB34-A1B46A8D1D83}"/>
                </a:ext>
              </a:extLst>
            </p:cNvPr>
            <p:cNvSpPr/>
            <p:nvPr/>
          </p:nvSpPr>
          <p:spPr>
            <a:xfrm>
              <a:off x="9291320" y="2298377"/>
              <a:ext cx="1452880" cy="233578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3F33F5B-91C6-09B8-576B-9186CC738A7E}"/>
                </a:ext>
              </a:extLst>
            </p:cNvPr>
            <p:cNvSpPr/>
            <p:nvPr/>
          </p:nvSpPr>
          <p:spPr>
            <a:xfrm>
              <a:off x="8194040" y="3048101"/>
              <a:ext cx="1452880" cy="233578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8776434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AFT-LO_OV_Template_6-WIDE.potx" id="{A061CC47-5EBE-4AA4-AE32-821528FB929B}" vid="{7D135BEA-7BA6-4E16-89E8-60ACAC960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LO_OV_Template_5_2-WIDE</Template>
  <TotalTime>11705</TotalTime>
  <Words>752</Words>
  <Application>Microsoft Office PowerPoint</Application>
  <PresentationFormat>Widescreen</PresentationFormat>
  <Paragraphs>129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LO Choice</vt:lpstr>
      <vt:lpstr>Managing, Sorting, and Grouping Data</vt:lpstr>
      <vt:lpstr>Manage Fields</vt:lpstr>
      <vt:lpstr>Options for Organizing the Data Pane</vt:lpstr>
      <vt:lpstr>Field Searches</vt:lpstr>
      <vt:lpstr>Aliases</vt:lpstr>
      <vt:lpstr>Field Sorts</vt:lpstr>
      <vt:lpstr>Field Renaming</vt:lpstr>
      <vt:lpstr>Hidden Fields</vt:lpstr>
      <vt:lpstr>Combined Fields</vt:lpstr>
      <vt:lpstr>PowerPoint Presentation</vt:lpstr>
      <vt:lpstr>Sort Data</vt:lpstr>
      <vt:lpstr>Options for Sorting Data</vt:lpstr>
      <vt:lpstr>Sort Configurations</vt:lpstr>
      <vt:lpstr>Interpretation of Sort Results</vt:lpstr>
      <vt:lpstr>Nested Sorts</vt:lpstr>
      <vt:lpstr>Sort Management Options</vt:lpstr>
      <vt:lpstr>Guidelines for Sorting Data</vt:lpstr>
      <vt:lpstr>PowerPoint Presentation</vt:lpstr>
      <vt:lpstr>Group Data</vt:lpstr>
      <vt:lpstr>Data Groups</vt:lpstr>
      <vt:lpstr>The Other Group</vt:lpstr>
      <vt:lpstr>Visual Grouping of Marks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[Course Title] </dc:title>
  <dc:creator>Pam Taylor</dc:creator>
  <cp:lastModifiedBy>Michelle Farney</cp:lastModifiedBy>
  <cp:revision>33</cp:revision>
  <dcterms:created xsi:type="dcterms:W3CDTF">2023-09-21T15:53:32Z</dcterms:created>
  <dcterms:modified xsi:type="dcterms:W3CDTF">2024-01-25T16:08:14Z</dcterms:modified>
</cp:coreProperties>
</file>