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18"/>
  </p:notesMasterIdLst>
  <p:handoutMasterIdLst>
    <p:handoutMasterId r:id="rId19"/>
  </p:handoutMasterIdLst>
  <p:sldIdLst>
    <p:sldId id="301" r:id="rId2"/>
    <p:sldId id="300" r:id="rId3"/>
    <p:sldId id="303" r:id="rId4"/>
    <p:sldId id="307" r:id="rId5"/>
    <p:sldId id="308" r:id="rId6"/>
    <p:sldId id="309" r:id="rId7"/>
    <p:sldId id="304" r:id="rId8"/>
    <p:sldId id="298" r:id="rId9"/>
    <p:sldId id="305" r:id="rId10"/>
    <p:sldId id="311" r:id="rId11"/>
    <p:sldId id="312" r:id="rId12"/>
    <p:sldId id="316" r:id="rId13"/>
    <p:sldId id="314" r:id="rId14"/>
    <p:sldId id="315" r:id="rId15"/>
    <p:sldId id="306" r:id="rId16"/>
    <p:sldId id="26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4C4"/>
    <a:srgbClr val="E62428"/>
    <a:srgbClr val="F6A61E"/>
    <a:srgbClr val="FBD12A"/>
    <a:srgbClr val="01A1DD"/>
    <a:srgbClr val="1B376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06" autoAdjust="0"/>
  </p:normalViewPr>
  <p:slideViewPr>
    <p:cSldViewPr snapToGrid="0">
      <p:cViewPr varScale="1">
        <p:scale>
          <a:sx n="75" d="100"/>
          <a:sy n="75" d="100"/>
        </p:scale>
        <p:origin x="105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984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10/15/2024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10/15/2024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the Explain Data Feature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Tableau Pulse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Answers with Explain Data and Tableau Pulse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CA1DC5-887F-2184-DDBD-BBFF02690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918906-7E00-B344-9BC0-0B04EFB09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Metric Definitions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CD371A5-FEDC-A132-44B4-CFD317DEE1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81200" y="1060688"/>
            <a:ext cx="9957712" cy="762000"/>
          </a:xfrm>
        </p:spPr>
        <p:txBody>
          <a:bodyPr/>
          <a:lstStyle/>
          <a:p>
            <a:r>
              <a:rPr lang="en-US" b="1" dirty="0"/>
              <a:t>Metric definition</a:t>
            </a:r>
            <a:r>
              <a:rPr lang="en-US" dirty="0"/>
              <a:t>: A centralized object that specifies the core metadata to be used as a basis for multiple values the organization wants to track.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041054C-9A34-706A-F34E-B35EFA7E4B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Includes:</a:t>
            </a:r>
          </a:p>
          <a:p>
            <a:pPr lvl="1"/>
            <a:r>
              <a:rPr lang="en-US" dirty="0"/>
              <a:t>A measure.</a:t>
            </a:r>
          </a:p>
          <a:p>
            <a:pPr lvl="1"/>
            <a:r>
              <a:rPr lang="en-US" dirty="0"/>
              <a:t>A field with a time dimension.</a:t>
            </a:r>
          </a:p>
          <a:p>
            <a:pPr lvl="1"/>
            <a:r>
              <a:rPr lang="en-US" dirty="0"/>
              <a:t>Options for filters.</a:t>
            </a:r>
          </a:p>
          <a:p>
            <a:pPr lvl="1"/>
            <a:r>
              <a:rPr lang="en-US" dirty="0"/>
              <a:t>Formatting details.</a:t>
            </a:r>
          </a:p>
          <a:p>
            <a:pPr lvl="1"/>
            <a:r>
              <a:rPr lang="en-US" dirty="0"/>
              <a:t>What insights will be shown.</a:t>
            </a:r>
          </a:p>
          <a:p>
            <a:r>
              <a:rPr lang="en-US" dirty="0"/>
              <a:t>The definition creates one unfiltered metric.</a:t>
            </a:r>
          </a:p>
          <a:p>
            <a:r>
              <a:rPr lang="en-US" dirty="0"/>
              <a:t>Users can adjust filters and time settings to create other metrics to make the data relevant to other groups.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F8AF673-1648-2FE5-43DC-9A49294C5C84}"/>
              </a:ext>
            </a:extLst>
          </p:cNvPr>
          <p:cNvGrpSpPr/>
          <p:nvPr/>
        </p:nvGrpSpPr>
        <p:grpSpPr>
          <a:xfrm>
            <a:off x="2883173" y="4549492"/>
            <a:ext cx="6425654" cy="1960173"/>
            <a:chOff x="3145972" y="4375316"/>
            <a:chExt cx="6425654" cy="196017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9477B78-DFD4-4012-494D-0E1540654A52}"/>
                </a:ext>
              </a:extLst>
            </p:cNvPr>
            <p:cNvSpPr/>
            <p:nvPr/>
          </p:nvSpPr>
          <p:spPr>
            <a:xfrm>
              <a:off x="6358799" y="5185304"/>
              <a:ext cx="2273403" cy="34019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49510"/>
                  </a:lnTo>
                  <a:lnTo>
                    <a:pt x="2875309" y="249510"/>
                  </a:lnTo>
                  <a:lnTo>
                    <a:pt x="2875309" y="499020"/>
                  </a:lnTo>
                </a:path>
              </a:pathLst>
            </a:cu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sz="12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DA20B38-2569-1908-2DD1-63748E34A1E1}"/>
                </a:ext>
              </a:extLst>
            </p:cNvPr>
            <p:cNvSpPr/>
            <p:nvPr/>
          </p:nvSpPr>
          <p:spPr>
            <a:xfrm>
              <a:off x="5419376" y="4375316"/>
              <a:ext cx="1878846" cy="809987"/>
            </a:xfrm>
            <a:prstGeom prst="roundRect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/>
                <a:t>Metric Definition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552F1874-D1D9-2956-AF5F-AE46B78E5BA7}"/>
                </a:ext>
              </a:extLst>
            </p:cNvPr>
            <p:cNvSpPr/>
            <p:nvPr/>
          </p:nvSpPr>
          <p:spPr>
            <a:xfrm>
              <a:off x="3145972" y="5525500"/>
              <a:ext cx="1878846" cy="809988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Metric A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84DC7F79-005E-713C-0AA5-626628A6308C}"/>
                </a:ext>
              </a:extLst>
            </p:cNvPr>
            <p:cNvSpPr/>
            <p:nvPr/>
          </p:nvSpPr>
          <p:spPr>
            <a:xfrm>
              <a:off x="5419376" y="5525501"/>
              <a:ext cx="1878846" cy="809988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Metric B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E5A472B2-812F-B395-B185-7D87E806D140}"/>
                </a:ext>
              </a:extLst>
            </p:cNvPr>
            <p:cNvSpPr/>
            <p:nvPr/>
          </p:nvSpPr>
          <p:spPr>
            <a:xfrm>
              <a:off x="7692780" y="5525501"/>
              <a:ext cx="1878846" cy="809988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Metric C</a:t>
              </a: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6B0979C-BE63-906D-6F3C-9F6C058ED1F5}"/>
                </a:ext>
              </a:extLst>
            </p:cNvPr>
            <p:cNvSpPr/>
            <p:nvPr/>
          </p:nvSpPr>
          <p:spPr>
            <a:xfrm flipH="1">
              <a:off x="4085396" y="5185301"/>
              <a:ext cx="2273403" cy="34019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49510"/>
                  </a:lnTo>
                  <a:lnTo>
                    <a:pt x="2875309" y="249510"/>
                  </a:lnTo>
                  <a:lnTo>
                    <a:pt x="2875309" y="499020"/>
                  </a:lnTo>
                </a:path>
              </a:pathLst>
            </a:cu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sz="1200" dirty="0"/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F6FF721-2CCA-04F7-F6D2-86CB7B8C19DA}"/>
                </a:ext>
              </a:extLst>
            </p:cNvPr>
            <p:cNvCxnSpPr>
              <a:endCxn id="14" idx="0"/>
            </p:cNvCxnSpPr>
            <p:nvPr/>
          </p:nvCxnSpPr>
          <p:spPr>
            <a:xfrm>
              <a:off x="6358799" y="5426765"/>
              <a:ext cx="0" cy="98736"/>
            </a:xfrm>
            <a:prstGeom prst="line">
              <a:avLst/>
            </a:pr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46905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8D1437-EA95-E941-4FC5-96C765DF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4F30E6-389C-48E8-F3D9-7FDAB5754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Metrics (Slide 1 of 2)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5303D6D-5A2A-9E3E-FE48-888859AD25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81200" y="1060688"/>
            <a:ext cx="9957712" cy="1024228"/>
          </a:xfrm>
        </p:spPr>
        <p:txBody>
          <a:bodyPr/>
          <a:lstStyle/>
          <a:p>
            <a:r>
              <a:rPr lang="en-US" b="1" dirty="0"/>
              <a:t>Metric</a:t>
            </a:r>
            <a:r>
              <a:rPr lang="en-US" dirty="0"/>
              <a:t>: An interactive object created by customizing a metric definition by adjusting filters and time settings to make the data relevant for different groups. There can be many metrics based on a definition.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69A0F8-732A-6B61-226D-43C5DCB0FA1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People follow metrics, not metric definitions.</a:t>
            </a:r>
          </a:p>
          <a:p>
            <a:r>
              <a:rPr lang="en-US" dirty="0"/>
              <a:t>Metric definitions provide a way to manage data insights from a single parent object.</a:t>
            </a:r>
          </a:p>
          <a:p>
            <a:pPr lvl="1"/>
            <a:r>
              <a:rPr lang="en-US" dirty="0"/>
              <a:t>If you modify a field in a definition, all the linked metrics will update automatically to reflect the change.</a:t>
            </a:r>
          </a:p>
          <a:p>
            <a:r>
              <a:rPr lang="en-US" dirty="0"/>
              <a:t>Metrics are sent to users via email or Slack and are available in the Tableau mobile app.</a:t>
            </a:r>
          </a:p>
          <a:p>
            <a:pPr lvl="1"/>
            <a:r>
              <a:rPr lang="en-US" dirty="0"/>
              <a:t>Metric charts are very simple and are readable on a small screen.</a:t>
            </a:r>
          </a:p>
          <a:p>
            <a:r>
              <a:rPr lang="en-US" dirty="0"/>
              <a:t>If users want to dive deeper, they can go to the Tableau Pulse page on Tableau Cloud for follow up.</a:t>
            </a:r>
          </a:p>
          <a:p>
            <a:r>
              <a:rPr lang="en-US" dirty="0"/>
              <a:t>Metrics allow users to make data-driven decisions without requiring them to do complex analyses in Tableau.</a:t>
            </a:r>
          </a:p>
          <a:p>
            <a:r>
              <a:rPr lang="en-US" dirty="0"/>
              <a:t>Optional feedback mechanism will help determine what insights they see first in the future.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039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4F30E6-389C-48E8-F3D9-7FDAB5754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Metrics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8D1437-EA95-E941-4FC5-96C765DF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5A39B7F-E7A2-8405-735A-9FF4D8E48055}"/>
              </a:ext>
            </a:extLst>
          </p:cNvPr>
          <p:cNvGrpSpPr/>
          <p:nvPr/>
        </p:nvGrpSpPr>
        <p:grpSpPr>
          <a:xfrm>
            <a:off x="1537883" y="1018593"/>
            <a:ext cx="9116234" cy="5507336"/>
            <a:chOff x="926474" y="1018593"/>
            <a:chExt cx="9116234" cy="5507336"/>
          </a:xfrm>
        </p:grpSpPr>
        <p:pic>
          <p:nvPicPr>
            <p:cNvPr id="6" name="Picture 5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FBF7E5F5-62FD-472D-8DC3-DAEFE3C25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08903" y="1018593"/>
              <a:ext cx="5706351" cy="5456697"/>
            </a:xfrm>
            <a:prstGeom prst="rect">
              <a:avLst/>
            </a:prstGeom>
            <a:ln>
              <a:solidFill>
                <a:srgbClr val="C4C4C4"/>
              </a:solidFill>
            </a:ln>
          </p:spPr>
        </p:pic>
        <p:sp>
          <p:nvSpPr>
            <p:cNvPr id="7" name="AutoShape 302">
              <a:extLst>
                <a:ext uri="{FF2B5EF4-FFF2-40B4-BE49-F238E27FC236}">
                  <a16:creationId xmlns:a16="http://schemas.microsoft.com/office/drawing/2014/main" id="{0976013B-173D-ACCB-E91E-5C6240FBE1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915201" y="4646639"/>
              <a:ext cx="91440" cy="45720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Line 313">
              <a:extLst>
                <a:ext uri="{FF2B5EF4-FFF2-40B4-BE49-F238E27FC236}">
                  <a16:creationId xmlns:a16="http://schemas.microsoft.com/office/drawing/2014/main" id="{44C74315-FC64-CCA5-53A8-045E6BA4E96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6906451" y="262684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43296A47-FA43-FDAF-9729-6AA17ACF3F03}"/>
                </a:ext>
              </a:extLst>
            </p:cNvPr>
            <p:cNvSpPr/>
            <p:nvPr/>
          </p:nvSpPr>
          <p:spPr>
            <a:xfrm>
              <a:off x="7176733" y="2443968"/>
              <a:ext cx="1972954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Interactive breakdown using the filters</a:t>
              </a:r>
            </a:p>
          </p:txBody>
        </p:sp>
        <p:sp>
          <p:nvSpPr>
            <p:cNvPr id="4" name="Rounded Rectangle 143">
              <a:extLst>
                <a:ext uri="{FF2B5EF4-FFF2-40B4-BE49-F238E27FC236}">
                  <a16:creationId xmlns:a16="http://schemas.microsoft.com/office/drawing/2014/main" id="{353CF81E-BD75-53A6-4F96-47309D89A558}"/>
                </a:ext>
              </a:extLst>
            </p:cNvPr>
            <p:cNvSpPr/>
            <p:nvPr/>
          </p:nvSpPr>
          <p:spPr>
            <a:xfrm>
              <a:off x="1191176" y="4692359"/>
              <a:ext cx="1724025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Use Tableau AI to follow up</a:t>
              </a:r>
            </a:p>
          </p:txBody>
        </p:sp>
        <p:sp>
          <p:nvSpPr>
            <p:cNvPr id="5" name="AutoShape 302">
              <a:extLst>
                <a:ext uri="{FF2B5EF4-FFF2-40B4-BE49-F238E27FC236}">
                  <a16:creationId xmlns:a16="http://schemas.microsoft.com/office/drawing/2014/main" id="{01B2DFD8-A4E3-403C-6381-4E0AFEA02F4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192" y="2817988"/>
              <a:ext cx="173736" cy="146304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FEDE286C-8292-2054-2E9F-C109F9424F00}"/>
                </a:ext>
              </a:extLst>
            </p:cNvPr>
            <p:cNvSpPr/>
            <p:nvPr/>
          </p:nvSpPr>
          <p:spPr>
            <a:xfrm>
              <a:off x="926474" y="3393149"/>
              <a:ext cx="210312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Visualization of the metric</a:t>
              </a:r>
            </a:p>
          </p:txBody>
        </p:sp>
        <p:sp>
          <p:nvSpPr>
            <p:cNvPr id="11" name="AutoShape 302">
              <a:extLst>
                <a:ext uri="{FF2B5EF4-FFF2-40B4-BE49-F238E27FC236}">
                  <a16:creationId xmlns:a16="http://schemas.microsoft.com/office/drawing/2014/main" id="{35B52D89-E473-AF42-3D33-4DE59EAE3568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362562" y="402330"/>
              <a:ext cx="173736" cy="283464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7680E57A-E3E6-65E0-756E-267060482296}"/>
                </a:ext>
              </a:extLst>
            </p:cNvPr>
            <p:cNvSpPr/>
            <p:nvPr/>
          </p:nvSpPr>
          <p:spPr>
            <a:xfrm>
              <a:off x="3992230" y="1447744"/>
              <a:ext cx="9144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Summary</a:t>
              </a:r>
            </a:p>
          </p:txBody>
        </p:sp>
        <p:sp>
          <p:nvSpPr>
            <p:cNvPr id="13" name="AutoShape 302">
              <a:extLst>
                <a:ext uri="{FF2B5EF4-FFF2-40B4-BE49-F238E27FC236}">
                  <a16:creationId xmlns:a16="http://schemas.microsoft.com/office/drawing/2014/main" id="{2FB90818-0D96-4A8C-13C9-68DA6D11613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13640" y="5578782"/>
              <a:ext cx="91440" cy="64008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1C470140-DAE1-58B8-EA9A-866F8BA77ED4}"/>
                </a:ext>
              </a:extLst>
            </p:cNvPr>
            <p:cNvSpPr/>
            <p:nvPr/>
          </p:nvSpPr>
          <p:spPr>
            <a:xfrm>
              <a:off x="2083799" y="5767705"/>
              <a:ext cx="100584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Top Insight</a:t>
              </a:r>
            </a:p>
          </p:txBody>
        </p:sp>
        <p:sp>
          <p:nvSpPr>
            <p:cNvPr id="15" name="Line 313">
              <a:extLst>
                <a:ext uri="{FF2B5EF4-FFF2-40B4-BE49-F238E27FC236}">
                  <a16:creationId xmlns:a16="http://schemas.microsoft.com/office/drawing/2014/main" id="{995E4807-DB10-1002-7E5B-BDED2F8C885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8238991" y="634304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99974151-6C0D-2F83-F405-74FD54DFFBCA}"/>
                </a:ext>
              </a:extLst>
            </p:cNvPr>
            <p:cNvSpPr/>
            <p:nvPr/>
          </p:nvSpPr>
          <p:spPr>
            <a:xfrm>
              <a:off x="8488228" y="6160169"/>
              <a:ext cx="155448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Optional feedback mechanism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18312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15A8A9-3A48-67F8-A8EA-9AA13F9A7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229D55-8F7F-8005-714C-5F6EA284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 Requirements for Metric Definitions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28F24F-D3EF-CA4E-0CCE-BA393BC924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 single published data source.</a:t>
            </a:r>
          </a:p>
          <a:p>
            <a:r>
              <a:rPr lang="en-US" dirty="0"/>
              <a:t>The data source must contain:</a:t>
            </a:r>
          </a:p>
          <a:p>
            <a:pPr lvl="1"/>
            <a:r>
              <a:rPr lang="en-US" dirty="0"/>
              <a:t>A measure to be aggregated or a dimension to be aggregated as a count or count (distinct).</a:t>
            </a:r>
          </a:p>
          <a:p>
            <a:pPr lvl="1"/>
            <a:r>
              <a:rPr lang="en-US" dirty="0"/>
              <a:t>A time dimension for the metric's time series.</a:t>
            </a:r>
          </a:p>
          <a:p>
            <a:pPr lvl="1"/>
            <a:r>
              <a:rPr lang="en-US" dirty="0"/>
              <a:t>At least one dimension that can be used to filter the data and insights.</a:t>
            </a:r>
          </a:p>
          <a:p>
            <a:r>
              <a:rPr lang="en-US" dirty="0"/>
              <a:t>Process of creating a metric definition is easier on desktop or laptop than on mobile.</a:t>
            </a:r>
          </a:p>
          <a:p>
            <a:r>
              <a:rPr lang="en-US" dirty="0"/>
              <a:t>The user creating the definition has the Connect permission for the data source.</a:t>
            </a:r>
          </a:p>
          <a:p>
            <a:r>
              <a:rPr lang="en-US" dirty="0"/>
              <a:t>Need a Creator, Site Administrator, or Explorer (can publish) role on Tableau Cloud.</a:t>
            </a:r>
          </a:p>
          <a:p>
            <a:pPr lvl="1"/>
            <a:r>
              <a:rPr lang="en-US" dirty="0"/>
              <a:t>Viewers can follow metrics, but they can't create metric definitions.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0109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A4AD4C-04A7-3BFA-2653-05C921EC9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1A2FD2-3C26-AA8A-B21A-151E2857E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Tableau AI and Tableau Pulse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0C67D5-FA6C-2973-4A34-2F03BA1B84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Tableau Pulse uses generative AI to provide users with personalized summaries of insights for the metrics they follow.</a:t>
            </a:r>
          </a:p>
          <a:p>
            <a:r>
              <a:rPr lang="en-US" dirty="0"/>
              <a:t>Tableau AI is used to generate the language for the summaries.</a:t>
            </a:r>
          </a:p>
          <a:p>
            <a:r>
              <a:rPr lang="en-US" dirty="0"/>
              <a:t>There are checks to ensure that no numbers are changed. </a:t>
            </a:r>
          </a:p>
          <a:p>
            <a:r>
              <a:rPr lang="en-US" dirty="0"/>
              <a:t>Insights are grounded in the same types of statistical modeling used in workbooks and Explain Data.</a:t>
            </a:r>
          </a:p>
          <a:p>
            <a:r>
              <a:rPr lang="en-US" dirty="0"/>
              <a:t>Your site's data is not used to train Tableau AI.</a:t>
            </a:r>
          </a:p>
          <a:p>
            <a:pPr lvl="1"/>
            <a:r>
              <a:rPr lang="en-US" dirty="0"/>
              <a:t>Prompts and responses are forgotten.</a:t>
            </a:r>
          </a:p>
          <a:p>
            <a:pPr lvl="1"/>
            <a:r>
              <a:rPr lang="en-US" dirty="0"/>
              <a:t>Your data isn't stored outside of Tableau.</a:t>
            </a:r>
          </a:p>
          <a:p>
            <a:pPr lvl="1"/>
            <a:r>
              <a:rPr lang="en-US" dirty="0"/>
              <a:t>The only data Tableau AI collects is the voluntary feedback users can submit about their summarized Insights.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807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8E2E50-82EB-DF57-BEFB-3EC05613C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1D2E41-DF16-3973-1DD9-2472C25263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Tableau Pulse</a:t>
            </a:r>
          </a:p>
        </p:txBody>
      </p:sp>
    </p:spTree>
    <p:extLst>
      <p:ext uri="{BB962C8B-B14F-4D97-AF65-F5344CB8AC3E}">
        <p14:creationId xmlns:p14="http://schemas.microsoft.com/office/powerpoint/2010/main" val="4211387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will you use the Explain Data feature with your data?</a:t>
            </a:r>
          </a:p>
          <a:p>
            <a:r>
              <a:rPr lang="en-US" dirty="0"/>
              <a:t>What are some organizational KPIs that you plan to add to Tableau Pulse?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the Explain Data Feature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69CFBC-BCDB-4A26-7D54-DDA78F3CB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9E8969D-5E4C-367E-63AE-B1C6DB3A6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Explain Data Feature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D5C0073-6598-C1F8-DA75-6406B44191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Explain Data</a:t>
            </a:r>
            <a:r>
              <a:rPr lang="en-US" dirty="0"/>
              <a:t>: An AI-powered feature in Tableau that attempts to provide explanations for unexpected data anomalies in your visualization.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4276829-4C09-84FB-56C8-67A9A055D3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Attempts to answer the "why" for unexpected values.</a:t>
            </a:r>
          </a:p>
          <a:p>
            <a:r>
              <a:rPr lang="en-US" dirty="0"/>
              <a:t>Uses Bayesian statistical models.</a:t>
            </a:r>
          </a:p>
          <a:p>
            <a:r>
              <a:rPr lang="en-US" dirty="0"/>
              <a:t>Interactive</a:t>
            </a:r>
          </a:p>
          <a:p>
            <a:pPr lvl="1"/>
            <a:r>
              <a:rPr lang="en-US" dirty="0"/>
              <a:t>Can explore further without needing extensive data analysis skills.</a:t>
            </a:r>
          </a:p>
          <a:p>
            <a:r>
              <a:rPr lang="en-US" dirty="0"/>
              <a:t>Straightforward presentation of insights.</a:t>
            </a:r>
          </a:p>
          <a:p>
            <a:pPr lvl="1"/>
            <a:r>
              <a:rPr lang="en-US" dirty="0"/>
              <a:t>Visualizations often included for clarification.</a:t>
            </a:r>
          </a:p>
          <a:p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E11D634-3D82-E36D-698C-1BB7AB572BCC}"/>
              </a:ext>
            </a:extLst>
          </p:cNvPr>
          <p:cNvGrpSpPr/>
          <p:nvPr/>
        </p:nvGrpSpPr>
        <p:grpSpPr>
          <a:xfrm>
            <a:off x="6582795" y="1971020"/>
            <a:ext cx="5356117" cy="3406435"/>
            <a:chOff x="6781800" y="1947572"/>
            <a:chExt cx="5356117" cy="3406435"/>
          </a:xfrm>
        </p:grpSpPr>
        <p:sp>
          <p:nvSpPr>
            <p:cNvPr id="7" name="AutoShape 302">
              <a:extLst>
                <a:ext uri="{FF2B5EF4-FFF2-40B4-BE49-F238E27FC236}">
                  <a16:creationId xmlns:a16="http://schemas.microsoft.com/office/drawing/2014/main" id="{525BF7DA-9BAE-99B2-32F6-CB8D2EB9D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0092" y="3237156"/>
              <a:ext cx="174625" cy="21031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AA5A45C7-7D67-AF2A-C71D-4613BD2B97A1}"/>
                </a:ext>
              </a:extLst>
            </p:cNvPr>
            <p:cNvSpPr/>
            <p:nvPr/>
          </p:nvSpPr>
          <p:spPr>
            <a:xfrm>
              <a:off x="9394717" y="4105836"/>
              <a:ext cx="27432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Potential explanations  for how this mark is different from other marks</a:t>
              </a:r>
            </a:p>
          </p:txBody>
        </p:sp>
        <p:pic>
          <p:nvPicPr>
            <p:cNvPr id="16" name="Picture 15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5C34C4D1-D5BB-3089-57AB-579E93CE4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81800" y="1947572"/>
              <a:ext cx="2408129" cy="34064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6397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39A96DF-29F1-A01D-60D3-F7C9BA29A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CEEC9B-F273-7F6E-63A6-C1CBD72DC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Guide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FC8D43-9A70-8245-2E61-79B14374B4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Guide</a:t>
            </a:r>
            <a:r>
              <a:rPr lang="en-US" dirty="0"/>
              <a:t>: A feature that provides helpful contextual information about dashboards, visualizations, and marks, as well as insights about the data behind it.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7EFF5D1-CF42-D5DB-8C5E-57E522472B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Creators can add information to dashboards and visualizations.</a:t>
            </a:r>
          </a:p>
          <a:p>
            <a:pPr lvl="1"/>
            <a:r>
              <a:rPr lang="en-US" dirty="0"/>
              <a:t>Descriptions</a:t>
            </a:r>
          </a:p>
          <a:p>
            <a:pPr lvl="1"/>
            <a:r>
              <a:rPr lang="en-US" dirty="0"/>
              <a:t>Links to web-based resources</a:t>
            </a:r>
          </a:p>
          <a:p>
            <a:r>
              <a:rPr lang="en-US" dirty="0"/>
              <a:t>For visualizations, Tableau provides data context:</a:t>
            </a:r>
          </a:p>
          <a:p>
            <a:pPr lvl="1"/>
            <a:r>
              <a:rPr lang="en-US" dirty="0"/>
              <a:t>Filters—How the data is being influenced by interactive filters.</a:t>
            </a:r>
          </a:p>
          <a:p>
            <a:pPr lvl="1"/>
            <a:r>
              <a:rPr lang="en-US" dirty="0"/>
              <a:t>Data Summary —The number of data points and sorting details.</a:t>
            </a:r>
          </a:p>
          <a:p>
            <a:r>
              <a:rPr lang="en-US" dirty="0"/>
              <a:t>In Tableau Cloud, it will also recommend Tableau Pulse metrics.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44764FF-DBF5-5424-50C5-D1DBDE4CD80E}"/>
              </a:ext>
            </a:extLst>
          </p:cNvPr>
          <p:cNvGrpSpPr/>
          <p:nvPr/>
        </p:nvGrpSpPr>
        <p:grpSpPr>
          <a:xfrm>
            <a:off x="7180106" y="1949337"/>
            <a:ext cx="4806889" cy="4480948"/>
            <a:chOff x="7069085" y="1855345"/>
            <a:chExt cx="4806889" cy="4480948"/>
          </a:xfrm>
        </p:grpSpPr>
        <p:pic>
          <p:nvPicPr>
            <p:cNvPr id="7" name="Picture 6" descr="A screenshot of a phone&#10;&#10;Description automatically generated">
              <a:extLst>
                <a:ext uri="{FF2B5EF4-FFF2-40B4-BE49-F238E27FC236}">
                  <a16:creationId xmlns:a16="http://schemas.microsoft.com/office/drawing/2014/main" id="{1A517144-556F-6903-6770-FD45DB870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69085" y="1855345"/>
              <a:ext cx="2255715" cy="4480948"/>
            </a:xfrm>
            <a:prstGeom prst="rect">
              <a:avLst/>
            </a:prstGeom>
          </p:spPr>
        </p:pic>
        <p:sp>
          <p:nvSpPr>
            <p:cNvPr id="8" name="AutoShape 302">
              <a:extLst>
                <a:ext uri="{FF2B5EF4-FFF2-40B4-BE49-F238E27FC236}">
                  <a16:creationId xmlns:a16="http://schemas.microsoft.com/office/drawing/2014/main" id="{A2ABD4BB-40A2-6FB4-6856-39FCE7E08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800" y="3899057"/>
              <a:ext cx="174625" cy="16459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AF23F28C-5FA9-F7DA-D02C-B405B877004A}"/>
                </a:ext>
              </a:extLst>
            </p:cNvPr>
            <p:cNvSpPr/>
            <p:nvPr/>
          </p:nvSpPr>
          <p:spPr>
            <a:xfrm>
              <a:off x="9498534" y="4584698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Tableau data context</a:t>
              </a:r>
            </a:p>
          </p:txBody>
        </p:sp>
        <p:sp>
          <p:nvSpPr>
            <p:cNvPr id="11" name="AutoShape 302">
              <a:extLst>
                <a:ext uri="{FF2B5EF4-FFF2-40B4-BE49-F238E27FC236}">
                  <a16:creationId xmlns:a16="http://schemas.microsoft.com/office/drawing/2014/main" id="{84E168E6-8437-F054-16B3-3B8F36C47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800" y="5604773"/>
              <a:ext cx="173736" cy="7315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AutoShape 302">
              <a:extLst>
                <a:ext uri="{FF2B5EF4-FFF2-40B4-BE49-F238E27FC236}">
                  <a16:creationId xmlns:a16="http://schemas.microsoft.com/office/drawing/2014/main" id="{E3E0120D-9600-60A5-E42A-8554F7F2C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800" y="2062392"/>
              <a:ext cx="174625" cy="173736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ADB622BD-2F69-F8B0-88E5-66A912ED229F}"/>
                </a:ext>
              </a:extLst>
            </p:cNvPr>
            <p:cNvSpPr/>
            <p:nvPr/>
          </p:nvSpPr>
          <p:spPr>
            <a:xfrm>
              <a:off x="9498534" y="5831361"/>
              <a:ext cx="20116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Explain Data explanations</a:t>
              </a: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392BFA26-B74C-1E27-9840-F0D9C846E1A0}"/>
                </a:ext>
              </a:extLst>
            </p:cNvPr>
            <p:cNvSpPr/>
            <p:nvPr/>
          </p:nvSpPr>
          <p:spPr>
            <a:xfrm>
              <a:off x="9498534" y="2787860"/>
              <a:ext cx="237744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Information added by creators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48317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EAB4B1-A3C9-5AF4-491B-6D6B349A4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FB0FA5-BDB4-03F0-74FD-82ACB24E3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Use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51BD31-0D3C-E173-B25A-332CD3BCBC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Works with:</a:t>
            </a:r>
          </a:p>
          <a:p>
            <a:r>
              <a:rPr lang="en-US" b="1" dirty="0"/>
              <a:t>Single marks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Explain Data is not available if multiple marks are selected. </a:t>
            </a:r>
          </a:p>
          <a:p>
            <a:r>
              <a:rPr lang="en-US" b="1" dirty="0"/>
              <a:t>Aggregated data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The view must contain at least one, and may include multiple, measures that are aggregated using SUM, AVG, COUNT, or COUNTD. </a:t>
            </a:r>
          </a:p>
          <a:p>
            <a:pPr lvl="1"/>
            <a:r>
              <a:rPr lang="en-US" dirty="0"/>
              <a:t>A minimum of one dimension must also be in the view. </a:t>
            </a:r>
          </a:p>
          <a:p>
            <a:r>
              <a:rPr lang="en-US" b="1" dirty="0"/>
              <a:t>Single data source visualizations</a:t>
            </a:r>
            <a:endParaRPr lang="en-US" dirty="0"/>
          </a:p>
          <a:p>
            <a:pPr lvl="1"/>
            <a:r>
              <a:rPr lang="en-US" dirty="0"/>
              <a:t>The view must have a single primary data source. Explain Data will not work with data cubes or blended data. </a:t>
            </a:r>
          </a:p>
          <a:p>
            <a:r>
              <a:rPr lang="en-US" dirty="0"/>
              <a:t>Most effective with visualizations based on granular row-level data.</a:t>
            </a:r>
          </a:p>
          <a:p>
            <a:pPr lvl="2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5080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C1C1BA-17DF-7F0D-9F13-869E21198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2A4C17-38CA-BFE8-39B9-FC83B0B0D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Criteria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903A0B-7F5D-C801-F914-CE5749E9BD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data is wide, containing 10 to 20 columns of data in addition to the aggregated measures to be explained.</a:t>
            </a:r>
          </a:p>
          <a:p>
            <a:pPr lvl="1"/>
            <a:r>
              <a:rPr lang="en-US" dirty="0"/>
              <a:t>Provides more vectors to analyze in an attempt to explain anomalies. </a:t>
            </a:r>
          </a:p>
          <a:p>
            <a:r>
              <a:rPr lang="en-US" dirty="0"/>
              <a:t>Columns have easy-to-understand names. </a:t>
            </a:r>
          </a:p>
          <a:p>
            <a:r>
              <a:rPr lang="en-US" dirty="0"/>
              <a:t>Redundant columns and data artifacts have been removed during data preparation.</a:t>
            </a:r>
          </a:p>
          <a:p>
            <a:pPr lvl="1"/>
            <a:r>
              <a:rPr lang="en-US" dirty="0"/>
              <a:t>Means less extraneous data to distract the AI.</a:t>
            </a:r>
          </a:p>
          <a:p>
            <a:r>
              <a:rPr lang="en-US" dirty="0"/>
              <a:t>Visualized columns have not been discarded. </a:t>
            </a:r>
          </a:p>
          <a:p>
            <a:pPr lvl="1"/>
            <a:r>
              <a:rPr lang="en-US" dirty="0"/>
              <a:t>Leaving them in allows the AI to analyze the underlying relationships.</a:t>
            </a:r>
          </a:p>
          <a:p>
            <a:r>
              <a:rPr lang="en-US" dirty="0"/>
              <a:t>Dimensions have low cardinality; that is, a low number of unique or distinct values, such as less than 20. </a:t>
            </a:r>
          </a:p>
          <a:p>
            <a:pPr lvl="1"/>
            <a:r>
              <a:rPr lang="en-US" dirty="0"/>
              <a:t>Fewer distinct values means the AI has more data to analyze for each value.</a:t>
            </a:r>
          </a:p>
          <a:p>
            <a:r>
              <a:rPr lang="en-US" dirty="0"/>
              <a:t>Data is aggregated by Tableau, not pre-aggregated. </a:t>
            </a:r>
          </a:p>
          <a:p>
            <a:pPr lvl="1"/>
            <a:r>
              <a:rPr lang="en-US" dirty="0"/>
              <a:t>However, if you have a very large data set, pre-aggregation at the appropriate level of detail is still recommended. </a:t>
            </a:r>
          </a:p>
          <a:p>
            <a:r>
              <a:rPr lang="en-US" dirty="0"/>
              <a:t>When extracts are used for visualizations where Explain Data will be used frequently. </a:t>
            </a:r>
          </a:p>
          <a:p>
            <a:pPr lvl="1"/>
            <a:r>
              <a:rPr lang="en-US" dirty="0"/>
              <a:t>Extracts will perform better because they are stored locally.</a:t>
            </a:r>
          </a:p>
        </p:txBody>
      </p:sp>
    </p:spTree>
    <p:extLst>
      <p:ext uri="{BB962C8B-B14F-4D97-AF65-F5344CB8AC3E}">
        <p14:creationId xmlns:p14="http://schemas.microsoft.com/office/powerpoint/2010/main" val="260419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8E2E50-82EB-DF57-BEFB-3EC05613C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1D2E41-DF16-3973-1DD9-2472C25263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Explain Data</a:t>
            </a:r>
          </a:p>
        </p:txBody>
      </p:sp>
    </p:spTree>
    <p:extLst>
      <p:ext uri="{BB962C8B-B14F-4D97-AF65-F5344CB8AC3E}">
        <p14:creationId xmlns:p14="http://schemas.microsoft.com/office/powerpoint/2010/main" val="2246712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Tableau Pulse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69CFBC-BCDB-4A26-7D54-DDA78F3CB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9E8969D-5E4C-367E-63AE-B1C6DB3A6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Tableau Pulse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DC4B88D-BB38-AB7D-A80C-DF1178BFA9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Creates centralized definitions of key performance indicators that matter to the organization.</a:t>
            </a:r>
          </a:p>
          <a:p>
            <a:pPr lvl="1"/>
            <a:r>
              <a:rPr lang="en-US" dirty="0"/>
              <a:t>Works on live data that is still updating.</a:t>
            </a:r>
          </a:p>
          <a:p>
            <a:pPr lvl="1"/>
            <a:r>
              <a:rPr lang="en-US" dirty="0"/>
              <a:t>Compares current data to past performance.</a:t>
            </a:r>
          </a:p>
          <a:p>
            <a:r>
              <a:rPr lang="en-US" dirty="0"/>
              <a:t>Brings data insights to people within the flow of their everyday work.</a:t>
            </a:r>
          </a:p>
          <a:p>
            <a:r>
              <a:rPr lang="en-US" dirty="0"/>
              <a:t>Provides a way to follow up using Tableau AI.</a:t>
            </a:r>
          </a:p>
          <a:p>
            <a:pPr lvl="1"/>
            <a:r>
              <a:rPr lang="en-US" dirty="0"/>
              <a:t>Tableau AI will suggest some follow up questions.</a:t>
            </a:r>
          </a:p>
          <a:p>
            <a:pPr lvl="1"/>
            <a:r>
              <a:rPr lang="en-US" dirty="0"/>
              <a:t>Can use natural language to write their own question.</a:t>
            </a:r>
          </a:p>
          <a:p>
            <a:pPr lvl="1"/>
            <a:r>
              <a:rPr lang="en-US" dirty="0"/>
              <a:t>Tableau AI will respond with a natural language summary of the analysis and a visualization.</a:t>
            </a:r>
          </a:p>
          <a:p>
            <a:r>
              <a:rPr lang="en-US" dirty="0"/>
              <a:t>Provides a way to easily share insights and follow up analyses with others in the organization.</a:t>
            </a:r>
          </a:p>
          <a:p>
            <a:r>
              <a:rPr lang="en-US" dirty="0"/>
              <a:t>Available on Tableau Cloud. A site administrator must:</a:t>
            </a:r>
          </a:p>
          <a:p>
            <a:pPr lvl="1"/>
            <a:r>
              <a:rPr lang="en-US" dirty="0"/>
              <a:t>Enable the feature.</a:t>
            </a:r>
          </a:p>
          <a:p>
            <a:pPr lvl="1"/>
            <a:r>
              <a:rPr lang="en-US" dirty="0"/>
              <a:t>Ensure there is relevant data.</a:t>
            </a:r>
          </a:p>
        </p:txBody>
      </p:sp>
    </p:spTree>
    <p:extLst>
      <p:ext uri="{BB962C8B-B14F-4D97-AF65-F5344CB8AC3E}">
        <p14:creationId xmlns:p14="http://schemas.microsoft.com/office/powerpoint/2010/main" val="7460720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explaindata_fig.p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dataguide_fig.p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IGHTSLIDE_SLIDE_COLLAPS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metricdef_fig.pn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metricdef_fig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metric_fig.png"/>
</p:tagLst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3B1BE2F0-398A-4CCD-8446-06EF53C6104A}" vid="{5B32D309-C467-4576-9A59-58C55E4172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LO_OV_Template_5_3-WIDE</Template>
  <TotalTime>908</TotalTime>
  <Words>1162</Words>
  <Application>Microsoft Office PowerPoint</Application>
  <PresentationFormat>Widescreen</PresentationFormat>
  <Paragraphs>136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LO Choice</vt:lpstr>
      <vt:lpstr>Getting Answers with Explain Data and Tableau Pulse</vt:lpstr>
      <vt:lpstr>Use the Explain Data Feature</vt:lpstr>
      <vt:lpstr>The Explain Data Feature</vt:lpstr>
      <vt:lpstr>The Data Guide</vt:lpstr>
      <vt:lpstr>Requirements for Use</vt:lpstr>
      <vt:lpstr>Optimization Criteria</vt:lpstr>
      <vt:lpstr>PowerPoint Presentation</vt:lpstr>
      <vt:lpstr>Use Tableau Pulse</vt:lpstr>
      <vt:lpstr>Tableau Pulse</vt:lpstr>
      <vt:lpstr>Metric Definitions</vt:lpstr>
      <vt:lpstr>Metrics (Slide 1 of 2)</vt:lpstr>
      <vt:lpstr>Metrics (Slide 2 of 2)</vt:lpstr>
      <vt:lpstr>Data Source Requirements for Metric Definitions</vt:lpstr>
      <vt:lpstr>Tableau AI and Tableau Pulse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Connecting to and Transforming Data</dc:title>
  <dc:creator>Pam Taylor</dc:creator>
  <cp:lastModifiedBy>Michelle Farney</cp:lastModifiedBy>
  <cp:revision>44</cp:revision>
  <dcterms:created xsi:type="dcterms:W3CDTF">2024-01-19T19:24:27Z</dcterms:created>
  <dcterms:modified xsi:type="dcterms:W3CDTF">2024-10-15T18:19:49Z</dcterms:modified>
</cp:coreProperties>
</file>