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28"/>
  </p:notesMasterIdLst>
  <p:handoutMasterIdLst>
    <p:handoutMasterId r:id="rId29"/>
  </p:handoutMasterIdLst>
  <p:sldIdLst>
    <p:sldId id="301" r:id="rId2"/>
    <p:sldId id="300" r:id="rId3"/>
    <p:sldId id="320" r:id="rId4"/>
    <p:sldId id="312" r:id="rId5"/>
    <p:sldId id="311" r:id="rId6"/>
    <p:sldId id="309" r:id="rId7"/>
    <p:sldId id="322" r:id="rId8"/>
    <p:sldId id="323" r:id="rId9"/>
    <p:sldId id="324" r:id="rId10"/>
    <p:sldId id="310" r:id="rId11"/>
    <p:sldId id="321" r:id="rId12"/>
    <p:sldId id="304" r:id="rId13"/>
    <p:sldId id="298" r:id="rId14"/>
    <p:sldId id="305" r:id="rId15"/>
    <p:sldId id="313" r:id="rId16"/>
    <p:sldId id="306" r:id="rId17"/>
    <p:sldId id="302" r:id="rId18"/>
    <p:sldId id="307" r:id="rId19"/>
    <p:sldId id="314" r:id="rId20"/>
    <p:sldId id="315" r:id="rId21"/>
    <p:sldId id="316" r:id="rId22"/>
    <p:sldId id="317" r:id="rId23"/>
    <p:sldId id="318" r:id="rId24"/>
    <p:sldId id="319" r:id="rId25"/>
    <p:sldId id="308" r:id="rId26"/>
    <p:sldId id="266"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428"/>
    <a:srgbClr val="F6A61E"/>
    <a:srgbClr val="FBD12A"/>
    <a:srgbClr val="01A1DD"/>
    <a:srgbClr val="1B3764"/>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90" autoAdjust="0"/>
  </p:normalViewPr>
  <p:slideViewPr>
    <p:cSldViewPr snapToGrid="0">
      <p:cViewPr varScale="1">
        <p:scale>
          <a:sx n="75" d="100"/>
          <a:sy n="75" d="100"/>
        </p:scale>
        <p:origin x="1056" y="54"/>
      </p:cViewPr>
      <p:guideLst>
        <p:guide orient="horz" pos="2160"/>
        <p:guide pos="3840"/>
      </p:guideLst>
    </p:cSldViewPr>
  </p:slideViewPr>
  <p:outlineViewPr>
    <p:cViewPr>
      <p:scale>
        <a:sx n="33" d="100"/>
        <a:sy n="33" d="100"/>
      </p:scale>
      <p:origin x="0" y="-3732"/>
    </p:cViewPr>
  </p:outlineViewPr>
  <p:notesTextViewPr>
    <p:cViewPr>
      <p:scale>
        <a:sx n="100" d="100"/>
        <a:sy n="100" d="100"/>
      </p:scale>
      <p:origin x="0" y="0"/>
    </p:cViewPr>
  </p:notesTextViewPr>
  <p:sorterViewPr>
    <p:cViewPr>
      <p:scale>
        <a:sx n="130" d="100"/>
        <a:sy n="130" d="100"/>
      </p:scale>
      <p:origin x="0" y="-7446"/>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10/4/2024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10/4/2024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26</a:t>
            </a:fld>
            <a:endParaRPr lang="en-US" dirty="0"/>
          </a:p>
        </p:txBody>
      </p:sp>
    </p:spTree>
    <p:extLst>
      <p:ext uri="{BB962C8B-B14F-4D97-AF65-F5344CB8AC3E}">
        <p14:creationId xmlns:p14="http://schemas.microsoft.com/office/powerpoint/2010/main" val="3586237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hasCustomPrompt="1"/>
          </p:nvPr>
        </p:nvSpPr>
        <p:spPr>
          <a:xfrm>
            <a:off x="455900" y="1302040"/>
            <a:ext cx="11280200" cy="4131352"/>
          </a:xfrm>
          <a:prstGeom prst="rect">
            <a:avLst/>
          </a:prstGeom>
        </p:spPr>
        <p:txBody>
          <a:bodyPr numCol="2" spcCol="137160"/>
          <a:lstStyle>
            <a:lvl1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sz="1800" b="0" kern="1200" dirty="0" smtClean="0">
                <a:solidFill>
                  <a:schemeClr val="tx1"/>
                </a:solidFill>
                <a:latin typeface="+mn-lt"/>
                <a:ea typeface="+mn-ea"/>
                <a:cs typeface="+mn-cs"/>
                <a:sym typeface="Wingdings" panose="05000000000000000000" pitchFamily="2" charset="2"/>
              </a:defRPr>
            </a:lvl1pPr>
            <a:lvl2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dirty="0"/>
            </a:lvl2pPr>
            <a:lvl3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dirty="0"/>
            </a:lvl3pPr>
            <a:lvl4pPr marL="342900" indent="-342900">
              <a:buClr>
                <a:srgbClr val="009DDC"/>
              </a:buClr>
              <a:buFont typeface="+mj-lt"/>
              <a:buAutoNum type="arabicPeriod"/>
              <a:defRPr lang="en-US" dirty="0"/>
            </a:lvl4pPr>
            <a:lvl5pPr marL="342900" indent="-342900">
              <a:buFont typeface="+mj-lt"/>
              <a:buAutoNum type="arabicPeriod"/>
              <a:defRPr lang="en-US" dirty="0"/>
            </a:lvl5pPr>
          </a:lstStyle>
          <a:p>
            <a:pPr marL="173038" lvl="0" indent="-173038"/>
            <a:r>
              <a:rPr lang="en-US" dirty="0"/>
              <a:t>Click to add text. If you have &lt;12 lessons, select HomeAdd or Remove </a:t>
            </a:r>
            <a:r>
              <a:rPr lang="en-US" dirty="0" err="1"/>
              <a:t>ColumnsOne</a:t>
            </a:r>
            <a:r>
              <a:rPr lang="en-US" dirty="0"/>
              <a:t> Column to prevent wrapping issues with long titles.</a:t>
            </a:r>
          </a:p>
          <a:p>
            <a:pPr marL="173038" lvl="1" indent="-173038"/>
            <a:r>
              <a:rPr lang="en-US" dirty="0"/>
              <a:t>Second level</a:t>
            </a:r>
          </a:p>
          <a:p>
            <a:pPr marL="173038" lvl="2" indent="-173038"/>
            <a:r>
              <a:rPr lang="en-US" dirty="0"/>
              <a:t>Third level</a:t>
            </a:r>
          </a:p>
          <a:p>
            <a:pPr marL="173038" lvl="3" indent="-173038"/>
            <a:r>
              <a:rPr lang="en-US" dirty="0"/>
              <a:t>Fourth level</a:t>
            </a:r>
          </a:p>
          <a:p>
            <a:pPr marL="173038" lvl="4" indent="-173038"/>
            <a:r>
              <a:rPr lang="en-US" dirty="0"/>
              <a:t>Fifth level</a:t>
            </a:r>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“Course Outline: [Course Title]”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
        <p:nvSpPr>
          <p:cNvPr id="2" name="Rectangle 1">
            <a:extLst>
              <a:ext uri="{FF2B5EF4-FFF2-40B4-BE49-F238E27FC236}">
                <a16:creationId xmlns:a16="http://schemas.microsoft.com/office/drawing/2014/main" id="{C8193AA2-F1FD-415B-809F-52E7D4576B38}"/>
              </a:ext>
            </a:extLst>
          </p:cNvPr>
          <p:cNvSpPr/>
          <p:nvPr userDrawn="1"/>
        </p:nvSpPr>
        <p:spPr>
          <a:xfrm>
            <a:off x="0" y="1"/>
            <a:ext cx="12192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3138494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5" name="Text Placeholder 2">
            <a:extLst>
              <a:ext uri="{FF2B5EF4-FFF2-40B4-BE49-F238E27FC236}">
                <a16:creationId xmlns:a16="http://schemas.microsoft.com/office/drawing/2014/main" id="{2A884C12-DE19-4E1B-B00C-2700FCC75315}"/>
              </a:ext>
            </a:extLst>
          </p:cNvPr>
          <p:cNvSpPr>
            <a:spLocks noGrp="1"/>
          </p:cNvSpPr>
          <p:nvPr>
            <p:ph type="body" sz="quarter" idx="13"/>
          </p:nvPr>
        </p:nvSpPr>
        <p:spPr>
          <a:xfrm>
            <a:off x="455900" y="1302041"/>
            <a:ext cx="11483012" cy="4920960"/>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83549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
        <p:nvSpPr>
          <p:cNvPr id="4" name="Content Placeholder 3">
            <a:extLst>
              <a:ext uri="{FF2B5EF4-FFF2-40B4-BE49-F238E27FC236}">
                <a16:creationId xmlns:a16="http://schemas.microsoft.com/office/drawing/2014/main" id="{17312B24-7767-4666-8A1C-1BE0873C521A}"/>
              </a:ext>
            </a:extLst>
          </p:cNvPr>
          <p:cNvSpPr>
            <a:spLocks noGrp="1"/>
          </p:cNvSpPr>
          <p:nvPr>
            <p:ph sz="quarter" idx="16"/>
          </p:nvPr>
        </p:nvSpPr>
        <p:spPr>
          <a:xfrm>
            <a:off x="481950" y="1600203"/>
            <a:ext cx="5384800" cy="4525963"/>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DF335A91-456A-4718-9B74-6BD89D5DED9D}"/>
              </a:ext>
            </a:extLst>
          </p:cNvPr>
          <p:cNvSpPr>
            <a:spLocks noGrp="1"/>
          </p:cNvSpPr>
          <p:nvPr>
            <p:ph sz="quarter" idx="17"/>
          </p:nvPr>
        </p:nvSpPr>
        <p:spPr>
          <a:xfrm>
            <a:off x="6197600" y="1600203"/>
            <a:ext cx="5384800" cy="4525963"/>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69487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numCol="1"/>
          <a:lstStyle>
            <a:lvl1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sz="1800" kern="1200" dirty="0" smtClean="0">
                <a:solidFill>
                  <a:schemeClr val="tx1"/>
                </a:solidFill>
                <a:latin typeface="+mn-lt"/>
                <a:ea typeface="+mn-ea"/>
                <a:cs typeface="+mn-cs"/>
              </a:defRPr>
            </a:lvl1pPr>
            <a:lvl2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dirty="0"/>
            </a:lvl2pPr>
            <a:lvl3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dirty="0"/>
            </a:lvl3pPr>
            <a:lvl4pPr marL="342900" indent="-342900">
              <a:buClr>
                <a:srgbClr val="009DDC"/>
              </a:buClr>
              <a:buFont typeface="+mj-lt"/>
              <a:buAutoNum type="alphaUcPeriod"/>
              <a:defRPr lang="en-US" dirty="0"/>
            </a:lvl4pPr>
            <a:lvl5pPr marL="342900" indent="-342900">
              <a:buFont typeface="+mj-lt"/>
              <a:buAutoNum type="alphaUcPeriod"/>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Lesson title</a:t>
            </a:r>
          </a:p>
        </p:txBody>
      </p:sp>
    </p:spTree>
    <p:extLst>
      <p:ext uri="{BB962C8B-B14F-4D97-AF65-F5344CB8AC3E}">
        <p14:creationId xmlns:p14="http://schemas.microsoft.com/office/powerpoint/2010/main" val="4060062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609600" y="1535113"/>
            <a:ext cx="5386917"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93369" y="1535113"/>
            <a:ext cx="5389033"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dirty="0"/>
          </a:p>
        </p:txBody>
      </p:sp>
      <p:sp>
        <p:nvSpPr>
          <p:cNvPr id="8" name="Content Placeholder 3">
            <a:extLst>
              <a:ext uri="{FF2B5EF4-FFF2-40B4-BE49-F238E27FC236}">
                <a16:creationId xmlns:a16="http://schemas.microsoft.com/office/drawing/2014/main" id="{388D77D1-C4DF-45F5-BDD2-7CD0000C98F2}"/>
              </a:ext>
            </a:extLst>
          </p:cNvPr>
          <p:cNvSpPr>
            <a:spLocks noGrp="1"/>
          </p:cNvSpPr>
          <p:nvPr>
            <p:ph sz="quarter" idx="16"/>
          </p:nvPr>
        </p:nvSpPr>
        <p:spPr>
          <a:xfrm>
            <a:off x="611717" y="2231767"/>
            <a:ext cx="5384800" cy="4108875"/>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5334595B-648D-4F1B-955B-00D2A941201A}"/>
              </a:ext>
            </a:extLst>
          </p:cNvPr>
          <p:cNvSpPr>
            <a:spLocks noGrp="1"/>
          </p:cNvSpPr>
          <p:nvPr>
            <p:ph sz="quarter" idx="17"/>
          </p:nvPr>
        </p:nvSpPr>
        <p:spPr>
          <a:xfrm>
            <a:off x="6202483" y="2231767"/>
            <a:ext cx="5384800" cy="4108875"/>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4163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3297" y="107462"/>
            <a:ext cx="10824303" cy="820616"/>
          </a:xfrm>
        </p:spPr>
        <p:txBody>
          <a:bodyPr anchor="ctr" anchorCtr="0">
            <a:noAutofit/>
          </a:bodyPr>
          <a:lstStyle>
            <a:lvl1pPr algn="l">
              <a:defRPr sz="2400" b="0"/>
            </a:lvl1pPr>
          </a:lstStyle>
          <a:p>
            <a:r>
              <a:rPr lang="en-US" dirty="0"/>
              <a:t>Click to add title</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lang="en-US" dirty="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
        <p:nvSpPr>
          <p:cNvPr id="6" name="Content Placeholder 3">
            <a:extLst>
              <a:ext uri="{FF2B5EF4-FFF2-40B4-BE49-F238E27FC236}">
                <a16:creationId xmlns:a16="http://schemas.microsoft.com/office/drawing/2014/main" id="{366ED6B5-4FB4-4D16-9B47-1E16709229F2}"/>
              </a:ext>
            </a:extLst>
          </p:cNvPr>
          <p:cNvSpPr>
            <a:spLocks noGrp="1"/>
          </p:cNvSpPr>
          <p:nvPr>
            <p:ph sz="quarter" idx="17"/>
          </p:nvPr>
        </p:nvSpPr>
        <p:spPr>
          <a:xfrm>
            <a:off x="4810830" y="1435103"/>
            <a:ext cx="6859801" cy="4691063"/>
          </a:xfrm>
        </p:spPr>
        <p:txBody>
          <a:bodyPr/>
          <a:lstStyle>
            <a:lvl1pPr>
              <a:defRPr b="0"/>
            </a:lvl1pPr>
            <a:lvl2pPr>
              <a:defRPr b="0"/>
            </a:lvl2pPr>
            <a:lvl3pPr>
              <a:defRPr b="0"/>
            </a:lvl3pPr>
            <a:lvl4pPr marL="1089025" indent="-174625">
              <a:buFont typeface="Arial" panose="020B0604020202020204" pitchFamily="34" charset="0"/>
              <a:buChar char="•"/>
              <a:defRPr b="0"/>
            </a:lvl4pPr>
            <a:lvl5pPr marL="1316038" indent="-173038">
              <a:buFont typeface="Arial" panose="020B0604020202020204" pitchFamily="34" charset="0"/>
              <a:buChar char="•"/>
              <a:defRPr b="0"/>
            </a:lvl5pPr>
            <a:lvl6pPr marL="1544638" indent="-173038">
              <a:defRPr b="0"/>
            </a:lvl6pPr>
            <a:lvl7pPr marL="1773238" indent="-173038">
              <a:buClr>
                <a:srgbClr val="009DDC"/>
              </a:buClr>
              <a:defRPr sz="1400" b="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1356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56904"/>
            <a:ext cx="73152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2389717" y="1113694"/>
            <a:ext cx="73152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2389717" y="5523642"/>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42514835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9820869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9200" y="1211385"/>
            <a:ext cx="27432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609600" y="1211385"/>
            <a:ext cx="80264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334576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2024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7" name="Picture 6" descr="Text&#10;&#10;Description automatically generated with low confidence">
            <a:extLst>
              <a:ext uri="{FF2B5EF4-FFF2-40B4-BE49-F238E27FC236}">
                <a16:creationId xmlns:a16="http://schemas.microsoft.com/office/drawing/2014/main" id="{E6AF446B-7CFD-6648-9F86-7B714958FC6C}"/>
              </a:ext>
            </a:extLst>
          </p:cNvPr>
          <p:cNvPicPr>
            <a:picLocks noChangeAspect="1"/>
          </p:cNvPicPr>
          <p:nvPr userDrawn="1"/>
        </p:nvPicPr>
        <p:blipFill>
          <a:blip r:embed="rId2"/>
          <a:stretch>
            <a:fillRect/>
          </a:stretch>
        </p:blipFill>
        <p:spPr>
          <a:xfrm>
            <a:off x="838200" y="990600"/>
            <a:ext cx="950641" cy="838200"/>
          </a:xfrm>
          <a:prstGeom prst="rect">
            <a:avLst/>
          </a:prstGeom>
        </p:spPr>
      </p:pic>
    </p:spTree>
    <p:extLst>
      <p:ext uri="{BB962C8B-B14F-4D97-AF65-F5344CB8AC3E}">
        <p14:creationId xmlns:p14="http://schemas.microsoft.com/office/powerpoint/2010/main" val="2116168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26"/>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2024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35" r:id="rId2"/>
    <p:sldLayoutId id="2147483825" r:id="rId3"/>
    <p:sldLayoutId id="2147483800" r:id="rId4"/>
    <p:sldLayoutId id="2147483810" r:id="rId5"/>
    <p:sldLayoutId id="2147483801" r:id="rId6"/>
    <p:sldLayoutId id="2147483802" r:id="rId7"/>
    <p:sldLayoutId id="2147483818" r:id="rId8"/>
    <p:sldLayoutId id="2147483822" r:id="rId9"/>
    <p:sldLayoutId id="2147483819" r:id="rId10"/>
    <p:sldLayoutId id="2147483826" r:id="rId11"/>
    <p:sldLayoutId id="2147483816" r:id="rId12"/>
    <p:sldLayoutId id="2147483823" r:id="rId13"/>
    <p:sldLayoutId id="2147483817" r:id="rId14"/>
    <p:sldLayoutId id="2147483821" r:id="rId15"/>
    <p:sldLayoutId id="2147483804"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DEF60C-3161-B13A-6C01-E2402AAA489D}"/>
              </a:ext>
            </a:extLst>
          </p:cNvPr>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a:extLst>
              <a:ext uri="{FF2B5EF4-FFF2-40B4-BE49-F238E27FC236}">
                <a16:creationId xmlns:a16="http://schemas.microsoft.com/office/drawing/2014/main" id="{52B182CB-B58E-5A53-6B78-A4884F2A3663}"/>
              </a:ext>
            </a:extLst>
          </p:cNvPr>
          <p:cNvSpPr>
            <a:spLocks noGrp="1"/>
          </p:cNvSpPr>
          <p:nvPr>
            <p:ph idx="1"/>
          </p:nvPr>
        </p:nvSpPr>
        <p:spPr/>
        <p:txBody>
          <a:bodyPr/>
          <a:lstStyle/>
          <a:p>
            <a:r>
              <a:rPr lang="en-US" dirty="0"/>
              <a:t>Organize Data</a:t>
            </a:r>
          </a:p>
          <a:p>
            <a:r>
              <a:rPr lang="en-US" dirty="0"/>
              <a:t>Create Advanced Filters</a:t>
            </a:r>
          </a:p>
          <a:p>
            <a:r>
              <a:rPr lang="en-US" dirty="0"/>
              <a:t>Create and Apply Parameters</a:t>
            </a:r>
          </a:p>
        </p:txBody>
      </p:sp>
      <p:sp>
        <p:nvSpPr>
          <p:cNvPr id="4" name="Title 3">
            <a:extLst>
              <a:ext uri="{FF2B5EF4-FFF2-40B4-BE49-F238E27FC236}">
                <a16:creationId xmlns:a16="http://schemas.microsoft.com/office/drawing/2014/main" id="{2BD89379-9496-4BBD-6E6F-C26657B0ED5A}"/>
              </a:ext>
            </a:extLst>
          </p:cNvPr>
          <p:cNvSpPr>
            <a:spLocks noGrp="1"/>
          </p:cNvSpPr>
          <p:nvPr>
            <p:ph type="title"/>
          </p:nvPr>
        </p:nvSpPr>
        <p:spPr/>
        <p:txBody>
          <a:bodyPr/>
          <a:lstStyle/>
          <a:p>
            <a:r>
              <a:rPr lang="en-US" dirty="0"/>
              <a:t>Refining Visualizations</a:t>
            </a:r>
          </a:p>
        </p:txBody>
      </p:sp>
    </p:spTree>
    <p:extLst>
      <p:ext uri="{BB962C8B-B14F-4D97-AF65-F5344CB8AC3E}">
        <p14:creationId xmlns:p14="http://schemas.microsoft.com/office/powerpoint/2010/main" val="579034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MAGE_BOUNDING_BOX">
            <a:extLst>
              <a:ext uri="{FF2B5EF4-FFF2-40B4-BE49-F238E27FC236}">
                <a16:creationId xmlns:a16="http://schemas.microsoft.com/office/drawing/2014/main" id="{6765D793-3B24-7E80-69C5-8B983DCC93DE}"/>
              </a:ext>
            </a:extLst>
          </p:cNvPr>
          <p:cNvSpPr/>
          <p:nvPr/>
        </p:nvSpPr>
        <p:spPr>
          <a:xfrm>
            <a:off x="4201886" y="1113831"/>
            <a:ext cx="7892143" cy="5331642"/>
          </a:xfrm>
          <a:prstGeom prst="rect">
            <a:avLst/>
          </a:prstGeom>
          <a:solidFill>
            <a:srgbClr val="FFFFFF"/>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endParaRPr lang="en-US" sz="1100" b="1" kern="0" dirty="0">
              <a:solidFill>
                <a:srgbClr val="FF0000"/>
              </a:solidFill>
              <a:latin typeface="Arial"/>
            </a:endParaRPr>
          </a:p>
        </p:txBody>
      </p:sp>
      <p:sp>
        <p:nvSpPr>
          <p:cNvPr id="2" name="Slide Number Placeholder 1">
            <a:extLst>
              <a:ext uri="{FF2B5EF4-FFF2-40B4-BE49-F238E27FC236}">
                <a16:creationId xmlns:a16="http://schemas.microsoft.com/office/drawing/2014/main" id="{FD6CD309-62A4-54E1-FE02-33D1F8EC31EE}"/>
              </a:ext>
            </a:extLst>
          </p:cNvPr>
          <p:cNvSpPr>
            <a:spLocks noGrp="1"/>
          </p:cNvSpPr>
          <p:nvPr>
            <p:ph type="sldNum" sz="quarter" idx="12"/>
          </p:nvPr>
        </p:nvSpPr>
        <p:spPr>
          <a:xfrm>
            <a:off x="9094112" y="6445473"/>
            <a:ext cx="2844800" cy="365125"/>
          </a:xfrm>
        </p:spPr>
        <p:txBody>
          <a:bodyPr/>
          <a:lstStyle/>
          <a:p>
            <a:fld id="{A8160BDD-7155-D744-B749-9730458604AD}" type="slidenum">
              <a:rPr lang="en-US" smtClean="0"/>
              <a:pPr/>
              <a:t>10</a:t>
            </a:fld>
            <a:endParaRPr lang="en-US" dirty="0"/>
          </a:p>
        </p:txBody>
      </p:sp>
      <p:sp>
        <p:nvSpPr>
          <p:cNvPr id="3" name="Title 2">
            <a:extLst>
              <a:ext uri="{FF2B5EF4-FFF2-40B4-BE49-F238E27FC236}">
                <a16:creationId xmlns:a16="http://schemas.microsoft.com/office/drawing/2014/main" id="{C2369754-AA28-E2A8-890B-8903C0510D2B}"/>
              </a:ext>
            </a:extLst>
          </p:cNvPr>
          <p:cNvSpPr>
            <a:spLocks noGrp="1"/>
          </p:cNvSpPr>
          <p:nvPr>
            <p:ph type="title"/>
          </p:nvPr>
        </p:nvSpPr>
        <p:spPr>
          <a:xfrm>
            <a:off x="455901" y="100270"/>
            <a:ext cx="10821699" cy="844611"/>
          </a:xfrm>
        </p:spPr>
        <p:txBody>
          <a:bodyPr/>
          <a:lstStyle/>
          <a:p>
            <a:r>
              <a:rPr lang="en-US" dirty="0"/>
              <a:t>Bins (Slide 1 of 2)</a:t>
            </a:r>
          </a:p>
        </p:txBody>
      </p:sp>
      <p:sp>
        <p:nvSpPr>
          <p:cNvPr id="4" name="Text Placeholder 3">
            <a:extLst>
              <a:ext uri="{FF2B5EF4-FFF2-40B4-BE49-F238E27FC236}">
                <a16:creationId xmlns:a16="http://schemas.microsoft.com/office/drawing/2014/main" id="{DC5B451D-D7F4-4FDE-3DD0-C04E53DA7DB2}"/>
              </a:ext>
            </a:extLst>
          </p:cNvPr>
          <p:cNvSpPr>
            <a:spLocks noGrp="1"/>
          </p:cNvSpPr>
          <p:nvPr>
            <p:ph type="body" sz="quarter" idx="13"/>
          </p:nvPr>
        </p:nvSpPr>
        <p:spPr>
          <a:xfrm>
            <a:off x="1981200" y="1060688"/>
            <a:ext cx="9601200" cy="762000"/>
          </a:xfrm>
        </p:spPr>
        <p:txBody>
          <a:bodyPr/>
          <a:lstStyle/>
          <a:p>
            <a:r>
              <a:rPr lang="en-US" b="1" dirty="0"/>
              <a:t>Bin</a:t>
            </a:r>
            <a:r>
              <a:rPr lang="en-US" dirty="0"/>
              <a:t>: A group of equally sized containers used to store discrete data values.</a:t>
            </a:r>
          </a:p>
        </p:txBody>
      </p:sp>
      <p:sp>
        <p:nvSpPr>
          <p:cNvPr id="6" name="Text Placeholder 5">
            <a:extLst>
              <a:ext uri="{FF2B5EF4-FFF2-40B4-BE49-F238E27FC236}">
                <a16:creationId xmlns:a16="http://schemas.microsoft.com/office/drawing/2014/main" id="{6C0CD1C4-0DB5-F902-63AF-5280DD9C78D0}"/>
              </a:ext>
            </a:extLst>
          </p:cNvPr>
          <p:cNvSpPr>
            <a:spLocks noGrp="1"/>
          </p:cNvSpPr>
          <p:nvPr>
            <p:ph type="body" sz="quarter" idx="14"/>
          </p:nvPr>
        </p:nvSpPr>
        <p:spPr>
          <a:xfrm>
            <a:off x="455614" y="1931988"/>
            <a:ext cx="5692144" cy="4387850"/>
          </a:xfrm>
        </p:spPr>
        <p:txBody>
          <a:bodyPr/>
          <a:lstStyle/>
          <a:p>
            <a:r>
              <a:rPr lang="en-US" dirty="0"/>
              <a:t>Can be applied to either continuous measures or numeric dimensions.</a:t>
            </a:r>
          </a:p>
          <a:p>
            <a:r>
              <a:rPr lang="en-US" dirty="0"/>
              <a:t>Considered to be dimensions.</a:t>
            </a:r>
          </a:p>
          <a:p>
            <a:r>
              <a:rPr lang="en-US" dirty="0"/>
              <a:t>Only applicable for relational data sources.</a:t>
            </a:r>
          </a:p>
          <a:p>
            <a:r>
              <a:rPr lang="en-US" dirty="0"/>
              <a:t>Bin creation guidelines:</a:t>
            </a:r>
          </a:p>
          <a:p>
            <a:pPr lvl="1"/>
            <a:r>
              <a:rPr lang="en-US" dirty="0"/>
              <a:t>Bins should all be the same size.</a:t>
            </a:r>
          </a:p>
          <a:p>
            <a:pPr lvl="1"/>
            <a:r>
              <a:rPr lang="en-US" dirty="0"/>
              <a:t>Bins should include all the data, even outliers.</a:t>
            </a:r>
          </a:p>
          <a:p>
            <a:pPr lvl="1"/>
            <a:r>
              <a:rPr lang="en-US" dirty="0"/>
              <a:t>Boundaries for bins should land at whole numbers whenever possible.</a:t>
            </a:r>
          </a:p>
          <a:p>
            <a:pPr lvl="1"/>
            <a:r>
              <a:rPr lang="en-US" dirty="0"/>
              <a:t>The number of bins should be between 5 and 20, with larger datasets having more bins.</a:t>
            </a:r>
          </a:p>
          <a:p>
            <a:r>
              <a:rPr lang="en-US" dirty="0"/>
              <a:t>Can't use binned fields in calculations.</a:t>
            </a:r>
          </a:p>
        </p:txBody>
      </p:sp>
      <p:grpSp>
        <p:nvGrpSpPr>
          <p:cNvPr id="5" name="Group 4">
            <a:extLst>
              <a:ext uri="{FF2B5EF4-FFF2-40B4-BE49-F238E27FC236}">
                <a16:creationId xmlns:a16="http://schemas.microsoft.com/office/drawing/2014/main" id="{09A6F0A6-2DB3-8FC5-FED9-470BFB73E082}"/>
              </a:ext>
            </a:extLst>
          </p:cNvPr>
          <p:cNvGrpSpPr/>
          <p:nvPr/>
        </p:nvGrpSpPr>
        <p:grpSpPr>
          <a:xfrm>
            <a:off x="6412095" y="2064992"/>
            <a:ext cx="5324291" cy="3589188"/>
            <a:chOff x="6576121" y="2447377"/>
            <a:chExt cx="5324291" cy="3589188"/>
          </a:xfrm>
        </p:grpSpPr>
        <p:sp>
          <p:nvSpPr>
            <p:cNvPr id="37" name="Rounded Rectangle 143">
              <a:extLst>
                <a:ext uri="{FF2B5EF4-FFF2-40B4-BE49-F238E27FC236}">
                  <a16:creationId xmlns:a16="http://schemas.microsoft.com/office/drawing/2014/main" id="{F50D27C1-7A70-28E2-C7C7-6E575B6BAEBC}"/>
                </a:ext>
              </a:extLst>
            </p:cNvPr>
            <p:cNvSpPr/>
            <p:nvPr/>
          </p:nvSpPr>
          <p:spPr>
            <a:xfrm>
              <a:off x="6576121" y="5139827"/>
              <a:ext cx="914400" cy="274638"/>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000000"/>
                  </a:solidFill>
                  <a:latin typeface="Calibri"/>
                  <a:cs typeface="Calibri"/>
                </a:rPr>
                <a:t>8-10 AM</a:t>
              </a:r>
            </a:p>
          </p:txBody>
        </p:sp>
        <p:sp>
          <p:nvSpPr>
            <p:cNvPr id="38" name="Rounded Rectangle 143">
              <a:extLst>
                <a:ext uri="{FF2B5EF4-FFF2-40B4-BE49-F238E27FC236}">
                  <a16:creationId xmlns:a16="http://schemas.microsoft.com/office/drawing/2014/main" id="{F1C4B478-BD4A-E3C3-7AE2-090C9C31335F}"/>
                </a:ext>
              </a:extLst>
            </p:cNvPr>
            <p:cNvSpPr/>
            <p:nvPr/>
          </p:nvSpPr>
          <p:spPr>
            <a:xfrm>
              <a:off x="7645574" y="5139827"/>
              <a:ext cx="1005840" cy="274638"/>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000000"/>
                  </a:solidFill>
                  <a:latin typeface="Calibri"/>
                  <a:cs typeface="Calibri"/>
                </a:rPr>
                <a:t>10-12 noon</a:t>
              </a:r>
            </a:p>
          </p:txBody>
        </p:sp>
        <p:sp>
          <p:nvSpPr>
            <p:cNvPr id="41" name="Rectangle 40">
              <a:extLst>
                <a:ext uri="{FF2B5EF4-FFF2-40B4-BE49-F238E27FC236}">
                  <a16:creationId xmlns:a16="http://schemas.microsoft.com/office/drawing/2014/main" id="{EF862ADF-8E73-62D7-D16D-9D94D65677D1}"/>
                </a:ext>
              </a:extLst>
            </p:cNvPr>
            <p:cNvSpPr/>
            <p:nvPr/>
          </p:nvSpPr>
          <p:spPr>
            <a:xfrm>
              <a:off x="6765401" y="4254453"/>
              <a:ext cx="402568" cy="740685"/>
            </a:xfrm>
            <a:prstGeom prst="rect">
              <a:avLst/>
            </a:prstGeom>
            <a:solidFill>
              <a:schemeClr val="accent3"/>
            </a:solid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2" name="Rounded Rectangle 143">
              <a:extLst>
                <a:ext uri="{FF2B5EF4-FFF2-40B4-BE49-F238E27FC236}">
                  <a16:creationId xmlns:a16="http://schemas.microsoft.com/office/drawing/2014/main" id="{76F0A609-56B4-B1B9-F0AF-25B7F04073DB}"/>
                </a:ext>
              </a:extLst>
            </p:cNvPr>
            <p:cNvSpPr/>
            <p:nvPr/>
          </p:nvSpPr>
          <p:spPr>
            <a:xfrm>
              <a:off x="8816627" y="5139827"/>
              <a:ext cx="914400" cy="274638"/>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000000"/>
                  </a:solidFill>
                  <a:latin typeface="Calibri"/>
                  <a:cs typeface="Calibri"/>
                </a:rPr>
                <a:t>12-1 PM</a:t>
              </a:r>
            </a:p>
          </p:txBody>
        </p:sp>
        <p:sp>
          <p:nvSpPr>
            <p:cNvPr id="43" name="Rounded Rectangle 143">
              <a:extLst>
                <a:ext uri="{FF2B5EF4-FFF2-40B4-BE49-F238E27FC236}">
                  <a16:creationId xmlns:a16="http://schemas.microsoft.com/office/drawing/2014/main" id="{3B8B2982-5DEC-A377-AED5-35CFD8FA0A4B}"/>
                </a:ext>
              </a:extLst>
            </p:cNvPr>
            <p:cNvSpPr/>
            <p:nvPr/>
          </p:nvSpPr>
          <p:spPr>
            <a:xfrm>
              <a:off x="9936880" y="5139827"/>
              <a:ext cx="914400" cy="274638"/>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000000"/>
                  </a:solidFill>
                  <a:latin typeface="Calibri"/>
                  <a:cs typeface="Calibri"/>
                </a:rPr>
                <a:t>1-3 PM</a:t>
              </a:r>
            </a:p>
          </p:txBody>
        </p:sp>
        <p:sp>
          <p:nvSpPr>
            <p:cNvPr id="44" name="Rounded Rectangle 143">
              <a:extLst>
                <a:ext uri="{FF2B5EF4-FFF2-40B4-BE49-F238E27FC236}">
                  <a16:creationId xmlns:a16="http://schemas.microsoft.com/office/drawing/2014/main" id="{0D3F0F64-3FFF-F7C4-B82D-0EEDA8BB5CC0}"/>
                </a:ext>
              </a:extLst>
            </p:cNvPr>
            <p:cNvSpPr/>
            <p:nvPr/>
          </p:nvSpPr>
          <p:spPr>
            <a:xfrm>
              <a:off x="10986012" y="5139827"/>
              <a:ext cx="914400" cy="274638"/>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000000"/>
                  </a:solidFill>
                  <a:latin typeface="Calibri"/>
                  <a:cs typeface="Calibri"/>
                </a:rPr>
                <a:t>3-5  PM</a:t>
              </a:r>
            </a:p>
          </p:txBody>
        </p:sp>
        <p:sp>
          <p:nvSpPr>
            <p:cNvPr id="45" name="Rectangle 44">
              <a:extLst>
                <a:ext uri="{FF2B5EF4-FFF2-40B4-BE49-F238E27FC236}">
                  <a16:creationId xmlns:a16="http://schemas.microsoft.com/office/drawing/2014/main" id="{91C78B67-CEC4-F089-571D-FDC873D2B5D2}"/>
                </a:ext>
              </a:extLst>
            </p:cNvPr>
            <p:cNvSpPr/>
            <p:nvPr/>
          </p:nvSpPr>
          <p:spPr>
            <a:xfrm>
              <a:off x="7880574" y="3729817"/>
              <a:ext cx="402568" cy="1265322"/>
            </a:xfrm>
            <a:prstGeom prst="rect">
              <a:avLst/>
            </a:prstGeom>
            <a:solidFill>
              <a:schemeClr val="accent3"/>
            </a:solid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6" name="Rectangle 45">
              <a:extLst>
                <a:ext uri="{FF2B5EF4-FFF2-40B4-BE49-F238E27FC236}">
                  <a16:creationId xmlns:a16="http://schemas.microsoft.com/office/drawing/2014/main" id="{8FA1EC24-A9DD-49FF-2CE0-8DE9F21BF5A8}"/>
                </a:ext>
              </a:extLst>
            </p:cNvPr>
            <p:cNvSpPr/>
            <p:nvPr/>
          </p:nvSpPr>
          <p:spPr>
            <a:xfrm>
              <a:off x="9005907" y="3080201"/>
              <a:ext cx="402568" cy="1914938"/>
            </a:xfrm>
            <a:prstGeom prst="rect">
              <a:avLst/>
            </a:prstGeom>
            <a:solidFill>
              <a:schemeClr val="accent3"/>
            </a:solid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7" name="Rectangle 46">
              <a:extLst>
                <a:ext uri="{FF2B5EF4-FFF2-40B4-BE49-F238E27FC236}">
                  <a16:creationId xmlns:a16="http://schemas.microsoft.com/office/drawing/2014/main" id="{348B7B72-1BCB-2493-15F0-0E03955D1747}"/>
                </a:ext>
              </a:extLst>
            </p:cNvPr>
            <p:cNvSpPr/>
            <p:nvPr/>
          </p:nvSpPr>
          <p:spPr>
            <a:xfrm>
              <a:off x="10126160" y="3360373"/>
              <a:ext cx="402568" cy="1634765"/>
            </a:xfrm>
            <a:prstGeom prst="rect">
              <a:avLst/>
            </a:prstGeom>
            <a:solidFill>
              <a:schemeClr val="accent3"/>
            </a:solid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8" name="Rectangle 47">
              <a:extLst>
                <a:ext uri="{FF2B5EF4-FFF2-40B4-BE49-F238E27FC236}">
                  <a16:creationId xmlns:a16="http://schemas.microsoft.com/office/drawing/2014/main" id="{6B83D456-F2E1-129A-F97F-1264DC9AEB8E}"/>
                </a:ext>
              </a:extLst>
            </p:cNvPr>
            <p:cNvSpPr/>
            <p:nvPr/>
          </p:nvSpPr>
          <p:spPr>
            <a:xfrm>
              <a:off x="11175292" y="4102053"/>
              <a:ext cx="402568" cy="893085"/>
            </a:xfrm>
            <a:prstGeom prst="rect">
              <a:avLst/>
            </a:prstGeom>
            <a:solidFill>
              <a:schemeClr val="accent3"/>
            </a:solid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54" name="Rounded Rectangle 51">
              <a:extLst>
                <a:ext uri="{FF2B5EF4-FFF2-40B4-BE49-F238E27FC236}">
                  <a16:creationId xmlns:a16="http://schemas.microsoft.com/office/drawing/2014/main" id="{08F645E0-07BF-76B5-7280-A039E35AFA72}"/>
                </a:ext>
              </a:extLst>
            </p:cNvPr>
            <p:cNvSpPr/>
            <p:nvPr/>
          </p:nvSpPr>
          <p:spPr>
            <a:xfrm>
              <a:off x="6942047" y="2447377"/>
              <a:ext cx="4480560" cy="274637"/>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000000"/>
                  </a:solidFill>
                  <a:latin typeface="Calibri"/>
                  <a:cs typeface="Calibri"/>
                </a:rPr>
                <a:t>Number of Restaurant Patrons</a:t>
              </a:r>
            </a:p>
          </p:txBody>
        </p:sp>
        <p:sp>
          <p:nvSpPr>
            <p:cNvPr id="55" name="Rounded Rectangle 149">
              <a:extLst>
                <a:ext uri="{FF2B5EF4-FFF2-40B4-BE49-F238E27FC236}">
                  <a16:creationId xmlns:a16="http://schemas.microsoft.com/office/drawing/2014/main" id="{CFD6435F-C86A-0EC7-E525-BD01CCFA9998}"/>
                </a:ext>
              </a:extLst>
            </p:cNvPr>
            <p:cNvSpPr/>
            <p:nvPr/>
          </p:nvSpPr>
          <p:spPr>
            <a:xfrm>
              <a:off x="8503408" y="5761928"/>
              <a:ext cx="1476375" cy="274637"/>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FFFFFF"/>
                  </a:solidFill>
                  <a:latin typeface="Calibri"/>
                  <a:cs typeface="Calibri"/>
                </a:rPr>
                <a:t>Bins</a:t>
              </a:r>
            </a:p>
          </p:txBody>
        </p:sp>
        <p:sp>
          <p:nvSpPr>
            <p:cNvPr id="56" name="AutoShape 303">
              <a:extLst>
                <a:ext uri="{FF2B5EF4-FFF2-40B4-BE49-F238E27FC236}">
                  <a16:creationId xmlns:a16="http://schemas.microsoft.com/office/drawing/2014/main" id="{94D23061-419A-81EB-21FA-A7114B4ED844}"/>
                </a:ext>
              </a:extLst>
            </p:cNvPr>
            <p:cNvSpPr>
              <a:spLocks/>
            </p:cNvSpPr>
            <p:nvPr/>
          </p:nvSpPr>
          <p:spPr bwMode="auto">
            <a:xfrm rot="16200000" flipH="1">
              <a:off x="9154284" y="3005096"/>
              <a:ext cx="174625" cy="5303520"/>
            </a:xfrm>
            <a:prstGeom prst="rightBrace">
              <a:avLst>
                <a:gd name="adj1" fmla="val 65909"/>
                <a:gd name="adj2" fmla="val 50000"/>
              </a:avLst>
            </a:prstGeom>
            <a:noFill/>
            <a:ln w="1905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defTabSz="914400">
                <a:defRPr/>
              </a:pPr>
              <a:endParaRPr lang="en-US" kern="0" dirty="0">
                <a:solidFill>
                  <a:sysClr val="windowText" lastClr="000000"/>
                </a:solidFill>
              </a:endParaRPr>
            </a:p>
          </p:txBody>
        </p:sp>
      </p:grpSp>
    </p:spTree>
    <p:extLst>
      <p:ext uri="{BB962C8B-B14F-4D97-AF65-F5344CB8AC3E}">
        <p14:creationId xmlns:p14="http://schemas.microsoft.com/office/powerpoint/2010/main" val="3059543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369754-AA28-E2A8-890B-8903C0510D2B}"/>
              </a:ext>
            </a:extLst>
          </p:cNvPr>
          <p:cNvSpPr>
            <a:spLocks noGrp="1"/>
          </p:cNvSpPr>
          <p:nvPr>
            <p:ph type="title"/>
          </p:nvPr>
        </p:nvSpPr>
        <p:spPr/>
        <p:txBody>
          <a:bodyPr/>
          <a:lstStyle/>
          <a:p>
            <a:r>
              <a:rPr lang="en-US" dirty="0"/>
              <a:t>Bins (Slide 2 of 2)</a:t>
            </a:r>
          </a:p>
        </p:txBody>
      </p:sp>
      <p:sp>
        <p:nvSpPr>
          <p:cNvPr id="2" name="Slide Number Placeholder 1">
            <a:extLst>
              <a:ext uri="{FF2B5EF4-FFF2-40B4-BE49-F238E27FC236}">
                <a16:creationId xmlns:a16="http://schemas.microsoft.com/office/drawing/2014/main" id="{FD6CD309-62A4-54E1-FE02-33D1F8EC31EE}"/>
              </a:ext>
            </a:extLst>
          </p:cNvPr>
          <p:cNvSpPr>
            <a:spLocks noGrp="1"/>
          </p:cNvSpPr>
          <p:nvPr>
            <p:ph type="sldNum" sz="quarter" idx="12"/>
          </p:nvPr>
        </p:nvSpPr>
        <p:spPr/>
        <p:txBody>
          <a:bodyPr/>
          <a:lstStyle/>
          <a:p>
            <a:fld id="{A8160BDD-7155-D744-B749-9730458604AD}" type="slidenum">
              <a:rPr lang="en-US" smtClean="0"/>
              <a:pPr/>
              <a:t>11</a:t>
            </a:fld>
            <a:endParaRPr lang="en-US" dirty="0"/>
          </a:p>
        </p:txBody>
      </p:sp>
      <p:pic>
        <p:nvPicPr>
          <p:cNvPr id="5" name="Picture 4">
            <a:extLst>
              <a:ext uri="{FF2B5EF4-FFF2-40B4-BE49-F238E27FC236}">
                <a16:creationId xmlns:a16="http://schemas.microsoft.com/office/drawing/2014/main" id="{188AA0CE-77F6-F8A8-1EA1-EF25F19F4F6E}"/>
              </a:ext>
            </a:extLst>
          </p:cNvPr>
          <p:cNvPicPr>
            <a:picLocks noChangeAspect="1"/>
          </p:cNvPicPr>
          <p:nvPr/>
        </p:nvPicPr>
        <p:blipFill>
          <a:blip r:embed="rId3"/>
          <a:stretch>
            <a:fillRect/>
          </a:stretch>
        </p:blipFill>
        <p:spPr>
          <a:xfrm>
            <a:off x="3486465" y="1050858"/>
            <a:ext cx="5219070" cy="5329277"/>
          </a:xfrm>
          <a:prstGeom prst="rect">
            <a:avLst/>
          </a:prstGeom>
        </p:spPr>
      </p:pic>
    </p:spTree>
    <p:custDataLst>
      <p:tags r:id="rId1"/>
    </p:custDataLst>
    <p:extLst>
      <p:ext uri="{BB962C8B-B14F-4D97-AF65-F5344CB8AC3E}">
        <p14:creationId xmlns:p14="http://schemas.microsoft.com/office/powerpoint/2010/main" val="1423845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8AB615-2D44-D578-6DE7-C234BC20880B}"/>
              </a:ext>
            </a:extLst>
          </p:cNvPr>
          <p:cNvSpPr>
            <a:spLocks noGrp="1"/>
          </p:cNvSpPr>
          <p:nvPr>
            <p:ph type="sldNum" sz="quarter" idx="12"/>
          </p:nvPr>
        </p:nvSpPr>
        <p:spPr/>
        <p:txBody>
          <a:bodyPr/>
          <a:lstStyle/>
          <a:p>
            <a:fld id="{A8160BDD-7155-D744-B749-9730458604AD}" type="slidenum">
              <a:rPr lang="en-US" smtClean="0"/>
              <a:pPr/>
              <a:t>12</a:t>
            </a:fld>
            <a:endParaRPr lang="en-US" dirty="0"/>
          </a:p>
        </p:txBody>
      </p:sp>
      <p:sp>
        <p:nvSpPr>
          <p:cNvPr id="5" name="Text Placeholder 4">
            <a:extLst>
              <a:ext uri="{FF2B5EF4-FFF2-40B4-BE49-F238E27FC236}">
                <a16:creationId xmlns:a16="http://schemas.microsoft.com/office/drawing/2014/main" id="{7A65688E-A762-FECA-4B0C-2F7B65D80651}"/>
              </a:ext>
            </a:extLst>
          </p:cNvPr>
          <p:cNvSpPr>
            <a:spLocks noGrp="1"/>
          </p:cNvSpPr>
          <p:nvPr>
            <p:ph type="body" sz="quarter" idx="13"/>
          </p:nvPr>
        </p:nvSpPr>
        <p:spPr/>
        <p:txBody>
          <a:bodyPr/>
          <a:lstStyle/>
          <a:p>
            <a:r>
              <a:rPr lang="en-US" dirty="0"/>
              <a:t>Organizing Data</a:t>
            </a:r>
          </a:p>
        </p:txBody>
      </p:sp>
    </p:spTree>
    <p:extLst>
      <p:ext uri="{BB962C8B-B14F-4D97-AF65-F5344CB8AC3E}">
        <p14:creationId xmlns:p14="http://schemas.microsoft.com/office/powerpoint/2010/main" val="3279688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6CA649-245E-47BC-BB91-4895E34C09BE}"/>
              </a:ext>
            </a:extLst>
          </p:cNvPr>
          <p:cNvSpPr>
            <a:spLocks noGrp="1"/>
          </p:cNvSpPr>
          <p:nvPr>
            <p:ph type="title"/>
          </p:nvPr>
        </p:nvSpPr>
        <p:spPr/>
        <p:txBody>
          <a:bodyPr/>
          <a:lstStyle/>
          <a:p>
            <a:r>
              <a:rPr lang="en-US" dirty="0"/>
              <a:t>Create Advanced Filters</a:t>
            </a:r>
          </a:p>
        </p:txBody>
      </p:sp>
      <p:sp>
        <p:nvSpPr>
          <p:cNvPr id="5" name="Text Placeholder 4">
            <a:extLst>
              <a:ext uri="{FF2B5EF4-FFF2-40B4-BE49-F238E27FC236}">
                <a16:creationId xmlns:a16="http://schemas.microsoft.com/office/drawing/2014/main" id="{44210A4E-3BEA-437C-ABC7-7FD84F9FDAD7}"/>
              </a:ext>
            </a:extLst>
          </p:cNvPr>
          <p:cNvSpPr>
            <a:spLocks noGrp="1"/>
          </p:cNvSpPr>
          <p:nvPr>
            <p:ph type="body" idx="1"/>
          </p:nvPr>
        </p:nvSpPr>
        <p:spPr/>
        <p:txBody>
          <a:bodyPr/>
          <a:lstStyle/>
          <a:p>
            <a:r>
              <a:rPr lang="en-US" dirty="0"/>
              <a:t>Topic B</a:t>
            </a:r>
          </a:p>
        </p:txBody>
      </p:sp>
      <p:sp>
        <p:nvSpPr>
          <p:cNvPr id="3" name="Slide Number Placeholder 2">
            <a:extLst>
              <a:ext uri="{FF2B5EF4-FFF2-40B4-BE49-F238E27FC236}">
                <a16:creationId xmlns:a16="http://schemas.microsoft.com/office/drawing/2014/main" id="{B2328839-53A7-4B30-8967-7760B3B42DB3}"/>
              </a:ext>
            </a:extLst>
          </p:cNvPr>
          <p:cNvSpPr>
            <a:spLocks noGrp="1"/>
          </p:cNvSpPr>
          <p:nvPr>
            <p:ph type="sldNum" sz="quarter" idx="12"/>
          </p:nvPr>
        </p:nvSpPr>
        <p:spPr/>
        <p:txBody>
          <a:bodyPr/>
          <a:lstStyle/>
          <a:p>
            <a:fld id="{A8160BDD-7155-D744-B749-9730458604AD}" type="slidenum">
              <a:rPr lang="en-US" smtClean="0"/>
              <a:t>13</a:t>
            </a:fld>
            <a:endParaRPr lang="en-US" dirty="0"/>
          </a:p>
        </p:txBody>
      </p:sp>
    </p:spTree>
    <p:extLst>
      <p:ext uri="{BB962C8B-B14F-4D97-AF65-F5344CB8AC3E}">
        <p14:creationId xmlns:p14="http://schemas.microsoft.com/office/powerpoint/2010/main" val="2190136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9B886DA-F75B-5270-2537-651C5D8993A6}"/>
              </a:ext>
            </a:extLst>
          </p:cNvPr>
          <p:cNvSpPr>
            <a:spLocks noGrp="1"/>
          </p:cNvSpPr>
          <p:nvPr>
            <p:ph type="sldNum" sz="quarter" idx="12"/>
          </p:nvPr>
        </p:nvSpPr>
        <p:spPr/>
        <p:txBody>
          <a:bodyPr/>
          <a:lstStyle/>
          <a:p>
            <a:fld id="{A8160BDD-7155-D744-B749-9730458604AD}" type="slidenum">
              <a:rPr lang="en-US" smtClean="0"/>
              <a:t>14</a:t>
            </a:fld>
            <a:endParaRPr lang="en-US" dirty="0"/>
          </a:p>
        </p:txBody>
      </p:sp>
      <p:sp>
        <p:nvSpPr>
          <p:cNvPr id="5" name="Title 4">
            <a:extLst>
              <a:ext uri="{FF2B5EF4-FFF2-40B4-BE49-F238E27FC236}">
                <a16:creationId xmlns:a16="http://schemas.microsoft.com/office/drawing/2014/main" id="{4653FA22-7045-1536-FE8B-0F5FA927A6ED}"/>
              </a:ext>
            </a:extLst>
          </p:cNvPr>
          <p:cNvSpPr>
            <a:spLocks noGrp="1"/>
          </p:cNvSpPr>
          <p:nvPr>
            <p:ph type="title"/>
          </p:nvPr>
        </p:nvSpPr>
        <p:spPr/>
        <p:txBody>
          <a:bodyPr/>
          <a:lstStyle/>
          <a:p>
            <a:r>
              <a:rPr lang="en-US" dirty="0"/>
              <a:t>Review of Filters</a:t>
            </a:r>
          </a:p>
        </p:txBody>
      </p:sp>
      <p:sp>
        <p:nvSpPr>
          <p:cNvPr id="6" name="Text Placeholder 5">
            <a:extLst>
              <a:ext uri="{FF2B5EF4-FFF2-40B4-BE49-F238E27FC236}">
                <a16:creationId xmlns:a16="http://schemas.microsoft.com/office/drawing/2014/main" id="{70E00BB5-542A-2B67-B618-E57FF5940454}"/>
              </a:ext>
            </a:extLst>
          </p:cNvPr>
          <p:cNvSpPr>
            <a:spLocks noGrp="1"/>
          </p:cNvSpPr>
          <p:nvPr>
            <p:ph type="body" sz="quarter" idx="13"/>
          </p:nvPr>
        </p:nvSpPr>
        <p:spPr/>
        <p:txBody>
          <a:bodyPr/>
          <a:lstStyle/>
          <a:p>
            <a:r>
              <a:rPr lang="en-US" dirty="0"/>
              <a:t>You can apply filters at the worksheet level or at the data source.</a:t>
            </a:r>
          </a:p>
          <a:p>
            <a:pPr lvl="1"/>
            <a:r>
              <a:rPr lang="en-US" dirty="0"/>
              <a:t>Worksheets: At the record level, row level, column level, or aggregated </a:t>
            </a:r>
            <a:br>
              <a:rPr lang="en-US" dirty="0"/>
            </a:br>
            <a:r>
              <a:rPr lang="en-US" dirty="0"/>
              <a:t>view level.</a:t>
            </a:r>
          </a:p>
          <a:p>
            <a:pPr lvl="1"/>
            <a:r>
              <a:rPr lang="en-US" dirty="0"/>
              <a:t>Data source: The data is changed prior to being brought into Tableau. </a:t>
            </a:r>
          </a:p>
          <a:p>
            <a:r>
              <a:rPr lang="en-US" dirty="0"/>
              <a:t>Extract filters, context filters, and filters that apply to multiple </a:t>
            </a:r>
            <a:br>
              <a:rPr lang="en-US" dirty="0"/>
            </a:br>
            <a:r>
              <a:rPr lang="en-US" dirty="0"/>
              <a:t>worksheets or multiple data sources.</a:t>
            </a:r>
          </a:p>
          <a:p>
            <a:r>
              <a:rPr lang="en-US" dirty="0"/>
              <a:t>Displayed on </a:t>
            </a:r>
            <a:r>
              <a:rPr lang="en-US" b="1" dirty="0"/>
              <a:t>Filters</a:t>
            </a:r>
            <a:r>
              <a:rPr lang="en-US" dirty="0"/>
              <a:t> shelf or </a:t>
            </a:r>
            <a:r>
              <a:rPr lang="en-US" b="1" dirty="0"/>
              <a:t>Filters</a:t>
            </a:r>
            <a:r>
              <a:rPr lang="en-US" dirty="0"/>
              <a:t> cards.</a:t>
            </a:r>
          </a:p>
          <a:p>
            <a:r>
              <a:rPr lang="en-US" dirty="0"/>
              <a:t>Order of operations</a:t>
            </a:r>
          </a:p>
          <a:p>
            <a:pPr marL="571500" lvl="1" indent="-342900">
              <a:buFont typeface="+mj-lt"/>
              <a:buAutoNum type="arabicPeriod"/>
            </a:pPr>
            <a:r>
              <a:rPr lang="en-US" dirty="0"/>
              <a:t>Extract filters.</a:t>
            </a:r>
          </a:p>
          <a:p>
            <a:pPr marL="571500" lvl="1" indent="-342900">
              <a:buFont typeface="+mj-lt"/>
              <a:buAutoNum type="arabicPeriod"/>
            </a:pPr>
            <a:r>
              <a:rPr lang="en-US" dirty="0"/>
              <a:t>Data source filters.</a:t>
            </a:r>
          </a:p>
          <a:p>
            <a:pPr marL="571500" lvl="1" indent="-342900">
              <a:buFont typeface="+mj-lt"/>
              <a:buAutoNum type="arabicPeriod"/>
            </a:pPr>
            <a:r>
              <a:rPr lang="en-US" dirty="0"/>
              <a:t>Context filters.</a:t>
            </a:r>
          </a:p>
          <a:p>
            <a:pPr marL="571500" lvl="1" indent="-342900">
              <a:buFont typeface="+mj-lt"/>
              <a:buAutoNum type="arabicPeriod"/>
            </a:pPr>
            <a:r>
              <a:rPr lang="en-US" dirty="0"/>
              <a:t>Dimension filters.</a:t>
            </a:r>
          </a:p>
          <a:p>
            <a:pPr marL="571500" lvl="1" indent="-342900">
              <a:buFont typeface="+mj-lt"/>
              <a:buAutoNum type="arabicPeriod"/>
            </a:pPr>
            <a:r>
              <a:rPr lang="en-US" dirty="0"/>
              <a:t>Measure filters. </a:t>
            </a:r>
          </a:p>
          <a:p>
            <a:pPr marL="571500" lvl="1" indent="-342900">
              <a:buFont typeface="+mj-lt"/>
              <a:buAutoNum type="arabicPeriod"/>
            </a:pPr>
            <a:r>
              <a:rPr lang="en-US" dirty="0"/>
              <a:t>Table calculation filters.</a:t>
            </a:r>
          </a:p>
        </p:txBody>
      </p:sp>
      <p:pic>
        <p:nvPicPr>
          <p:cNvPr id="3" name="Picture 2">
            <a:extLst>
              <a:ext uri="{FF2B5EF4-FFF2-40B4-BE49-F238E27FC236}">
                <a16:creationId xmlns:a16="http://schemas.microsoft.com/office/drawing/2014/main" id="{7FCDE303-14B4-1C71-5531-17B2CB5A17EE}"/>
              </a:ext>
            </a:extLst>
          </p:cNvPr>
          <p:cNvPicPr>
            <a:picLocks noChangeAspect="1"/>
          </p:cNvPicPr>
          <p:nvPr/>
        </p:nvPicPr>
        <p:blipFill rotWithShape="1">
          <a:blip r:embed="rId2"/>
          <a:srcRect r="1614"/>
          <a:stretch/>
        </p:blipFill>
        <p:spPr>
          <a:xfrm>
            <a:off x="6816309" y="1308970"/>
            <a:ext cx="5020092" cy="4952141"/>
          </a:xfrm>
          <a:prstGeom prst="rect">
            <a:avLst/>
          </a:prstGeom>
        </p:spPr>
      </p:pic>
    </p:spTree>
    <p:extLst>
      <p:ext uri="{BB962C8B-B14F-4D97-AF65-F5344CB8AC3E}">
        <p14:creationId xmlns:p14="http://schemas.microsoft.com/office/powerpoint/2010/main" val="1074522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DD44F2-4136-F8E8-C418-F3C877DE8613}"/>
              </a:ext>
            </a:extLst>
          </p:cNvPr>
          <p:cNvSpPr>
            <a:spLocks noGrp="1"/>
          </p:cNvSpPr>
          <p:nvPr>
            <p:ph type="title"/>
          </p:nvPr>
        </p:nvSpPr>
        <p:spPr/>
        <p:txBody>
          <a:bodyPr/>
          <a:lstStyle/>
          <a:p>
            <a:r>
              <a:rPr lang="en-US" dirty="0"/>
              <a:t>Advanced Filter Settings</a:t>
            </a:r>
          </a:p>
        </p:txBody>
      </p:sp>
      <p:sp>
        <p:nvSpPr>
          <p:cNvPr id="2" name="Slide Number Placeholder 1">
            <a:extLst>
              <a:ext uri="{FF2B5EF4-FFF2-40B4-BE49-F238E27FC236}">
                <a16:creationId xmlns:a16="http://schemas.microsoft.com/office/drawing/2014/main" id="{31F5C98E-4713-8C69-7BAB-C7C531887171}"/>
              </a:ext>
            </a:extLst>
          </p:cNvPr>
          <p:cNvSpPr>
            <a:spLocks noGrp="1"/>
          </p:cNvSpPr>
          <p:nvPr>
            <p:ph type="sldNum" sz="quarter" idx="12"/>
          </p:nvPr>
        </p:nvSpPr>
        <p:spPr/>
        <p:txBody>
          <a:bodyPr/>
          <a:lstStyle/>
          <a:p>
            <a:fld id="{A8160BDD-7155-D744-B749-9730458604AD}" type="slidenum">
              <a:rPr lang="en-US" smtClean="0"/>
              <a:pPr/>
              <a:t>15</a:t>
            </a:fld>
            <a:endParaRPr lang="en-US" dirty="0"/>
          </a:p>
        </p:txBody>
      </p:sp>
      <p:graphicFrame>
        <p:nvGraphicFramePr>
          <p:cNvPr id="5" name="Group 64">
            <a:extLst>
              <a:ext uri="{FF2B5EF4-FFF2-40B4-BE49-F238E27FC236}">
                <a16:creationId xmlns:a16="http://schemas.microsoft.com/office/drawing/2014/main" id="{84375CC7-AB1B-EB58-4A08-5BAD12566A59}"/>
              </a:ext>
            </a:extLst>
          </p:cNvPr>
          <p:cNvGraphicFramePr>
            <a:graphicFrameLocks noGrp="1"/>
          </p:cNvGraphicFramePr>
          <p:nvPr>
            <p:extLst>
              <p:ext uri="{D42A27DB-BD31-4B8C-83A1-F6EECF244321}">
                <p14:modId xmlns:p14="http://schemas.microsoft.com/office/powerpoint/2010/main" val="3608217793"/>
              </p:ext>
            </p:extLst>
          </p:nvPr>
        </p:nvGraphicFramePr>
        <p:xfrm>
          <a:off x="1693961" y="1447800"/>
          <a:ext cx="8804078" cy="4109171"/>
        </p:xfrm>
        <a:graphic>
          <a:graphicData uri="http://schemas.openxmlformats.org/drawingml/2006/table">
            <a:tbl>
              <a:tblPr/>
              <a:tblGrid>
                <a:gridCol w="2038839">
                  <a:extLst>
                    <a:ext uri="{9D8B030D-6E8A-4147-A177-3AD203B41FA5}">
                      <a16:colId xmlns:a16="http://schemas.microsoft.com/office/drawing/2014/main" val="20000"/>
                    </a:ext>
                  </a:extLst>
                </a:gridCol>
                <a:gridCol w="6765239">
                  <a:extLst>
                    <a:ext uri="{9D8B030D-6E8A-4147-A177-3AD203B41FA5}">
                      <a16:colId xmlns:a16="http://schemas.microsoft.com/office/drawing/2014/main" val="20001"/>
                    </a:ext>
                  </a:extLst>
                </a:gridCol>
              </a:tblGrid>
              <a:tr h="45732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mn-lt"/>
                          <a:ea typeface="+mn-ea"/>
                          <a:cs typeface="Calibri"/>
                        </a:rPr>
                        <a:t>Filter Dialog Box Tab</a:t>
                      </a:r>
                      <a:endParaRPr kumimoji="0" lang="en-US" sz="1600" b="1" i="0" u="none" strike="noStrike" kern="1200" cap="none" normalizeH="0" baseline="0" dirty="0">
                        <a:ln>
                          <a:noFill/>
                        </a:ln>
                        <a:solidFill>
                          <a:schemeClr val="bg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Description</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6098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General</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Lists all values in the field being filtered. </a:t>
                      </a:r>
                    </a:p>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Enables you to create an include or exclude filter by selecting from the list of values, using all values, or creating a custom list of values. </a:t>
                      </a:r>
                    </a:p>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Enables you to search the list if it has a large number of members. </a:t>
                      </a:r>
                    </a:p>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Enables you to select the </a:t>
                      </a:r>
                      <a:r>
                        <a:rPr lang="en-US" sz="1400" b="1" kern="1200" baseline="0" dirty="0">
                          <a:solidFill>
                            <a:schemeClr val="tx1"/>
                          </a:solidFill>
                          <a:latin typeface="+mn-lt"/>
                          <a:ea typeface="+mn-ea"/>
                          <a:cs typeface="+mn-cs"/>
                        </a:rPr>
                        <a:t>Use all </a:t>
                      </a:r>
                      <a:r>
                        <a:rPr lang="en-US" sz="1400" kern="1200" baseline="0" dirty="0">
                          <a:solidFill>
                            <a:schemeClr val="tx1"/>
                          </a:solidFill>
                          <a:latin typeface="+mn-lt"/>
                          <a:ea typeface="+mn-ea"/>
                          <a:cs typeface="+mn-cs"/>
                        </a:rPr>
                        <a:t>option to always include members. This can be helpful if the field list changes. </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56098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Wildcard</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457200" rtl="0" eaLnBrk="1" fontAlgn="auto" latinLnBrk="0" hangingPunct="1">
                        <a:lnSpc>
                          <a:spcPct val="100000"/>
                        </a:lnSpc>
                        <a:spcBef>
                          <a:spcPct val="20000"/>
                        </a:spcBef>
                        <a:spcAft>
                          <a:spcPts val="0"/>
                        </a:spcAft>
                        <a:buClr>
                          <a:srgbClr val="009DDC"/>
                        </a:buClr>
                        <a:buSzTx/>
                        <a:buFontTx/>
                        <a:buNone/>
                        <a:tabLst/>
                      </a:pPr>
                      <a:r>
                        <a:rPr lang="en-US" sz="1400" kern="1200" baseline="0" dirty="0">
                          <a:solidFill>
                            <a:schemeClr val="tx1"/>
                          </a:solidFill>
                          <a:latin typeface="+mn-lt"/>
                          <a:ea typeface="+mn-ea"/>
                          <a:cs typeface="+mn-cs"/>
                        </a:rPr>
                        <a:t>Enables you to create an include or exclude filter based on a wildcard value by using string values. </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070193325"/>
                  </a:ext>
                </a:extLst>
              </a:tr>
              <a:tr h="56098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Condition</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Enables you to create a conditional filter based on other fields. </a:t>
                      </a:r>
                    </a:p>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You can construct the condition by field or through a formula. </a:t>
                      </a:r>
                    </a:p>
                    <a:p>
                      <a:pPr marL="169863" marR="0" lvl="0" indent="-169863" algn="l" defTabSz="457200" rtl="0" eaLnBrk="1" fontAlgn="auto" latinLnBrk="0" hangingPunct="1">
                        <a:lnSpc>
                          <a:spcPct val="100000"/>
                        </a:lnSpc>
                        <a:spcBef>
                          <a:spcPct val="20000"/>
                        </a:spcBef>
                        <a:spcAft>
                          <a:spcPts val="0"/>
                        </a:spcAft>
                        <a:buClr>
                          <a:srgbClr val="009DDC"/>
                        </a:buClr>
                        <a:buSzTx/>
                        <a:buFont typeface="Arial"/>
                        <a:buChar char="•"/>
                        <a:tabLst/>
                      </a:pPr>
                      <a:r>
                        <a:rPr lang="en-US" sz="1400" kern="1200" baseline="0" dirty="0">
                          <a:solidFill>
                            <a:schemeClr val="tx1"/>
                          </a:solidFill>
                          <a:latin typeface="+mn-lt"/>
                          <a:ea typeface="+mn-ea"/>
                          <a:cs typeface="+mn-cs"/>
                        </a:rPr>
                        <a:t>When you construct a condition by field, select the </a:t>
                      </a:r>
                      <a:r>
                        <a:rPr lang="en-US" sz="1400" b="1" kern="1200" baseline="0" dirty="0">
                          <a:solidFill>
                            <a:schemeClr val="tx1"/>
                          </a:solidFill>
                          <a:latin typeface="+mn-lt"/>
                          <a:ea typeface="+mn-ea"/>
                          <a:cs typeface="+mn-cs"/>
                        </a:rPr>
                        <a:t>Load</a:t>
                      </a:r>
                      <a:r>
                        <a:rPr lang="en-US" sz="1400" kern="1200" baseline="0" dirty="0">
                          <a:solidFill>
                            <a:schemeClr val="tx1"/>
                          </a:solidFill>
                          <a:latin typeface="+mn-lt"/>
                          <a:ea typeface="+mn-ea"/>
                          <a:cs typeface="+mn-cs"/>
                        </a:rPr>
                        <a:t> button to see the range of values your condition will return to verify that it is constructed correctly.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159476268"/>
                  </a:ext>
                </a:extLst>
              </a:tr>
              <a:tr h="56098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Top</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457200" rtl="0" eaLnBrk="1" fontAlgn="auto" latinLnBrk="0" hangingPunct="1">
                        <a:lnSpc>
                          <a:spcPct val="100000"/>
                        </a:lnSpc>
                        <a:spcBef>
                          <a:spcPct val="20000"/>
                        </a:spcBef>
                        <a:spcAft>
                          <a:spcPts val="0"/>
                        </a:spcAft>
                        <a:buClr>
                          <a:srgbClr val="009DDC"/>
                        </a:buClr>
                        <a:buSzTx/>
                        <a:buFontTx/>
                        <a:buNone/>
                        <a:tabLst/>
                      </a:pPr>
                      <a:r>
                        <a:rPr lang="en-US" sz="1400" kern="1200" baseline="0" dirty="0">
                          <a:solidFill>
                            <a:schemeClr val="tx1"/>
                          </a:solidFill>
                          <a:latin typeface="+mn-lt"/>
                          <a:ea typeface="+mn-ea"/>
                          <a:cs typeface="+mn-cs"/>
                        </a:rPr>
                        <a:t>Enables you to create a conditional filter based on another field to show top or bottom data based on values or parameters. </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58505624"/>
                  </a:ext>
                </a:extLst>
              </a:tr>
            </a:tbl>
          </a:graphicData>
        </a:graphic>
      </p:graphicFrame>
    </p:spTree>
    <p:extLst>
      <p:ext uri="{BB962C8B-B14F-4D97-AF65-F5344CB8AC3E}">
        <p14:creationId xmlns:p14="http://schemas.microsoft.com/office/powerpoint/2010/main" val="4159161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8AB615-2D44-D578-6DE7-C234BC20880B}"/>
              </a:ext>
            </a:extLst>
          </p:cNvPr>
          <p:cNvSpPr>
            <a:spLocks noGrp="1"/>
          </p:cNvSpPr>
          <p:nvPr>
            <p:ph type="sldNum" sz="quarter" idx="12"/>
          </p:nvPr>
        </p:nvSpPr>
        <p:spPr/>
        <p:txBody>
          <a:bodyPr/>
          <a:lstStyle/>
          <a:p>
            <a:fld id="{A8160BDD-7155-D744-B749-9730458604AD}" type="slidenum">
              <a:rPr lang="en-US" smtClean="0"/>
              <a:pPr/>
              <a:t>16</a:t>
            </a:fld>
            <a:endParaRPr lang="en-US" dirty="0"/>
          </a:p>
        </p:txBody>
      </p:sp>
      <p:sp>
        <p:nvSpPr>
          <p:cNvPr id="5" name="Text Placeholder 4">
            <a:extLst>
              <a:ext uri="{FF2B5EF4-FFF2-40B4-BE49-F238E27FC236}">
                <a16:creationId xmlns:a16="http://schemas.microsoft.com/office/drawing/2014/main" id="{7A65688E-A762-FECA-4B0C-2F7B65D80651}"/>
              </a:ext>
            </a:extLst>
          </p:cNvPr>
          <p:cNvSpPr>
            <a:spLocks noGrp="1"/>
          </p:cNvSpPr>
          <p:nvPr>
            <p:ph type="body" sz="quarter" idx="13"/>
          </p:nvPr>
        </p:nvSpPr>
        <p:spPr/>
        <p:txBody>
          <a:bodyPr/>
          <a:lstStyle/>
          <a:p>
            <a:r>
              <a:rPr lang="en-US" dirty="0"/>
              <a:t>Creating and Applying Advanced Filters</a:t>
            </a:r>
          </a:p>
        </p:txBody>
      </p:sp>
    </p:spTree>
    <p:extLst>
      <p:ext uri="{BB962C8B-B14F-4D97-AF65-F5344CB8AC3E}">
        <p14:creationId xmlns:p14="http://schemas.microsoft.com/office/powerpoint/2010/main" val="3219496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D9411-EA66-EBB6-A69D-A32FAD7CD57A}"/>
              </a:ext>
            </a:extLst>
          </p:cNvPr>
          <p:cNvSpPr>
            <a:spLocks noGrp="1"/>
          </p:cNvSpPr>
          <p:nvPr>
            <p:ph type="title"/>
          </p:nvPr>
        </p:nvSpPr>
        <p:spPr/>
        <p:txBody>
          <a:bodyPr/>
          <a:lstStyle/>
          <a:p>
            <a:r>
              <a:rPr lang="en-US" dirty="0"/>
              <a:t>Create and Apply Parameters</a:t>
            </a:r>
          </a:p>
        </p:txBody>
      </p:sp>
      <p:sp>
        <p:nvSpPr>
          <p:cNvPr id="3" name="Text Placeholder 2">
            <a:extLst>
              <a:ext uri="{FF2B5EF4-FFF2-40B4-BE49-F238E27FC236}">
                <a16:creationId xmlns:a16="http://schemas.microsoft.com/office/drawing/2014/main" id="{4B94EED2-C432-3FE8-39C2-B95F933A2C91}"/>
              </a:ext>
            </a:extLst>
          </p:cNvPr>
          <p:cNvSpPr>
            <a:spLocks noGrp="1"/>
          </p:cNvSpPr>
          <p:nvPr>
            <p:ph type="body" idx="1"/>
          </p:nvPr>
        </p:nvSpPr>
        <p:spPr/>
        <p:txBody>
          <a:bodyPr/>
          <a:lstStyle/>
          <a:p>
            <a:r>
              <a:rPr lang="en-US" dirty="0"/>
              <a:t>Topic C</a:t>
            </a:r>
          </a:p>
        </p:txBody>
      </p:sp>
      <p:sp>
        <p:nvSpPr>
          <p:cNvPr id="4" name="Slide Number Placeholder 3">
            <a:extLst>
              <a:ext uri="{FF2B5EF4-FFF2-40B4-BE49-F238E27FC236}">
                <a16:creationId xmlns:a16="http://schemas.microsoft.com/office/drawing/2014/main" id="{430B8A9C-BBC6-26AC-A308-95BC7056F73B}"/>
              </a:ext>
            </a:extLst>
          </p:cNvPr>
          <p:cNvSpPr>
            <a:spLocks noGrp="1"/>
          </p:cNvSpPr>
          <p:nvPr>
            <p:ph type="sldNum" sz="quarter" idx="12"/>
          </p:nvPr>
        </p:nvSpPr>
        <p:spPr/>
        <p:txBody>
          <a:bodyPr/>
          <a:lstStyle/>
          <a:p>
            <a:fld id="{A8160BDD-7155-D744-B749-9730458604AD}" type="slidenum">
              <a:rPr lang="en-US" smtClean="0"/>
              <a:t>17</a:t>
            </a:fld>
            <a:endParaRPr lang="en-US" dirty="0"/>
          </a:p>
        </p:txBody>
      </p:sp>
    </p:spTree>
    <p:extLst>
      <p:ext uri="{BB962C8B-B14F-4D97-AF65-F5344CB8AC3E}">
        <p14:creationId xmlns:p14="http://schemas.microsoft.com/office/powerpoint/2010/main" val="3974600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9B886DA-F75B-5270-2537-651C5D8993A6}"/>
              </a:ext>
            </a:extLst>
          </p:cNvPr>
          <p:cNvSpPr>
            <a:spLocks noGrp="1"/>
          </p:cNvSpPr>
          <p:nvPr>
            <p:ph type="sldNum" sz="quarter" idx="12"/>
          </p:nvPr>
        </p:nvSpPr>
        <p:spPr/>
        <p:txBody>
          <a:bodyPr/>
          <a:lstStyle/>
          <a:p>
            <a:fld id="{A8160BDD-7155-D744-B749-9730458604AD}" type="slidenum">
              <a:rPr lang="en-US" smtClean="0"/>
              <a:t>18</a:t>
            </a:fld>
            <a:endParaRPr lang="en-US" dirty="0"/>
          </a:p>
        </p:txBody>
      </p:sp>
      <p:sp>
        <p:nvSpPr>
          <p:cNvPr id="5" name="Title 4">
            <a:extLst>
              <a:ext uri="{FF2B5EF4-FFF2-40B4-BE49-F238E27FC236}">
                <a16:creationId xmlns:a16="http://schemas.microsoft.com/office/drawing/2014/main" id="{4653FA22-7045-1536-FE8B-0F5FA927A6ED}"/>
              </a:ext>
            </a:extLst>
          </p:cNvPr>
          <p:cNvSpPr>
            <a:spLocks noGrp="1"/>
          </p:cNvSpPr>
          <p:nvPr>
            <p:ph type="title"/>
          </p:nvPr>
        </p:nvSpPr>
        <p:spPr/>
        <p:txBody>
          <a:bodyPr/>
          <a:lstStyle/>
          <a:p>
            <a:r>
              <a:rPr lang="en-US" dirty="0"/>
              <a:t>Parameters</a:t>
            </a:r>
          </a:p>
        </p:txBody>
      </p:sp>
      <p:sp>
        <p:nvSpPr>
          <p:cNvPr id="2" name="Text Placeholder 1">
            <a:extLst>
              <a:ext uri="{FF2B5EF4-FFF2-40B4-BE49-F238E27FC236}">
                <a16:creationId xmlns:a16="http://schemas.microsoft.com/office/drawing/2014/main" id="{408BA597-4E80-3204-4BC5-0D4273FF519C}"/>
              </a:ext>
            </a:extLst>
          </p:cNvPr>
          <p:cNvSpPr>
            <a:spLocks noGrp="1"/>
          </p:cNvSpPr>
          <p:nvPr>
            <p:ph type="body" sz="quarter" idx="13"/>
          </p:nvPr>
        </p:nvSpPr>
        <p:spPr/>
        <p:txBody>
          <a:bodyPr/>
          <a:lstStyle/>
          <a:p>
            <a:r>
              <a:rPr lang="en-US" b="1" dirty="0"/>
              <a:t>Parameter</a:t>
            </a:r>
            <a:r>
              <a:rPr lang="en-US" dirty="0"/>
              <a:t>: A variable, such as a number, date, or string, that can replace a constant value in a calculation, filter, or reference line.</a:t>
            </a:r>
          </a:p>
        </p:txBody>
      </p:sp>
      <p:sp>
        <p:nvSpPr>
          <p:cNvPr id="3" name="Text Placeholder 2">
            <a:extLst>
              <a:ext uri="{FF2B5EF4-FFF2-40B4-BE49-F238E27FC236}">
                <a16:creationId xmlns:a16="http://schemas.microsoft.com/office/drawing/2014/main" id="{C6FB1EBA-4DB4-5998-4DCC-C5EB9340E49E}"/>
              </a:ext>
            </a:extLst>
          </p:cNvPr>
          <p:cNvSpPr>
            <a:spLocks noGrp="1"/>
          </p:cNvSpPr>
          <p:nvPr>
            <p:ph type="body" sz="quarter" idx="14"/>
          </p:nvPr>
        </p:nvSpPr>
        <p:spPr/>
        <p:txBody>
          <a:bodyPr/>
          <a:lstStyle/>
          <a:p>
            <a:r>
              <a:rPr lang="en-US" dirty="0"/>
              <a:t>Analogous to variables in an equation. </a:t>
            </a:r>
          </a:p>
          <a:p>
            <a:r>
              <a:rPr lang="en-US" dirty="0"/>
              <a:t>Users control the value of that variable, and therefore, what they can see in the view.</a:t>
            </a:r>
          </a:p>
          <a:p>
            <a:r>
              <a:rPr lang="en-US" dirty="0"/>
              <a:t>Parameters can also adjust the output of another defined element.</a:t>
            </a:r>
          </a:p>
          <a:p>
            <a:pPr lvl="1"/>
            <a:r>
              <a:rPr lang="en-US" dirty="0"/>
              <a:t>The color of marks or the value of a reference line.</a:t>
            </a:r>
          </a:p>
          <a:p>
            <a:r>
              <a:rPr lang="en-US" dirty="0"/>
              <a:t>Parameter controls are placed at the right side of the viz.</a:t>
            </a:r>
          </a:p>
          <a:p>
            <a:r>
              <a:rPr lang="en-US" dirty="0"/>
              <a:t>Parameters by themselves don't affect the view. </a:t>
            </a:r>
          </a:p>
          <a:p>
            <a:pPr lvl="1"/>
            <a:r>
              <a:rPr lang="en-US" dirty="0"/>
              <a:t>Until after that value is associated with something else.</a:t>
            </a:r>
          </a:p>
          <a:p>
            <a:pPr lvl="1"/>
            <a:r>
              <a:rPr lang="en-US" dirty="0"/>
              <a:t>Examples: filter, set, reference line, or calculated field. </a:t>
            </a:r>
          </a:p>
          <a:p>
            <a:r>
              <a:rPr lang="en-US" dirty="0"/>
              <a:t>If a parameter is created and associated with something in the viz, and that element is later removed, Tableau labels that parameter as an orphaned parameter. </a:t>
            </a:r>
          </a:p>
          <a:p>
            <a:r>
              <a:rPr lang="en-US" dirty="0"/>
              <a:t>Once you define parameters, you can select and edit them in the </a:t>
            </a:r>
            <a:r>
              <a:rPr lang="en-US" b="1" dirty="0"/>
              <a:t>Data</a:t>
            </a:r>
            <a:r>
              <a:rPr lang="en-US" dirty="0"/>
              <a:t> pane. </a:t>
            </a:r>
          </a:p>
          <a:p>
            <a:r>
              <a:rPr lang="en-US" dirty="0"/>
              <a:t>Parameters are available anywhere in the workbook in which they are created, and you can use them in multiple places within the workbook.</a:t>
            </a:r>
          </a:p>
        </p:txBody>
      </p:sp>
    </p:spTree>
    <p:extLst>
      <p:ext uri="{BB962C8B-B14F-4D97-AF65-F5344CB8AC3E}">
        <p14:creationId xmlns:p14="http://schemas.microsoft.com/office/powerpoint/2010/main" val="2956714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DFAE52-5765-94F7-F8E7-8E6DB66C27EC}"/>
              </a:ext>
            </a:extLst>
          </p:cNvPr>
          <p:cNvSpPr>
            <a:spLocks noGrp="1"/>
          </p:cNvSpPr>
          <p:nvPr>
            <p:ph type="sldNum" sz="quarter" idx="12"/>
          </p:nvPr>
        </p:nvSpPr>
        <p:spPr/>
        <p:txBody>
          <a:bodyPr/>
          <a:lstStyle/>
          <a:p>
            <a:fld id="{A8160BDD-7155-D744-B749-9730458604AD}" type="slidenum">
              <a:rPr lang="en-US" smtClean="0"/>
              <a:pPr/>
              <a:t>19</a:t>
            </a:fld>
            <a:endParaRPr lang="en-US" dirty="0"/>
          </a:p>
        </p:txBody>
      </p:sp>
      <p:sp>
        <p:nvSpPr>
          <p:cNvPr id="3" name="Title 2">
            <a:extLst>
              <a:ext uri="{FF2B5EF4-FFF2-40B4-BE49-F238E27FC236}">
                <a16:creationId xmlns:a16="http://schemas.microsoft.com/office/drawing/2014/main" id="{B606F0E5-AE2E-621B-7F8C-E8E6E6C90314}"/>
              </a:ext>
            </a:extLst>
          </p:cNvPr>
          <p:cNvSpPr>
            <a:spLocks noGrp="1"/>
          </p:cNvSpPr>
          <p:nvPr>
            <p:ph type="title"/>
          </p:nvPr>
        </p:nvSpPr>
        <p:spPr/>
        <p:txBody>
          <a:bodyPr/>
          <a:lstStyle/>
          <a:p>
            <a:r>
              <a:rPr lang="en-US" dirty="0"/>
              <a:t>Types of Parameters</a:t>
            </a:r>
          </a:p>
        </p:txBody>
      </p:sp>
      <p:sp>
        <p:nvSpPr>
          <p:cNvPr id="4" name="Text Placeholder 3">
            <a:extLst>
              <a:ext uri="{FF2B5EF4-FFF2-40B4-BE49-F238E27FC236}">
                <a16:creationId xmlns:a16="http://schemas.microsoft.com/office/drawing/2014/main" id="{6F3E45FD-D825-3AF5-8DED-506DDB98075A}"/>
              </a:ext>
            </a:extLst>
          </p:cNvPr>
          <p:cNvSpPr>
            <a:spLocks noGrp="1"/>
          </p:cNvSpPr>
          <p:nvPr>
            <p:ph type="body" sz="quarter" idx="13"/>
          </p:nvPr>
        </p:nvSpPr>
        <p:spPr/>
        <p:txBody>
          <a:bodyPr/>
          <a:lstStyle/>
          <a:p>
            <a:r>
              <a:rPr lang="en-US" b="1" dirty="0"/>
              <a:t>Float</a:t>
            </a:r>
            <a:r>
              <a:rPr lang="en-US" dirty="0"/>
              <a:t>: A float parameter will return a decimal number such as 1.5 or 76.6778.</a:t>
            </a:r>
          </a:p>
          <a:p>
            <a:r>
              <a:rPr lang="en-US" b="1" dirty="0"/>
              <a:t>Integer</a:t>
            </a:r>
            <a:r>
              <a:rPr lang="en-US" dirty="0"/>
              <a:t>: An integer parameter will return a number with no decimals. Any decimal value is rounded up or down.</a:t>
            </a:r>
          </a:p>
          <a:p>
            <a:r>
              <a:rPr lang="en-US" b="1" dirty="0"/>
              <a:t>String</a:t>
            </a:r>
            <a:r>
              <a:rPr lang="en-US" dirty="0"/>
              <a:t>: A string parameter will return text, such as "Profitable."</a:t>
            </a:r>
          </a:p>
          <a:p>
            <a:r>
              <a:rPr lang="en-US" b="1" dirty="0"/>
              <a:t>Boolean</a:t>
            </a:r>
            <a:r>
              <a:rPr lang="en-US" dirty="0"/>
              <a:t>: A Boolean parameter will return true or false.</a:t>
            </a:r>
          </a:p>
          <a:p>
            <a:r>
              <a:rPr lang="en-US" b="1" dirty="0"/>
              <a:t>Date</a:t>
            </a:r>
            <a:r>
              <a:rPr lang="en-US" dirty="0"/>
              <a:t>:</a:t>
            </a:r>
            <a:r>
              <a:rPr lang="en-US" b="1" dirty="0"/>
              <a:t> </a:t>
            </a:r>
            <a:r>
              <a:rPr lang="en-US" dirty="0"/>
              <a:t>A date parameter will return a date number, string, or date expression such as 8/27/2023.</a:t>
            </a:r>
          </a:p>
          <a:p>
            <a:r>
              <a:rPr lang="en-US" b="1" dirty="0"/>
              <a:t>Date/Time</a:t>
            </a:r>
            <a:r>
              <a:rPr lang="en-US" dirty="0"/>
              <a:t>: A date/time parameter will return a date and time number, string, or date and time expression such as 8/27/2023 10:16:00.</a:t>
            </a:r>
          </a:p>
        </p:txBody>
      </p:sp>
    </p:spTree>
    <p:extLst>
      <p:ext uri="{BB962C8B-B14F-4D97-AF65-F5344CB8AC3E}">
        <p14:creationId xmlns:p14="http://schemas.microsoft.com/office/powerpoint/2010/main" val="318727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8426-B617-9544-393E-BDF417D83FC5}"/>
              </a:ext>
            </a:extLst>
          </p:cNvPr>
          <p:cNvSpPr>
            <a:spLocks noGrp="1"/>
          </p:cNvSpPr>
          <p:nvPr>
            <p:ph type="title"/>
          </p:nvPr>
        </p:nvSpPr>
        <p:spPr/>
        <p:txBody>
          <a:bodyPr/>
          <a:lstStyle/>
          <a:p>
            <a:r>
              <a:rPr lang="en-US" dirty="0"/>
              <a:t>Organize Data</a:t>
            </a:r>
          </a:p>
        </p:txBody>
      </p:sp>
      <p:sp>
        <p:nvSpPr>
          <p:cNvPr id="3" name="Text Placeholder 2">
            <a:extLst>
              <a:ext uri="{FF2B5EF4-FFF2-40B4-BE49-F238E27FC236}">
                <a16:creationId xmlns:a16="http://schemas.microsoft.com/office/drawing/2014/main" id="{BB72FD75-5600-6BAF-69A0-5A58ACEF8221}"/>
              </a:ext>
            </a:extLst>
          </p:cNvPr>
          <p:cNvSpPr>
            <a:spLocks noGrp="1"/>
          </p:cNvSpPr>
          <p:nvPr>
            <p:ph type="body" idx="1"/>
          </p:nvPr>
        </p:nvSpPr>
        <p:spPr/>
        <p:txBody>
          <a:bodyPr/>
          <a:lstStyle/>
          <a:p>
            <a:r>
              <a:rPr lang="en-US" dirty="0"/>
              <a:t>Topic A</a:t>
            </a:r>
          </a:p>
        </p:txBody>
      </p:sp>
      <p:sp>
        <p:nvSpPr>
          <p:cNvPr id="4" name="Slide Number Placeholder 3">
            <a:extLst>
              <a:ext uri="{FF2B5EF4-FFF2-40B4-BE49-F238E27FC236}">
                <a16:creationId xmlns:a16="http://schemas.microsoft.com/office/drawing/2014/main" id="{6C48D14A-8C20-329A-26B8-4A3AAA449712}"/>
              </a:ext>
            </a:extLst>
          </p:cNvPr>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636620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D77816-8A44-47F6-7189-67CBDDEEFEE6}"/>
              </a:ext>
            </a:extLst>
          </p:cNvPr>
          <p:cNvSpPr>
            <a:spLocks noGrp="1"/>
          </p:cNvSpPr>
          <p:nvPr>
            <p:ph type="sldNum" sz="quarter" idx="12"/>
          </p:nvPr>
        </p:nvSpPr>
        <p:spPr/>
        <p:txBody>
          <a:bodyPr/>
          <a:lstStyle/>
          <a:p>
            <a:fld id="{A8160BDD-7155-D744-B749-9730458604AD}" type="slidenum">
              <a:rPr lang="en-US" smtClean="0"/>
              <a:pPr/>
              <a:t>20</a:t>
            </a:fld>
            <a:endParaRPr lang="en-US" dirty="0"/>
          </a:p>
        </p:txBody>
      </p:sp>
      <p:sp>
        <p:nvSpPr>
          <p:cNvPr id="3" name="Title 2">
            <a:extLst>
              <a:ext uri="{FF2B5EF4-FFF2-40B4-BE49-F238E27FC236}">
                <a16:creationId xmlns:a16="http://schemas.microsoft.com/office/drawing/2014/main" id="{DCF1DBA6-385C-A2EB-71A3-E867D81B911D}"/>
              </a:ext>
            </a:extLst>
          </p:cNvPr>
          <p:cNvSpPr>
            <a:spLocks noGrp="1"/>
          </p:cNvSpPr>
          <p:nvPr>
            <p:ph type="title"/>
          </p:nvPr>
        </p:nvSpPr>
        <p:spPr/>
        <p:txBody>
          <a:bodyPr/>
          <a:lstStyle/>
          <a:p>
            <a:r>
              <a:rPr lang="en-US" dirty="0"/>
              <a:t>Dynamic Parameters</a:t>
            </a:r>
          </a:p>
        </p:txBody>
      </p:sp>
      <p:sp>
        <p:nvSpPr>
          <p:cNvPr id="4" name="Text Placeholder 3">
            <a:extLst>
              <a:ext uri="{FF2B5EF4-FFF2-40B4-BE49-F238E27FC236}">
                <a16:creationId xmlns:a16="http://schemas.microsoft.com/office/drawing/2014/main" id="{4D5B2210-E871-E81F-8FB5-4B36A4AB9F4D}"/>
              </a:ext>
            </a:extLst>
          </p:cNvPr>
          <p:cNvSpPr>
            <a:spLocks noGrp="1"/>
          </p:cNvSpPr>
          <p:nvPr>
            <p:ph type="body" sz="quarter" idx="13"/>
          </p:nvPr>
        </p:nvSpPr>
        <p:spPr/>
        <p:txBody>
          <a:bodyPr/>
          <a:lstStyle/>
          <a:p>
            <a:r>
              <a:rPr lang="en-US" dirty="0"/>
              <a:t>Dynamic parameters enable you to link parameter values to a data </a:t>
            </a:r>
            <a:br>
              <a:rPr lang="en-US" dirty="0"/>
            </a:br>
            <a:r>
              <a:rPr lang="en-US" dirty="0"/>
              <a:t>source and then configure the values to update when someone </a:t>
            </a:r>
            <a:br>
              <a:rPr lang="en-US" dirty="0"/>
            </a:br>
            <a:r>
              <a:rPr lang="en-US" dirty="0"/>
              <a:t>opens the workbook. </a:t>
            </a:r>
          </a:p>
          <a:p>
            <a:r>
              <a:rPr lang="en-US" dirty="0"/>
              <a:t>You can also configure the current value of a parameter to be the </a:t>
            </a:r>
            <a:br>
              <a:rPr lang="en-US" dirty="0"/>
            </a:br>
            <a:r>
              <a:rPr lang="en-US" dirty="0"/>
              <a:t>most recently added value. </a:t>
            </a:r>
          </a:p>
          <a:p>
            <a:r>
              <a:rPr lang="en-US" dirty="0"/>
              <a:t>Options in the </a:t>
            </a:r>
            <a:r>
              <a:rPr lang="en-US" b="1" dirty="0"/>
              <a:t>Create Parameter </a:t>
            </a:r>
            <a:r>
              <a:rPr lang="en-US" dirty="0"/>
              <a:t>dialog box.</a:t>
            </a:r>
          </a:p>
          <a:p>
            <a:pPr lvl="1"/>
            <a:r>
              <a:rPr lang="en-US" b="1" dirty="0"/>
              <a:t>Current Value</a:t>
            </a:r>
            <a:r>
              <a:rPr lang="en-US" dirty="0"/>
              <a:t>: Configure this to be the latest value from the data source. </a:t>
            </a:r>
          </a:p>
          <a:p>
            <a:pPr lvl="1"/>
            <a:r>
              <a:rPr lang="en-US" b="1" dirty="0"/>
              <a:t>Allowable Values</a:t>
            </a:r>
            <a:r>
              <a:rPr lang="en-US" dirty="0"/>
              <a:t>: When configuring a list of values, select </a:t>
            </a:r>
            <a:r>
              <a:rPr lang="en-US" b="1" dirty="0"/>
              <a:t>When the </a:t>
            </a:r>
            <a:br>
              <a:rPr lang="en-US" b="1" dirty="0"/>
            </a:br>
            <a:r>
              <a:rPr lang="en-US" b="1" dirty="0"/>
              <a:t>workbook opens </a:t>
            </a:r>
            <a:r>
              <a:rPr lang="en-US" dirty="0"/>
              <a:t>to refresh the list from the data source each time the </a:t>
            </a:r>
            <a:br>
              <a:rPr lang="en-US" dirty="0"/>
            </a:br>
            <a:r>
              <a:rPr lang="en-US" dirty="0"/>
              <a:t>workbook is opened.</a:t>
            </a:r>
          </a:p>
        </p:txBody>
      </p:sp>
      <p:pic>
        <p:nvPicPr>
          <p:cNvPr id="8" name="Picture 7">
            <a:extLst>
              <a:ext uri="{FF2B5EF4-FFF2-40B4-BE49-F238E27FC236}">
                <a16:creationId xmlns:a16="http://schemas.microsoft.com/office/drawing/2014/main" id="{47F435FA-754A-6EDA-4091-5FA085AB2FC6}"/>
              </a:ext>
            </a:extLst>
          </p:cNvPr>
          <p:cNvPicPr>
            <a:picLocks noChangeAspect="1"/>
          </p:cNvPicPr>
          <p:nvPr/>
        </p:nvPicPr>
        <p:blipFill rotWithShape="1">
          <a:blip r:embed="rId2"/>
          <a:srcRect r="960" b="1591"/>
          <a:stretch/>
        </p:blipFill>
        <p:spPr>
          <a:xfrm>
            <a:off x="7143958" y="1210562"/>
            <a:ext cx="4370527" cy="5070538"/>
          </a:xfrm>
          <a:prstGeom prst="rect">
            <a:avLst/>
          </a:prstGeom>
        </p:spPr>
      </p:pic>
      <p:sp>
        <p:nvSpPr>
          <p:cNvPr id="7" name="Rectangle 6">
            <a:extLst>
              <a:ext uri="{FF2B5EF4-FFF2-40B4-BE49-F238E27FC236}">
                <a16:creationId xmlns:a16="http://schemas.microsoft.com/office/drawing/2014/main" id="{ADC5592F-A95A-47D3-BC40-11C0F9D089BD}"/>
              </a:ext>
            </a:extLst>
          </p:cNvPr>
          <p:cNvSpPr/>
          <p:nvPr/>
        </p:nvSpPr>
        <p:spPr>
          <a:xfrm>
            <a:off x="7072098" y="3745830"/>
            <a:ext cx="4442387" cy="1202089"/>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9" name="Rectangle 8">
            <a:extLst>
              <a:ext uri="{FF2B5EF4-FFF2-40B4-BE49-F238E27FC236}">
                <a16:creationId xmlns:a16="http://schemas.microsoft.com/office/drawing/2014/main" id="{7C285604-B01A-7426-FFF1-336BCC036B93}"/>
              </a:ext>
            </a:extLst>
          </p:cNvPr>
          <p:cNvSpPr/>
          <p:nvPr/>
        </p:nvSpPr>
        <p:spPr>
          <a:xfrm>
            <a:off x="9329221" y="3112170"/>
            <a:ext cx="2185264" cy="463458"/>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2532518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15216E-3988-43D3-10CB-9448C3525A46}"/>
              </a:ext>
            </a:extLst>
          </p:cNvPr>
          <p:cNvSpPr>
            <a:spLocks noGrp="1"/>
          </p:cNvSpPr>
          <p:nvPr>
            <p:ph type="title"/>
          </p:nvPr>
        </p:nvSpPr>
        <p:spPr/>
        <p:txBody>
          <a:bodyPr/>
          <a:lstStyle/>
          <a:p>
            <a:r>
              <a:rPr lang="en-US" dirty="0"/>
              <a:t>Parameters and Filters</a:t>
            </a:r>
          </a:p>
        </p:txBody>
      </p:sp>
      <p:sp>
        <p:nvSpPr>
          <p:cNvPr id="2" name="Slide Number Placeholder 1">
            <a:extLst>
              <a:ext uri="{FF2B5EF4-FFF2-40B4-BE49-F238E27FC236}">
                <a16:creationId xmlns:a16="http://schemas.microsoft.com/office/drawing/2014/main" id="{123247DE-6806-7459-01FB-567E41432E6B}"/>
              </a:ext>
            </a:extLst>
          </p:cNvPr>
          <p:cNvSpPr>
            <a:spLocks noGrp="1"/>
          </p:cNvSpPr>
          <p:nvPr>
            <p:ph type="sldNum" sz="quarter" idx="12"/>
          </p:nvPr>
        </p:nvSpPr>
        <p:spPr/>
        <p:txBody>
          <a:bodyPr/>
          <a:lstStyle/>
          <a:p>
            <a:fld id="{A8160BDD-7155-D744-B749-9730458604AD}" type="slidenum">
              <a:rPr lang="en-US" smtClean="0"/>
              <a:pPr/>
              <a:t>21</a:t>
            </a:fld>
            <a:endParaRPr lang="en-US" dirty="0"/>
          </a:p>
        </p:txBody>
      </p:sp>
      <p:grpSp>
        <p:nvGrpSpPr>
          <p:cNvPr id="13" name="Group 12">
            <a:extLst>
              <a:ext uri="{FF2B5EF4-FFF2-40B4-BE49-F238E27FC236}">
                <a16:creationId xmlns:a16="http://schemas.microsoft.com/office/drawing/2014/main" id="{28C15D68-5584-A413-9510-2A43A3CB38F7}"/>
              </a:ext>
            </a:extLst>
          </p:cNvPr>
          <p:cNvGrpSpPr/>
          <p:nvPr/>
        </p:nvGrpSpPr>
        <p:grpSpPr>
          <a:xfrm>
            <a:off x="943972" y="1211950"/>
            <a:ext cx="10700450" cy="4966454"/>
            <a:chOff x="943972" y="1211950"/>
            <a:chExt cx="10700450" cy="4966454"/>
          </a:xfrm>
        </p:grpSpPr>
        <p:pic>
          <p:nvPicPr>
            <p:cNvPr id="4" name="Picture 3">
              <a:extLst>
                <a:ext uri="{FF2B5EF4-FFF2-40B4-BE49-F238E27FC236}">
                  <a16:creationId xmlns:a16="http://schemas.microsoft.com/office/drawing/2014/main" id="{65D2D14D-AAB3-47C6-079C-CC89DF36FB6A}"/>
                </a:ext>
              </a:extLst>
            </p:cNvPr>
            <p:cNvPicPr>
              <a:picLocks noChangeAspect="1"/>
            </p:cNvPicPr>
            <p:nvPr/>
          </p:nvPicPr>
          <p:blipFill>
            <a:blip r:embed="rId2"/>
            <a:stretch>
              <a:fillRect/>
            </a:stretch>
          </p:blipFill>
          <p:spPr>
            <a:xfrm>
              <a:off x="943972" y="1211950"/>
              <a:ext cx="3578136" cy="4966454"/>
            </a:xfrm>
            <a:prstGeom prst="rect">
              <a:avLst/>
            </a:prstGeom>
          </p:spPr>
        </p:pic>
        <p:pic>
          <p:nvPicPr>
            <p:cNvPr id="10" name="Picture 9">
              <a:extLst>
                <a:ext uri="{FF2B5EF4-FFF2-40B4-BE49-F238E27FC236}">
                  <a16:creationId xmlns:a16="http://schemas.microsoft.com/office/drawing/2014/main" id="{22A78DE0-C259-8705-A644-E93193B18C4C}"/>
                </a:ext>
              </a:extLst>
            </p:cNvPr>
            <p:cNvPicPr>
              <a:picLocks noChangeAspect="1"/>
            </p:cNvPicPr>
            <p:nvPr/>
          </p:nvPicPr>
          <p:blipFill>
            <a:blip r:embed="rId3"/>
            <a:stretch>
              <a:fillRect/>
            </a:stretch>
          </p:blipFill>
          <p:spPr>
            <a:xfrm>
              <a:off x="4896056" y="2049235"/>
              <a:ext cx="6748366" cy="4129169"/>
            </a:xfrm>
            <a:prstGeom prst="rect">
              <a:avLst/>
            </a:prstGeom>
          </p:spPr>
        </p:pic>
        <p:sp>
          <p:nvSpPr>
            <p:cNvPr id="11" name="Rectangle 10">
              <a:extLst>
                <a:ext uri="{FF2B5EF4-FFF2-40B4-BE49-F238E27FC236}">
                  <a16:creationId xmlns:a16="http://schemas.microsoft.com/office/drawing/2014/main" id="{97D43251-8E3B-8CDB-838C-0105B48650D4}"/>
                </a:ext>
              </a:extLst>
            </p:cNvPr>
            <p:cNvSpPr/>
            <p:nvPr/>
          </p:nvSpPr>
          <p:spPr>
            <a:xfrm>
              <a:off x="2108458" y="2826891"/>
              <a:ext cx="660400" cy="142240"/>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2" name="Rectangle 11">
              <a:extLst>
                <a:ext uri="{FF2B5EF4-FFF2-40B4-BE49-F238E27FC236}">
                  <a16:creationId xmlns:a16="http://schemas.microsoft.com/office/drawing/2014/main" id="{981F2226-1631-A591-F036-E709B898E59B}"/>
                </a:ext>
              </a:extLst>
            </p:cNvPr>
            <p:cNvSpPr/>
            <p:nvPr/>
          </p:nvSpPr>
          <p:spPr>
            <a:xfrm>
              <a:off x="10419162" y="2622829"/>
              <a:ext cx="1159626" cy="624065"/>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Line 300">
              <a:extLst>
                <a:ext uri="{FF2B5EF4-FFF2-40B4-BE49-F238E27FC236}">
                  <a16:creationId xmlns:a16="http://schemas.microsoft.com/office/drawing/2014/main" id="{53C277B8-0FEC-D0CC-680C-E8AF25AF3232}"/>
                </a:ext>
              </a:extLst>
            </p:cNvPr>
            <p:cNvSpPr>
              <a:spLocks noChangeShapeType="1"/>
            </p:cNvSpPr>
            <p:nvPr/>
          </p:nvSpPr>
          <p:spPr bwMode="auto">
            <a:xfrm flipH="1">
              <a:off x="2768857" y="1503680"/>
              <a:ext cx="3477275" cy="1323212"/>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15" name="Line 300">
              <a:extLst>
                <a:ext uri="{FF2B5EF4-FFF2-40B4-BE49-F238E27FC236}">
                  <a16:creationId xmlns:a16="http://schemas.microsoft.com/office/drawing/2014/main" id="{FE7BF0A4-F117-8F01-B092-93741CD625E5}"/>
                </a:ext>
              </a:extLst>
            </p:cNvPr>
            <p:cNvSpPr>
              <a:spLocks noChangeShapeType="1"/>
            </p:cNvSpPr>
            <p:nvPr/>
          </p:nvSpPr>
          <p:spPr bwMode="auto">
            <a:xfrm>
              <a:off x="7355840" y="1518475"/>
              <a:ext cx="3063322" cy="1104355"/>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16" name="Rounded Rectangle 143">
              <a:extLst>
                <a:ext uri="{FF2B5EF4-FFF2-40B4-BE49-F238E27FC236}">
                  <a16:creationId xmlns:a16="http://schemas.microsoft.com/office/drawing/2014/main" id="{738FCA44-100C-1953-B229-868E2FE4F923}"/>
                </a:ext>
              </a:extLst>
            </p:cNvPr>
            <p:cNvSpPr/>
            <p:nvPr/>
          </p:nvSpPr>
          <p:spPr>
            <a:xfrm>
              <a:off x="5945869" y="1359739"/>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Parameter</a:t>
              </a:r>
            </a:p>
          </p:txBody>
        </p:sp>
      </p:grpSp>
    </p:spTree>
    <p:extLst>
      <p:ext uri="{BB962C8B-B14F-4D97-AF65-F5344CB8AC3E}">
        <p14:creationId xmlns:p14="http://schemas.microsoft.com/office/powerpoint/2010/main" val="2554274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953BE-7D4B-8870-8CC9-99F961DACD25}"/>
              </a:ext>
            </a:extLst>
          </p:cNvPr>
          <p:cNvSpPr>
            <a:spLocks noGrp="1"/>
          </p:cNvSpPr>
          <p:nvPr>
            <p:ph type="sldNum" sz="quarter" idx="12"/>
          </p:nvPr>
        </p:nvSpPr>
        <p:spPr/>
        <p:txBody>
          <a:bodyPr/>
          <a:lstStyle/>
          <a:p>
            <a:fld id="{A8160BDD-7155-D744-B749-9730458604AD}" type="slidenum">
              <a:rPr lang="en-US" smtClean="0"/>
              <a:pPr/>
              <a:t>22</a:t>
            </a:fld>
            <a:endParaRPr lang="en-US" dirty="0"/>
          </a:p>
        </p:txBody>
      </p:sp>
      <p:sp>
        <p:nvSpPr>
          <p:cNvPr id="3" name="Title 2">
            <a:extLst>
              <a:ext uri="{FF2B5EF4-FFF2-40B4-BE49-F238E27FC236}">
                <a16:creationId xmlns:a16="http://schemas.microsoft.com/office/drawing/2014/main" id="{7C4E3523-619B-B6AA-674C-ECA9EB090091}"/>
              </a:ext>
            </a:extLst>
          </p:cNvPr>
          <p:cNvSpPr>
            <a:spLocks noGrp="1"/>
          </p:cNvSpPr>
          <p:nvPr>
            <p:ph type="title"/>
          </p:nvPr>
        </p:nvSpPr>
        <p:spPr/>
        <p:txBody>
          <a:bodyPr/>
          <a:lstStyle/>
          <a:p>
            <a:r>
              <a:rPr lang="en-US" dirty="0"/>
              <a:t>Parameters and Sets</a:t>
            </a:r>
          </a:p>
        </p:txBody>
      </p:sp>
      <p:sp>
        <p:nvSpPr>
          <p:cNvPr id="4" name="Text Placeholder 3">
            <a:extLst>
              <a:ext uri="{FF2B5EF4-FFF2-40B4-BE49-F238E27FC236}">
                <a16:creationId xmlns:a16="http://schemas.microsoft.com/office/drawing/2014/main" id="{909C319B-86CC-544D-BCBF-1287AAD37339}"/>
              </a:ext>
            </a:extLst>
          </p:cNvPr>
          <p:cNvSpPr>
            <a:spLocks noGrp="1"/>
          </p:cNvSpPr>
          <p:nvPr>
            <p:ph type="body" sz="quarter" idx="13"/>
          </p:nvPr>
        </p:nvSpPr>
        <p:spPr/>
        <p:txBody>
          <a:bodyPr/>
          <a:lstStyle/>
          <a:p>
            <a:r>
              <a:rPr lang="en-US" dirty="0"/>
              <a:t>Similar to using parameters with filters.</a:t>
            </a:r>
          </a:p>
          <a:p>
            <a:r>
              <a:rPr lang="en-US" dirty="0"/>
              <a:t>Define membership in a set by selecting or creating </a:t>
            </a:r>
            <a:br>
              <a:rPr lang="en-US" dirty="0"/>
            </a:br>
            <a:r>
              <a:rPr lang="en-US" dirty="0"/>
              <a:t>a parameter on the </a:t>
            </a:r>
            <a:r>
              <a:rPr lang="en-US" b="1" dirty="0"/>
              <a:t>Top</a:t>
            </a:r>
            <a:r>
              <a:rPr lang="en-US" dirty="0"/>
              <a:t> tab of the </a:t>
            </a:r>
            <a:r>
              <a:rPr lang="en-US" b="1" dirty="0"/>
              <a:t>Create Set</a:t>
            </a:r>
            <a:r>
              <a:rPr lang="en-US" dirty="0"/>
              <a:t> or </a:t>
            </a:r>
            <a:br>
              <a:rPr lang="en-US" dirty="0"/>
            </a:br>
            <a:r>
              <a:rPr lang="en-US" b="1" dirty="0"/>
              <a:t>Edit Set</a:t>
            </a:r>
            <a:r>
              <a:rPr lang="en-US" dirty="0"/>
              <a:t> dialog box. </a:t>
            </a:r>
          </a:p>
          <a:p>
            <a:r>
              <a:rPr lang="en-US" dirty="0"/>
              <a:t>Parameter control may not display automatically.</a:t>
            </a:r>
          </a:p>
          <a:p>
            <a:r>
              <a:rPr lang="en-US" dirty="0"/>
              <a:t>Right-click the control and select </a:t>
            </a:r>
            <a:r>
              <a:rPr lang="en-US" b="1" dirty="0"/>
              <a:t>Show Parameter</a:t>
            </a:r>
            <a:r>
              <a:rPr lang="en-US" dirty="0"/>
              <a:t>. </a:t>
            </a:r>
          </a:p>
          <a:p>
            <a:r>
              <a:rPr lang="en-US" dirty="0"/>
              <a:t>Users can then adjust the parameter to define </a:t>
            </a:r>
            <a:br>
              <a:rPr lang="en-US" dirty="0"/>
            </a:br>
            <a:r>
              <a:rPr lang="en-US" dirty="0"/>
              <a:t>membership in the set and control the marks </a:t>
            </a:r>
            <a:br>
              <a:rPr lang="en-US" dirty="0"/>
            </a:br>
            <a:r>
              <a:rPr lang="en-US" dirty="0"/>
              <a:t>displayed in the view.</a:t>
            </a:r>
          </a:p>
        </p:txBody>
      </p:sp>
      <p:pic>
        <p:nvPicPr>
          <p:cNvPr id="6" name="Picture 5">
            <a:extLst>
              <a:ext uri="{FF2B5EF4-FFF2-40B4-BE49-F238E27FC236}">
                <a16:creationId xmlns:a16="http://schemas.microsoft.com/office/drawing/2014/main" id="{ACE37B0C-19F1-77FB-E421-5F802624A0D3}"/>
              </a:ext>
            </a:extLst>
          </p:cNvPr>
          <p:cNvPicPr>
            <a:picLocks noChangeAspect="1"/>
          </p:cNvPicPr>
          <p:nvPr/>
        </p:nvPicPr>
        <p:blipFill>
          <a:blip r:embed="rId2"/>
          <a:stretch>
            <a:fillRect/>
          </a:stretch>
        </p:blipFill>
        <p:spPr>
          <a:xfrm>
            <a:off x="5471721" y="1652621"/>
            <a:ext cx="6383395" cy="4186420"/>
          </a:xfrm>
          <a:prstGeom prst="rect">
            <a:avLst/>
          </a:prstGeom>
        </p:spPr>
      </p:pic>
    </p:spTree>
    <p:extLst>
      <p:ext uri="{BB962C8B-B14F-4D97-AF65-F5344CB8AC3E}">
        <p14:creationId xmlns:p14="http://schemas.microsoft.com/office/powerpoint/2010/main" val="1413452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D01858-4E6C-A6F5-8FDB-7BFFCE9A086C}"/>
              </a:ext>
            </a:extLst>
          </p:cNvPr>
          <p:cNvSpPr>
            <a:spLocks noGrp="1"/>
          </p:cNvSpPr>
          <p:nvPr>
            <p:ph type="title"/>
          </p:nvPr>
        </p:nvSpPr>
        <p:spPr/>
        <p:txBody>
          <a:bodyPr/>
          <a:lstStyle/>
          <a:p>
            <a:r>
              <a:rPr lang="en-US" dirty="0"/>
              <a:t>Parameters and Reference Lines</a:t>
            </a:r>
          </a:p>
        </p:txBody>
      </p:sp>
      <p:sp>
        <p:nvSpPr>
          <p:cNvPr id="2" name="Slide Number Placeholder 1">
            <a:extLst>
              <a:ext uri="{FF2B5EF4-FFF2-40B4-BE49-F238E27FC236}">
                <a16:creationId xmlns:a16="http://schemas.microsoft.com/office/drawing/2014/main" id="{00153BF2-5BC5-70E3-99A1-A386EC608C94}"/>
              </a:ext>
            </a:extLst>
          </p:cNvPr>
          <p:cNvSpPr>
            <a:spLocks noGrp="1"/>
          </p:cNvSpPr>
          <p:nvPr>
            <p:ph type="sldNum" sz="quarter" idx="12"/>
          </p:nvPr>
        </p:nvSpPr>
        <p:spPr/>
        <p:txBody>
          <a:bodyPr/>
          <a:lstStyle/>
          <a:p>
            <a:fld id="{A8160BDD-7155-D744-B749-9730458604AD}" type="slidenum">
              <a:rPr lang="en-US" smtClean="0"/>
              <a:pPr/>
              <a:t>23</a:t>
            </a:fld>
            <a:endParaRPr lang="en-US" dirty="0"/>
          </a:p>
        </p:txBody>
      </p:sp>
      <p:pic>
        <p:nvPicPr>
          <p:cNvPr id="5" name="Picture 4">
            <a:extLst>
              <a:ext uri="{FF2B5EF4-FFF2-40B4-BE49-F238E27FC236}">
                <a16:creationId xmlns:a16="http://schemas.microsoft.com/office/drawing/2014/main" id="{4E5A1CE9-D637-58F5-1636-E93687339737}"/>
              </a:ext>
            </a:extLst>
          </p:cNvPr>
          <p:cNvPicPr>
            <a:picLocks noChangeAspect="1"/>
          </p:cNvPicPr>
          <p:nvPr/>
        </p:nvPicPr>
        <p:blipFill>
          <a:blip r:embed="rId2"/>
          <a:stretch>
            <a:fillRect/>
          </a:stretch>
        </p:blipFill>
        <p:spPr>
          <a:xfrm>
            <a:off x="2234045" y="1284167"/>
            <a:ext cx="7723909" cy="5065568"/>
          </a:xfrm>
          <a:prstGeom prst="rect">
            <a:avLst/>
          </a:prstGeom>
        </p:spPr>
      </p:pic>
    </p:spTree>
    <p:extLst>
      <p:ext uri="{BB962C8B-B14F-4D97-AF65-F5344CB8AC3E}">
        <p14:creationId xmlns:p14="http://schemas.microsoft.com/office/powerpoint/2010/main" val="4111421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9AF156-4063-F80C-C590-9AB5C4AE50A8}"/>
              </a:ext>
            </a:extLst>
          </p:cNvPr>
          <p:cNvSpPr>
            <a:spLocks noGrp="1"/>
          </p:cNvSpPr>
          <p:nvPr>
            <p:ph type="sldNum" sz="quarter" idx="12"/>
          </p:nvPr>
        </p:nvSpPr>
        <p:spPr/>
        <p:txBody>
          <a:bodyPr/>
          <a:lstStyle/>
          <a:p>
            <a:fld id="{A8160BDD-7155-D744-B749-9730458604AD}" type="slidenum">
              <a:rPr lang="en-US" smtClean="0"/>
              <a:pPr/>
              <a:t>24</a:t>
            </a:fld>
            <a:endParaRPr lang="en-US" dirty="0"/>
          </a:p>
        </p:txBody>
      </p:sp>
      <p:sp>
        <p:nvSpPr>
          <p:cNvPr id="3" name="Title 2">
            <a:extLst>
              <a:ext uri="{FF2B5EF4-FFF2-40B4-BE49-F238E27FC236}">
                <a16:creationId xmlns:a16="http://schemas.microsoft.com/office/drawing/2014/main" id="{93F98EC0-8D80-45DD-48AA-D48D94B15199}"/>
              </a:ext>
            </a:extLst>
          </p:cNvPr>
          <p:cNvSpPr>
            <a:spLocks noGrp="1"/>
          </p:cNvSpPr>
          <p:nvPr>
            <p:ph type="title"/>
          </p:nvPr>
        </p:nvSpPr>
        <p:spPr/>
        <p:txBody>
          <a:bodyPr/>
          <a:lstStyle/>
          <a:p>
            <a:r>
              <a:rPr lang="en-US" dirty="0"/>
              <a:t>Parameter Actions</a:t>
            </a:r>
          </a:p>
        </p:txBody>
      </p:sp>
      <p:sp>
        <p:nvSpPr>
          <p:cNvPr id="4" name="Text Placeholder 3">
            <a:extLst>
              <a:ext uri="{FF2B5EF4-FFF2-40B4-BE49-F238E27FC236}">
                <a16:creationId xmlns:a16="http://schemas.microsoft.com/office/drawing/2014/main" id="{B9787EDE-B7DE-E8AD-9A54-B1A7D2138355}"/>
              </a:ext>
            </a:extLst>
          </p:cNvPr>
          <p:cNvSpPr>
            <a:spLocks noGrp="1"/>
          </p:cNvSpPr>
          <p:nvPr>
            <p:ph type="body" sz="quarter" idx="13"/>
          </p:nvPr>
        </p:nvSpPr>
        <p:spPr/>
        <p:txBody>
          <a:bodyPr/>
          <a:lstStyle/>
          <a:p>
            <a:r>
              <a:rPr lang="en-US" b="1" dirty="0"/>
              <a:t>Parameter action</a:t>
            </a:r>
            <a:r>
              <a:rPr lang="en-US" dirty="0"/>
              <a:t>: A tool that enables workbook and dashboard users to interactively change the value of a parameter by interacting with marks in the visualization.</a:t>
            </a:r>
          </a:p>
        </p:txBody>
      </p:sp>
      <p:sp>
        <p:nvSpPr>
          <p:cNvPr id="5" name="Text Placeholder 4">
            <a:extLst>
              <a:ext uri="{FF2B5EF4-FFF2-40B4-BE49-F238E27FC236}">
                <a16:creationId xmlns:a16="http://schemas.microsoft.com/office/drawing/2014/main" id="{38CE7C38-6891-090B-4899-46EAEF997284}"/>
              </a:ext>
            </a:extLst>
          </p:cNvPr>
          <p:cNvSpPr>
            <a:spLocks noGrp="1"/>
          </p:cNvSpPr>
          <p:nvPr>
            <p:ph type="body" sz="quarter" idx="14"/>
          </p:nvPr>
        </p:nvSpPr>
        <p:spPr/>
        <p:txBody>
          <a:bodyPr/>
          <a:lstStyle/>
          <a:p>
            <a:r>
              <a:rPr lang="en-US" dirty="0"/>
              <a:t>Parameter can be any dimension or measure that has a mark on the viz.</a:t>
            </a:r>
          </a:p>
          <a:p>
            <a:r>
              <a:rPr lang="en-US" dirty="0"/>
              <a:t>A parameter action can be configured to:</a:t>
            </a:r>
          </a:p>
          <a:p>
            <a:pPr lvl="1"/>
            <a:r>
              <a:rPr lang="en-US" dirty="0"/>
              <a:t>Change reference lines.</a:t>
            </a:r>
          </a:p>
          <a:p>
            <a:pPr lvl="1"/>
            <a:r>
              <a:rPr lang="en-US" dirty="0"/>
              <a:t>Initiate SQL queries.</a:t>
            </a:r>
          </a:p>
          <a:p>
            <a:pPr lvl="1"/>
            <a:r>
              <a:rPr lang="en-US" dirty="0"/>
              <a:t>Update calculations to update the viz.</a:t>
            </a:r>
          </a:p>
        </p:txBody>
      </p:sp>
    </p:spTree>
    <p:extLst>
      <p:ext uri="{BB962C8B-B14F-4D97-AF65-F5344CB8AC3E}">
        <p14:creationId xmlns:p14="http://schemas.microsoft.com/office/powerpoint/2010/main" val="1929037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8AB615-2D44-D578-6DE7-C234BC20880B}"/>
              </a:ext>
            </a:extLst>
          </p:cNvPr>
          <p:cNvSpPr>
            <a:spLocks noGrp="1"/>
          </p:cNvSpPr>
          <p:nvPr>
            <p:ph type="sldNum" sz="quarter" idx="12"/>
          </p:nvPr>
        </p:nvSpPr>
        <p:spPr/>
        <p:txBody>
          <a:bodyPr/>
          <a:lstStyle/>
          <a:p>
            <a:fld id="{A8160BDD-7155-D744-B749-9730458604AD}" type="slidenum">
              <a:rPr lang="en-US" smtClean="0"/>
              <a:pPr/>
              <a:t>25</a:t>
            </a:fld>
            <a:endParaRPr lang="en-US" dirty="0"/>
          </a:p>
        </p:txBody>
      </p:sp>
      <p:sp>
        <p:nvSpPr>
          <p:cNvPr id="5" name="Text Placeholder 4">
            <a:extLst>
              <a:ext uri="{FF2B5EF4-FFF2-40B4-BE49-F238E27FC236}">
                <a16:creationId xmlns:a16="http://schemas.microsoft.com/office/drawing/2014/main" id="{7A65688E-A762-FECA-4B0C-2F7B65D80651}"/>
              </a:ext>
            </a:extLst>
          </p:cNvPr>
          <p:cNvSpPr>
            <a:spLocks noGrp="1"/>
          </p:cNvSpPr>
          <p:nvPr>
            <p:ph type="body" sz="quarter" idx="13"/>
          </p:nvPr>
        </p:nvSpPr>
        <p:spPr/>
        <p:txBody>
          <a:bodyPr/>
          <a:lstStyle/>
          <a:p>
            <a:r>
              <a:rPr lang="en-US" dirty="0"/>
              <a:t>Creating and Applying Parameters</a:t>
            </a:r>
          </a:p>
        </p:txBody>
      </p:sp>
    </p:spTree>
    <p:extLst>
      <p:ext uri="{BB962C8B-B14F-4D97-AF65-F5344CB8AC3E}">
        <p14:creationId xmlns:p14="http://schemas.microsoft.com/office/powerpoint/2010/main" val="4164246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789CBB-1F0D-4D66-A35C-594FB50604B6}"/>
              </a:ext>
            </a:extLst>
          </p:cNvPr>
          <p:cNvSpPr>
            <a:spLocks noGrp="1"/>
          </p:cNvSpPr>
          <p:nvPr>
            <p:ph type="sldNum" sz="quarter" idx="12"/>
          </p:nvPr>
        </p:nvSpPr>
        <p:spPr/>
        <p:txBody>
          <a:bodyPr/>
          <a:lstStyle/>
          <a:p>
            <a:fld id="{A8160BDD-7155-D744-B749-9730458604AD}" type="slidenum">
              <a:rPr lang="en-US" smtClean="0"/>
              <a:pPr/>
              <a:t>26</a:t>
            </a:fld>
            <a:endParaRPr lang="en-US" dirty="0"/>
          </a:p>
        </p:txBody>
      </p:sp>
      <p:sp>
        <p:nvSpPr>
          <p:cNvPr id="5" name="Text Placeholder 4">
            <a:extLst>
              <a:ext uri="{FF2B5EF4-FFF2-40B4-BE49-F238E27FC236}">
                <a16:creationId xmlns:a16="http://schemas.microsoft.com/office/drawing/2014/main" id="{812B7F1D-42B0-45AF-9D38-E13BCED6EDBE}"/>
              </a:ext>
            </a:extLst>
          </p:cNvPr>
          <p:cNvSpPr>
            <a:spLocks noGrp="1"/>
          </p:cNvSpPr>
          <p:nvPr>
            <p:ph type="body" sz="quarter" idx="13"/>
          </p:nvPr>
        </p:nvSpPr>
        <p:spPr/>
        <p:txBody>
          <a:bodyPr/>
          <a:lstStyle/>
          <a:p>
            <a:r>
              <a:rPr lang="en-US" dirty="0"/>
              <a:t>At your workplace, how might you use sets to organize data?</a:t>
            </a:r>
          </a:p>
          <a:p>
            <a:r>
              <a:rPr lang="en-US" dirty="0"/>
              <a:t>How might your organization use parameters in Tableau?</a:t>
            </a:r>
          </a:p>
        </p:txBody>
      </p:sp>
    </p:spTree>
    <p:extLst>
      <p:ext uri="{BB962C8B-B14F-4D97-AF65-F5344CB8AC3E}">
        <p14:creationId xmlns:p14="http://schemas.microsoft.com/office/powerpoint/2010/main" val="2650854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62DD0A9-5B80-E5A0-A3C6-4E21E437A6D9}"/>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
        <p:nvSpPr>
          <p:cNvPr id="3" name="Title 2">
            <a:extLst>
              <a:ext uri="{FF2B5EF4-FFF2-40B4-BE49-F238E27FC236}">
                <a16:creationId xmlns:a16="http://schemas.microsoft.com/office/drawing/2014/main" id="{714C891D-E8C8-0000-8D86-04D7693F3F92}"/>
              </a:ext>
            </a:extLst>
          </p:cNvPr>
          <p:cNvSpPr>
            <a:spLocks noGrp="1"/>
          </p:cNvSpPr>
          <p:nvPr>
            <p:ph type="title"/>
          </p:nvPr>
        </p:nvSpPr>
        <p:spPr/>
        <p:txBody>
          <a:bodyPr/>
          <a:lstStyle/>
          <a:p>
            <a:r>
              <a:rPr lang="en-US" dirty="0"/>
              <a:t>Review of Dimensions and Measures</a:t>
            </a:r>
          </a:p>
        </p:txBody>
      </p:sp>
      <p:sp>
        <p:nvSpPr>
          <p:cNvPr id="5" name="Text Placeholder 4">
            <a:extLst>
              <a:ext uri="{FF2B5EF4-FFF2-40B4-BE49-F238E27FC236}">
                <a16:creationId xmlns:a16="http://schemas.microsoft.com/office/drawing/2014/main" id="{20CEEA26-EAAA-82C1-77EB-088CF25DEB38}"/>
              </a:ext>
            </a:extLst>
          </p:cNvPr>
          <p:cNvSpPr>
            <a:spLocks noGrp="1"/>
          </p:cNvSpPr>
          <p:nvPr>
            <p:ph type="body" sz="quarter" idx="13"/>
          </p:nvPr>
        </p:nvSpPr>
        <p:spPr/>
        <p:txBody>
          <a:bodyPr/>
          <a:lstStyle/>
          <a:p>
            <a:r>
              <a:rPr lang="en-US" b="1" dirty="0"/>
              <a:t>Dimension</a:t>
            </a:r>
            <a:r>
              <a:rPr lang="en-US" dirty="0"/>
              <a:t>: A data field that contains a qualitative value, such as name, date, or geographical data.</a:t>
            </a:r>
          </a:p>
          <a:p>
            <a:r>
              <a:rPr lang="en-US" b="1" dirty="0"/>
              <a:t>Measure</a:t>
            </a:r>
            <a:r>
              <a:rPr lang="en-US" dirty="0"/>
              <a:t>: A data field that contains a measurable quantitative value, such as gross sales, profit, or quantity.</a:t>
            </a:r>
          </a:p>
        </p:txBody>
      </p:sp>
      <p:sp>
        <p:nvSpPr>
          <p:cNvPr id="6" name="Text Placeholder 5">
            <a:extLst>
              <a:ext uri="{FF2B5EF4-FFF2-40B4-BE49-F238E27FC236}">
                <a16:creationId xmlns:a16="http://schemas.microsoft.com/office/drawing/2014/main" id="{6567FBBF-7C87-81B7-4AF8-89BDBFBE72CF}"/>
              </a:ext>
            </a:extLst>
          </p:cNvPr>
          <p:cNvSpPr>
            <a:spLocks noGrp="1"/>
          </p:cNvSpPr>
          <p:nvPr>
            <p:ph type="body" sz="quarter" idx="14"/>
          </p:nvPr>
        </p:nvSpPr>
        <p:spPr/>
        <p:txBody>
          <a:bodyPr/>
          <a:lstStyle/>
          <a:p>
            <a:r>
              <a:rPr lang="en-US" dirty="0"/>
              <a:t>Dimensions</a:t>
            </a:r>
          </a:p>
          <a:p>
            <a:pPr lvl="1"/>
            <a:r>
              <a:rPr lang="en-US" dirty="0"/>
              <a:t>Can be used to categorize or segment data.</a:t>
            </a:r>
          </a:p>
          <a:p>
            <a:pPr lvl="1"/>
            <a:r>
              <a:rPr lang="en-US" dirty="0"/>
              <a:t>Often contain discrete information (separate and distinct).</a:t>
            </a:r>
          </a:p>
          <a:p>
            <a:pPr lvl="1"/>
            <a:r>
              <a:rPr lang="en-US" dirty="0"/>
              <a:t>Displayed with a blue pill on a shelf or card.</a:t>
            </a:r>
          </a:p>
          <a:p>
            <a:pPr lvl="1"/>
            <a:r>
              <a:rPr lang="en-US" dirty="0"/>
              <a:t>Draw headers on visualizations and can be sorted.</a:t>
            </a:r>
          </a:p>
          <a:p>
            <a:r>
              <a:rPr lang="en-US" dirty="0"/>
              <a:t>Measures</a:t>
            </a:r>
          </a:p>
          <a:p>
            <a:pPr lvl="1"/>
            <a:r>
              <a:rPr lang="en-US" dirty="0"/>
              <a:t>Often contain continuous data.</a:t>
            </a:r>
          </a:p>
          <a:p>
            <a:pPr lvl="1"/>
            <a:r>
              <a:rPr lang="en-US" dirty="0"/>
              <a:t>Displayed with a blue pill on a shelf or card.</a:t>
            </a:r>
          </a:p>
          <a:p>
            <a:pPr lvl="1"/>
            <a:r>
              <a:rPr lang="en-US" dirty="0"/>
              <a:t>Aggregated by default when added to a viz.</a:t>
            </a:r>
          </a:p>
          <a:p>
            <a:pPr lvl="1"/>
            <a:r>
              <a:rPr lang="en-US" dirty="0"/>
              <a:t>Draw axes on visualizations and can't be sorted.</a:t>
            </a:r>
          </a:p>
        </p:txBody>
      </p:sp>
    </p:spTree>
    <p:extLst>
      <p:ext uri="{BB962C8B-B14F-4D97-AF65-F5344CB8AC3E}">
        <p14:creationId xmlns:p14="http://schemas.microsoft.com/office/powerpoint/2010/main" val="3785260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6AEDC2-71EB-CC29-8B56-401468B19970}"/>
              </a:ext>
            </a:extLst>
          </p:cNvPr>
          <p:cNvSpPr>
            <a:spLocks noGrp="1"/>
          </p:cNvSpPr>
          <p:nvPr>
            <p:ph type="sldNum" sz="quarter" idx="12"/>
          </p:nvPr>
        </p:nvSpPr>
        <p:spPr/>
        <p:txBody>
          <a:bodyPr/>
          <a:lstStyle/>
          <a:p>
            <a:fld id="{A8160BDD-7155-D744-B749-9730458604AD}" type="slidenum">
              <a:rPr lang="en-US" smtClean="0"/>
              <a:pPr/>
              <a:t>4</a:t>
            </a:fld>
            <a:endParaRPr lang="en-US" dirty="0"/>
          </a:p>
        </p:txBody>
      </p:sp>
      <p:sp>
        <p:nvSpPr>
          <p:cNvPr id="3" name="Title 2">
            <a:extLst>
              <a:ext uri="{FF2B5EF4-FFF2-40B4-BE49-F238E27FC236}">
                <a16:creationId xmlns:a16="http://schemas.microsoft.com/office/drawing/2014/main" id="{A4D3FB49-24B4-EC58-F48A-FE992322AD38}"/>
              </a:ext>
            </a:extLst>
          </p:cNvPr>
          <p:cNvSpPr>
            <a:spLocks noGrp="1"/>
          </p:cNvSpPr>
          <p:nvPr>
            <p:ph type="title"/>
          </p:nvPr>
        </p:nvSpPr>
        <p:spPr/>
        <p:txBody>
          <a:bodyPr/>
          <a:lstStyle/>
          <a:p>
            <a:r>
              <a:rPr lang="en-US" dirty="0"/>
              <a:t>Review of Groups</a:t>
            </a:r>
          </a:p>
        </p:txBody>
      </p:sp>
      <p:sp>
        <p:nvSpPr>
          <p:cNvPr id="4" name="Text Placeholder 3">
            <a:extLst>
              <a:ext uri="{FF2B5EF4-FFF2-40B4-BE49-F238E27FC236}">
                <a16:creationId xmlns:a16="http://schemas.microsoft.com/office/drawing/2014/main" id="{BCC716D3-9EF0-C908-9529-11EED14146A7}"/>
              </a:ext>
            </a:extLst>
          </p:cNvPr>
          <p:cNvSpPr>
            <a:spLocks noGrp="1"/>
          </p:cNvSpPr>
          <p:nvPr>
            <p:ph type="body" sz="quarter" idx="13"/>
          </p:nvPr>
        </p:nvSpPr>
        <p:spPr/>
        <p:txBody>
          <a:bodyPr/>
          <a:lstStyle/>
          <a:p>
            <a:r>
              <a:rPr lang="en-US" b="1" dirty="0"/>
              <a:t>Group</a:t>
            </a:r>
            <a:r>
              <a:rPr lang="en-US" dirty="0"/>
              <a:t>: A field that consists of multiple members of a dimension.</a:t>
            </a:r>
          </a:p>
        </p:txBody>
      </p:sp>
      <p:sp>
        <p:nvSpPr>
          <p:cNvPr id="5" name="Text Placeholder 4">
            <a:extLst>
              <a:ext uri="{FF2B5EF4-FFF2-40B4-BE49-F238E27FC236}">
                <a16:creationId xmlns:a16="http://schemas.microsoft.com/office/drawing/2014/main" id="{C1F81058-B977-1124-5AD4-C4AAD30DA22B}"/>
              </a:ext>
            </a:extLst>
          </p:cNvPr>
          <p:cNvSpPr>
            <a:spLocks noGrp="1"/>
          </p:cNvSpPr>
          <p:nvPr>
            <p:ph type="body" sz="quarter" idx="14"/>
          </p:nvPr>
        </p:nvSpPr>
        <p:spPr>
          <a:xfrm>
            <a:off x="455900" y="1932384"/>
            <a:ext cx="7150245" cy="4388205"/>
          </a:xfrm>
        </p:spPr>
        <p:txBody>
          <a:bodyPr/>
          <a:lstStyle/>
          <a:p>
            <a:r>
              <a:rPr lang="en-US" dirty="0"/>
              <a:t>Reasons for grouping include:</a:t>
            </a:r>
          </a:p>
          <a:p>
            <a:pPr lvl="1"/>
            <a:r>
              <a:rPr lang="en-US" dirty="0"/>
              <a:t>Displaying data in a format that does not currently exist in your data source. </a:t>
            </a:r>
          </a:p>
          <a:p>
            <a:pPr lvl="2"/>
            <a:r>
              <a:rPr lang="en-US" dirty="0"/>
              <a:t>For example, create groups to combine all apparel items, all accessories, all men's shoes, all women's shoes, and so on from a list of individual products. </a:t>
            </a:r>
          </a:p>
          <a:p>
            <a:pPr lvl="1"/>
            <a:r>
              <a:rPr lang="en-US" dirty="0"/>
              <a:t>Correcting flaws or inconsistencies in data. </a:t>
            </a:r>
          </a:p>
          <a:p>
            <a:pPr lvl="2"/>
            <a:r>
              <a:rPr lang="en-US" dirty="0"/>
              <a:t>For example, create a group to combine NY and New York into a single data point.</a:t>
            </a:r>
          </a:p>
          <a:p>
            <a:pPr lvl="1"/>
            <a:r>
              <a:rPr lang="en-US" dirty="0"/>
              <a:t>Answering "what if" type questions. </a:t>
            </a:r>
          </a:p>
          <a:p>
            <a:pPr lvl="2"/>
            <a:r>
              <a:rPr lang="en-US" dirty="0"/>
              <a:t>For example, create a group to consolidate two or more sales regions to discover how that might affect costs or inventory.</a:t>
            </a:r>
          </a:p>
        </p:txBody>
      </p:sp>
      <p:pic>
        <p:nvPicPr>
          <p:cNvPr id="6" name="Picture 5" descr="A screenshot of a computer&#10;&#10;Description automatically generated">
            <a:extLst>
              <a:ext uri="{FF2B5EF4-FFF2-40B4-BE49-F238E27FC236}">
                <a16:creationId xmlns:a16="http://schemas.microsoft.com/office/drawing/2014/main" id="{03311F0E-153C-F543-3945-A918EF0E7DF4}"/>
              </a:ext>
            </a:extLst>
          </p:cNvPr>
          <p:cNvPicPr>
            <a:picLocks noChangeAspect="1"/>
          </p:cNvPicPr>
          <p:nvPr/>
        </p:nvPicPr>
        <p:blipFill rotWithShape="1">
          <a:blip r:embed="rId2"/>
          <a:srcRect l="26650" r="24878"/>
          <a:stretch/>
        </p:blipFill>
        <p:spPr>
          <a:xfrm>
            <a:off x="7606145" y="1932384"/>
            <a:ext cx="4471312" cy="3987377"/>
          </a:xfrm>
          <a:prstGeom prst="rect">
            <a:avLst/>
          </a:prstGeom>
        </p:spPr>
      </p:pic>
    </p:spTree>
    <p:extLst>
      <p:ext uri="{BB962C8B-B14F-4D97-AF65-F5344CB8AC3E}">
        <p14:creationId xmlns:p14="http://schemas.microsoft.com/office/powerpoint/2010/main" val="1916311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BF729A-7E1B-ACAC-8F09-F489DD4C1AF1}"/>
              </a:ext>
            </a:extLst>
          </p:cNvPr>
          <p:cNvSpPr>
            <a:spLocks noGrp="1"/>
          </p:cNvSpPr>
          <p:nvPr>
            <p:ph type="sldNum" sz="quarter" idx="12"/>
          </p:nvPr>
        </p:nvSpPr>
        <p:spPr/>
        <p:txBody>
          <a:bodyPr/>
          <a:lstStyle/>
          <a:p>
            <a:fld id="{A8160BDD-7155-D744-B749-9730458604AD}" type="slidenum">
              <a:rPr lang="en-US" smtClean="0"/>
              <a:pPr/>
              <a:t>5</a:t>
            </a:fld>
            <a:endParaRPr lang="en-US" dirty="0"/>
          </a:p>
        </p:txBody>
      </p:sp>
      <p:sp>
        <p:nvSpPr>
          <p:cNvPr id="3" name="Title 2">
            <a:extLst>
              <a:ext uri="{FF2B5EF4-FFF2-40B4-BE49-F238E27FC236}">
                <a16:creationId xmlns:a16="http://schemas.microsoft.com/office/drawing/2014/main" id="{5694D346-CAB8-C993-D429-3CCFC0FA82BF}"/>
              </a:ext>
            </a:extLst>
          </p:cNvPr>
          <p:cNvSpPr>
            <a:spLocks noGrp="1"/>
          </p:cNvSpPr>
          <p:nvPr>
            <p:ph type="title"/>
          </p:nvPr>
        </p:nvSpPr>
        <p:spPr/>
        <p:txBody>
          <a:bodyPr/>
          <a:lstStyle/>
          <a:p>
            <a:r>
              <a:rPr lang="en-US" dirty="0"/>
              <a:t>Review of Hierarchies</a:t>
            </a:r>
          </a:p>
        </p:txBody>
      </p:sp>
      <p:sp>
        <p:nvSpPr>
          <p:cNvPr id="4" name="Text Placeholder 3">
            <a:extLst>
              <a:ext uri="{FF2B5EF4-FFF2-40B4-BE49-F238E27FC236}">
                <a16:creationId xmlns:a16="http://schemas.microsoft.com/office/drawing/2014/main" id="{1BEAC4F8-4D6D-78CA-D8A0-DBD5AAAEC11D}"/>
              </a:ext>
            </a:extLst>
          </p:cNvPr>
          <p:cNvSpPr>
            <a:spLocks noGrp="1"/>
          </p:cNvSpPr>
          <p:nvPr>
            <p:ph type="body" sz="quarter" idx="13"/>
          </p:nvPr>
        </p:nvSpPr>
        <p:spPr/>
        <p:txBody>
          <a:bodyPr/>
          <a:lstStyle/>
          <a:p>
            <a:r>
              <a:rPr lang="en-US" b="1" dirty="0"/>
              <a:t>Hierarchy</a:t>
            </a:r>
            <a:r>
              <a:rPr lang="en-US" dirty="0"/>
              <a:t>: A set of related fields grouped in the Data pane under a descriptive name that you specify.</a:t>
            </a:r>
          </a:p>
        </p:txBody>
      </p:sp>
      <p:sp>
        <p:nvSpPr>
          <p:cNvPr id="5" name="Text Placeholder 4">
            <a:extLst>
              <a:ext uri="{FF2B5EF4-FFF2-40B4-BE49-F238E27FC236}">
                <a16:creationId xmlns:a16="http://schemas.microsoft.com/office/drawing/2014/main" id="{E3A6C8F1-12D2-4530-FC1C-D9BF77C647F5}"/>
              </a:ext>
            </a:extLst>
          </p:cNvPr>
          <p:cNvSpPr>
            <a:spLocks noGrp="1"/>
          </p:cNvSpPr>
          <p:nvPr>
            <p:ph type="body" sz="quarter" idx="14"/>
          </p:nvPr>
        </p:nvSpPr>
        <p:spPr/>
        <p:txBody>
          <a:bodyPr/>
          <a:lstStyle/>
          <a:p>
            <a:r>
              <a:rPr lang="en-US" dirty="0"/>
              <a:t>Provide an interactive way to enable users to explore data in the viz. </a:t>
            </a:r>
          </a:p>
          <a:p>
            <a:r>
              <a:rPr lang="en-US" dirty="0"/>
              <a:t>Tableau automatically creates a hierarchy when it detects date fields </a:t>
            </a:r>
          </a:p>
          <a:p>
            <a:pPr marL="290513" indent="0">
              <a:buNone/>
            </a:pPr>
            <a:r>
              <a:rPr lang="en-US" dirty="0"/>
              <a:t>(day, month, year, etc.) in the data sources. </a:t>
            </a:r>
          </a:p>
          <a:p>
            <a:r>
              <a:rPr lang="en-US" dirty="0"/>
              <a:t>Other possible hierarchies:</a:t>
            </a:r>
          </a:p>
          <a:p>
            <a:pPr lvl="1"/>
            <a:r>
              <a:rPr lang="en-US" dirty="0"/>
              <a:t>If your data source has fields for product name and product category, you can </a:t>
            </a:r>
            <a:br>
              <a:rPr lang="en-US" dirty="0"/>
            </a:br>
            <a:r>
              <a:rPr lang="en-US" dirty="0"/>
              <a:t>create a hierarchy named "Products" that contains both fields and any other </a:t>
            </a:r>
            <a:br>
              <a:rPr lang="en-US" dirty="0"/>
            </a:br>
            <a:r>
              <a:rPr lang="en-US" dirty="0"/>
              <a:t>product-related fields you wish to show. </a:t>
            </a:r>
          </a:p>
          <a:p>
            <a:pPr lvl="1"/>
            <a:r>
              <a:rPr lang="en-US" dirty="0"/>
              <a:t>Location data (country, state/province, city, street, etc.).</a:t>
            </a:r>
          </a:p>
          <a:p>
            <a:pPr lvl="1"/>
            <a:r>
              <a:rPr lang="en-US" dirty="0"/>
              <a:t>Organizational data (division, department, team, etc.).</a:t>
            </a:r>
          </a:p>
          <a:p>
            <a:endParaRPr lang="en-US" dirty="0"/>
          </a:p>
        </p:txBody>
      </p:sp>
      <p:grpSp>
        <p:nvGrpSpPr>
          <p:cNvPr id="9" name="Group 8">
            <a:extLst>
              <a:ext uri="{FF2B5EF4-FFF2-40B4-BE49-F238E27FC236}">
                <a16:creationId xmlns:a16="http://schemas.microsoft.com/office/drawing/2014/main" id="{18C82746-F3A7-19B5-D0D9-4723BC5D607F}"/>
              </a:ext>
            </a:extLst>
          </p:cNvPr>
          <p:cNvGrpSpPr/>
          <p:nvPr/>
        </p:nvGrpSpPr>
        <p:grpSpPr>
          <a:xfrm>
            <a:off x="8574566" y="1822688"/>
            <a:ext cx="2268682" cy="3991841"/>
            <a:chOff x="7349259" y="2554941"/>
            <a:chExt cx="2268682" cy="3991841"/>
          </a:xfrm>
        </p:grpSpPr>
        <p:pic>
          <p:nvPicPr>
            <p:cNvPr id="6" name="Picture 5">
              <a:extLst>
                <a:ext uri="{FF2B5EF4-FFF2-40B4-BE49-F238E27FC236}">
                  <a16:creationId xmlns:a16="http://schemas.microsoft.com/office/drawing/2014/main" id="{FB607811-DC4E-06CD-995A-BD645818FB0D}"/>
                </a:ext>
              </a:extLst>
            </p:cNvPr>
            <p:cNvPicPr>
              <a:picLocks noChangeAspect="1"/>
            </p:cNvPicPr>
            <p:nvPr/>
          </p:nvPicPr>
          <p:blipFill>
            <a:blip r:embed="rId2"/>
            <a:stretch>
              <a:fillRect/>
            </a:stretch>
          </p:blipFill>
          <p:spPr>
            <a:xfrm>
              <a:off x="7349259" y="2554941"/>
              <a:ext cx="2268682" cy="3991841"/>
            </a:xfrm>
            <a:prstGeom prst="rect">
              <a:avLst/>
            </a:prstGeom>
            <a:ln>
              <a:solidFill>
                <a:schemeClr val="bg2">
                  <a:lumMod val="85000"/>
                </a:schemeClr>
              </a:solidFill>
            </a:ln>
          </p:spPr>
        </p:pic>
        <p:sp>
          <p:nvSpPr>
            <p:cNvPr id="7" name="Rectangle 6">
              <a:extLst>
                <a:ext uri="{FF2B5EF4-FFF2-40B4-BE49-F238E27FC236}">
                  <a16:creationId xmlns:a16="http://schemas.microsoft.com/office/drawing/2014/main" id="{26DF36A9-9D0E-994D-D3BA-C68EE37E4268}"/>
                </a:ext>
              </a:extLst>
            </p:cNvPr>
            <p:cNvSpPr/>
            <p:nvPr/>
          </p:nvSpPr>
          <p:spPr>
            <a:xfrm>
              <a:off x="7369579" y="3098800"/>
              <a:ext cx="1662661" cy="1320800"/>
            </a:xfrm>
            <a:prstGeom prst="rect">
              <a:avLst/>
            </a:prstGeom>
            <a:noFill/>
            <a:ln w="28575" cap="flat" cmpd="sng" algn="ctr">
              <a:solidFill>
                <a:schemeClr val="bg2">
                  <a:lumMod val="85000"/>
                </a:schemeClr>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8" name="Rectangle 7">
              <a:extLst>
                <a:ext uri="{FF2B5EF4-FFF2-40B4-BE49-F238E27FC236}">
                  <a16:creationId xmlns:a16="http://schemas.microsoft.com/office/drawing/2014/main" id="{132D6C61-66CA-43B6-E51F-3EB9C74C494B}"/>
                </a:ext>
              </a:extLst>
            </p:cNvPr>
            <p:cNvSpPr/>
            <p:nvPr/>
          </p:nvSpPr>
          <p:spPr>
            <a:xfrm>
              <a:off x="7369579" y="4876800"/>
              <a:ext cx="1662661" cy="1158240"/>
            </a:xfrm>
            <a:prstGeom prst="rect">
              <a:avLst/>
            </a:prstGeom>
            <a:noFill/>
            <a:ln w="28575" cap="flat" cmpd="sng" algn="ctr">
              <a:solidFill>
                <a:schemeClr val="bg2">
                  <a:lumMod val="85000"/>
                </a:schemeClr>
              </a:solidFill>
              <a:prstDash val="solid"/>
            </a:ln>
            <a:effectLst/>
          </p:spPr>
          <p:txBody>
            <a:bodyPr rtlCol="0" anchor="ctr"/>
            <a:lstStyle/>
            <a:p>
              <a:pPr algn="ctr" defTabSz="914400"/>
              <a:endParaRPr lang="en-US" sz="1100" b="1" kern="0" dirty="0">
                <a:solidFill>
                  <a:srgbClr val="FF0000"/>
                </a:solidFill>
                <a:latin typeface="Arial"/>
              </a:endParaRPr>
            </a:p>
          </p:txBody>
        </p:sp>
      </p:grpSp>
    </p:spTree>
    <p:extLst>
      <p:ext uri="{BB962C8B-B14F-4D97-AF65-F5344CB8AC3E}">
        <p14:creationId xmlns:p14="http://schemas.microsoft.com/office/powerpoint/2010/main" val="1809390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A496E8-112C-688F-4FC2-A2FD3A1541D2}"/>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3" name="Title 2">
            <a:extLst>
              <a:ext uri="{FF2B5EF4-FFF2-40B4-BE49-F238E27FC236}">
                <a16:creationId xmlns:a16="http://schemas.microsoft.com/office/drawing/2014/main" id="{38EC9794-D8AB-31C8-D6BF-EAF6CF6FCFC5}"/>
              </a:ext>
            </a:extLst>
          </p:cNvPr>
          <p:cNvSpPr>
            <a:spLocks noGrp="1"/>
          </p:cNvSpPr>
          <p:nvPr>
            <p:ph type="title"/>
          </p:nvPr>
        </p:nvSpPr>
        <p:spPr/>
        <p:txBody>
          <a:bodyPr/>
          <a:lstStyle/>
          <a:p>
            <a:r>
              <a:rPr lang="en-US" dirty="0"/>
              <a:t>Sets</a:t>
            </a:r>
          </a:p>
        </p:txBody>
      </p:sp>
      <p:sp>
        <p:nvSpPr>
          <p:cNvPr id="5" name="Text Placeholder 4">
            <a:extLst>
              <a:ext uri="{FF2B5EF4-FFF2-40B4-BE49-F238E27FC236}">
                <a16:creationId xmlns:a16="http://schemas.microsoft.com/office/drawing/2014/main" id="{D30BCA78-DB09-802B-B634-C3B7521709CC}"/>
              </a:ext>
            </a:extLst>
          </p:cNvPr>
          <p:cNvSpPr>
            <a:spLocks noGrp="1"/>
          </p:cNvSpPr>
          <p:nvPr>
            <p:ph type="body" sz="quarter" idx="13"/>
          </p:nvPr>
        </p:nvSpPr>
        <p:spPr/>
        <p:txBody>
          <a:bodyPr/>
          <a:lstStyle/>
          <a:p>
            <a:r>
              <a:rPr lang="en-US" b="1" dirty="0"/>
              <a:t>Set</a:t>
            </a:r>
            <a:r>
              <a:rPr lang="en-US" dirty="0"/>
              <a:t>: Custom fields that define a subset of data based on specified conditions.</a:t>
            </a:r>
            <a:endParaRPr lang="en-US" b="1" dirty="0"/>
          </a:p>
        </p:txBody>
      </p:sp>
      <p:sp>
        <p:nvSpPr>
          <p:cNvPr id="6" name="Text Placeholder 5">
            <a:extLst>
              <a:ext uri="{FF2B5EF4-FFF2-40B4-BE49-F238E27FC236}">
                <a16:creationId xmlns:a16="http://schemas.microsoft.com/office/drawing/2014/main" id="{3A510A9A-6A5C-C6B9-ECD0-93AA9E8E3BF0}"/>
              </a:ext>
            </a:extLst>
          </p:cNvPr>
          <p:cNvSpPr>
            <a:spLocks noGrp="1"/>
          </p:cNvSpPr>
          <p:nvPr>
            <p:ph type="body" sz="quarter" idx="14"/>
          </p:nvPr>
        </p:nvSpPr>
        <p:spPr/>
        <p:txBody>
          <a:bodyPr/>
          <a:lstStyle/>
          <a:p>
            <a:r>
              <a:rPr lang="en-US" dirty="0"/>
              <a:t>Organize data from the same or different dimensions.</a:t>
            </a:r>
          </a:p>
          <a:p>
            <a:r>
              <a:rPr lang="en-US" dirty="0"/>
              <a:t>Use sets to filter what appears in the view.</a:t>
            </a:r>
          </a:p>
          <a:p>
            <a:r>
              <a:rPr lang="en-US" dirty="0"/>
              <a:t>Set types:</a:t>
            </a:r>
          </a:p>
          <a:p>
            <a:pPr lvl="1"/>
            <a:r>
              <a:rPr lang="en-US" dirty="0"/>
              <a:t>Constant/fixed sets</a:t>
            </a:r>
          </a:p>
          <a:p>
            <a:pPr lvl="1"/>
            <a:r>
              <a:rPr lang="en-US" dirty="0"/>
              <a:t>Dynamic sets</a:t>
            </a:r>
          </a:p>
          <a:p>
            <a:pPr lvl="1"/>
            <a:r>
              <a:rPr lang="en-US" dirty="0"/>
              <a:t>Combined sets</a:t>
            </a:r>
          </a:p>
        </p:txBody>
      </p:sp>
    </p:spTree>
    <p:extLst>
      <p:ext uri="{BB962C8B-B14F-4D97-AF65-F5344CB8AC3E}">
        <p14:creationId xmlns:p14="http://schemas.microsoft.com/office/powerpoint/2010/main" val="2876343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947C75-5449-4420-CC40-F8B7D0AEEEEF}"/>
              </a:ext>
            </a:extLst>
          </p:cNvPr>
          <p:cNvSpPr>
            <a:spLocks noGrp="1"/>
          </p:cNvSpPr>
          <p:nvPr>
            <p:ph type="sldNum" sz="quarter" idx="12"/>
          </p:nvPr>
        </p:nvSpPr>
        <p:spPr/>
        <p:txBody>
          <a:bodyPr/>
          <a:lstStyle/>
          <a:p>
            <a:fld id="{A8160BDD-7155-D744-B749-9730458604AD}" type="slidenum">
              <a:rPr lang="en-US" smtClean="0"/>
              <a:pPr/>
              <a:t>7</a:t>
            </a:fld>
            <a:endParaRPr lang="en-US" dirty="0"/>
          </a:p>
        </p:txBody>
      </p:sp>
      <p:sp>
        <p:nvSpPr>
          <p:cNvPr id="3" name="Title 2">
            <a:extLst>
              <a:ext uri="{FF2B5EF4-FFF2-40B4-BE49-F238E27FC236}">
                <a16:creationId xmlns:a16="http://schemas.microsoft.com/office/drawing/2014/main" id="{97868530-3994-ED63-57A6-22042F34D609}"/>
              </a:ext>
            </a:extLst>
          </p:cNvPr>
          <p:cNvSpPr>
            <a:spLocks noGrp="1"/>
          </p:cNvSpPr>
          <p:nvPr>
            <p:ph type="title"/>
          </p:nvPr>
        </p:nvSpPr>
        <p:spPr/>
        <p:txBody>
          <a:bodyPr/>
          <a:lstStyle/>
          <a:p>
            <a:r>
              <a:rPr lang="en-US" dirty="0"/>
              <a:t>Comparison of Sets and Groups</a:t>
            </a:r>
          </a:p>
        </p:txBody>
      </p:sp>
      <p:sp>
        <p:nvSpPr>
          <p:cNvPr id="4" name="Text Placeholder 3">
            <a:extLst>
              <a:ext uri="{FF2B5EF4-FFF2-40B4-BE49-F238E27FC236}">
                <a16:creationId xmlns:a16="http://schemas.microsoft.com/office/drawing/2014/main" id="{652749C1-6A86-FBA9-9692-ADA3B24B1B60}"/>
              </a:ext>
            </a:extLst>
          </p:cNvPr>
          <p:cNvSpPr>
            <a:spLocks noGrp="1"/>
          </p:cNvSpPr>
          <p:nvPr>
            <p:ph type="body" sz="quarter" idx="13"/>
          </p:nvPr>
        </p:nvSpPr>
        <p:spPr/>
        <p:txBody>
          <a:bodyPr/>
          <a:lstStyle/>
          <a:p>
            <a:r>
              <a:rPr lang="en-US" dirty="0"/>
              <a:t>Groups</a:t>
            </a:r>
          </a:p>
          <a:p>
            <a:pPr lvl="1"/>
            <a:r>
              <a:rPr lang="en-US" dirty="0"/>
              <a:t>Use to combine field members from a single dimension into a category for comparison purposes.</a:t>
            </a:r>
          </a:p>
          <a:p>
            <a:pPr lvl="1"/>
            <a:r>
              <a:rPr lang="en-US" dirty="0"/>
              <a:t>For example, grouping desks, bookcases, and chairs into a Furniture group.</a:t>
            </a:r>
          </a:p>
          <a:p>
            <a:pPr lvl="1"/>
            <a:r>
              <a:rPr lang="en-US" dirty="0"/>
              <a:t>A member of a dimension can be part of only one category in a group.</a:t>
            </a:r>
          </a:p>
          <a:p>
            <a:r>
              <a:rPr lang="en-US" dirty="0"/>
              <a:t>Sets</a:t>
            </a:r>
          </a:p>
          <a:p>
            <a:pPr lvl="1"/>
            <a:r>
              <a:rPr lang="en-US" dirty="0"/>
              <a:t>Difficult to create but provide more functionality.</a:t>
            </a:r>
          </a:p>
          <a:p>
            <a:pPr lvl="1"/>
            <a:r>
              <a:rPr lang="en-US" dirty="0"/>
              <a:t>Use to organize members from a single dimension or from multiple dimensions into a single set.</a:t>
            </a:r>
          </a:p>
          <a:p>
            <a:pPr lvl="1"/>
            <a:r>
              <a:rPr lang="en-US" dirty="0"/>
              <a:t>Can be dynamic when created from a calculation.</a:t>
            </a:r>
          </a:p>
          <a:p>
            <a:pPr lvl="1"/>
            <a:r>
              <a:rPr lang="en-US" dirty="0"/>
              <a:t>Used for refining comparative analyses by showing only the members or rows required for analysis.</a:t>
            </a:r>
          </a:p>
          <a:p>
            <a:pPr lvl="1"/>
            <a:r>
              <a:rPr lang="en-US" dirty="0"/>
              <a:t>Can be added to hierarchies.</a:t>
            </a:r>
          </a:p>
          <a:p>
            <a:pPr lvl="1"/>
            <a:r>
              <a:rPr lang="en-US" dirty="0"/>
              <a:t>A member can belong to multiple categories in a set.</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1119116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9FC4DD-59AE-FBC0-036E-033A08907DE1}"/>
              </a:ext>
            </a:extLst>
          </p:cNvPr>
          <p:cNvSpPr>
            <a:spLocks noGrp="1"/>
          </p:cNvSpPr>
          <p:nvPr>
            <p:ph type="sldNum" sz="quarter" idx="12"/>
          </p:nvPr>
        </p:nvSpPr>
        <p:spPr/>
        <p:txBody>
          <a:bodyPr/>
          <a:lstStyle/>
          <a:p>
            <a:fld id="{A8160BDD-7155-D744-B749-9730458604AD}" type="slidenum">
              <a:rPr lang="en-US" smtClean="0"/>
              <a:pPr/>
              <a:t>8</a:t>
            </a:fld>
            <a:endParaRPr lang="en-US" dirty="0"/>
          </a:p>
        </p:txBody>
      </p:sp>
      <p:sp>
        <p:nvSpPr>
          <p:cNvPr id="3" name="Title 2">
            <a:extLst>
              <a:ext uri="{FF2B5EF4-FFF2-40B4-BE49-F238E27FC236}">
                <a16:creationId xmlns:a16="http://schemas.microsoft.com/office/drawing/2014/main" id="{60C05A3E-CF5B-70B2-B57A-01284136E0C1}"/>
              </a:ext>
            </a:extLst>
          </p:cNvPr>
          <p:cNvSpPr>
            <a:spLocks noGrp="1"/>
          </p:cNvSpPr>
          <p:nvPr>
            <p:ph type="title"/>
          </p:nvPr>
        </p:nvSpPr>
        <p:spPr/>
        <p:txBody>
          <a:bodyPr/>
          <a:lstStyle/>
          <a:p>
            <a:r>
              <a:rPr lang="en-US" dirty="0"/>
              <a:t>Combined Sets</a:t>
            </a:r>
          </a:p>
        </p:txBody>
      </p:sp>
      <p:sp>
        <p:nvSpPr>
          <p:cNvPr id="4" name="Text Placeholder 3">
            <a:extLst>
              <a:ext uri="{FF2B5EF4-FFF2-40B4-BE49-F238E27FC236}">
                <a16:creationId xmlns:a16="http://schemas.microsoft.com/office/drawing/2014/main" id="{84582948-D1B4-2E1B-C7AB-6F04C2960C46}"/>
              </a:ext>
            </a:extLst>
          </p:cNvPr>
          <p:cNvSpPr>
            <a:spLocks noGrp="1"/>
          </p:cNvSpPr>
          <p:nvPr>
            <p:ph type="body" sz="quarter" idx="13"/>
          </p:nvPr>
        </p:nvSpPr>
        <p:spPr/>
        <p:txBody>
          <a:bodyPr/>
          <a:lstStyle/>
          <a:p>
            <a:r>
              <a:rPr lang="en-US" dirty="0"/>
              <a:t>Can combine sets based on the same dimension.</a:t>
            </a:r>
          </a:p>
          <a:p>
            <a:r>
              <a:rPr lang="en-US" dirty="0"/>
              <a:t>Effectively using a join to determine which members should be included. </a:t>
            </a:r>
          </a:p>
          <a:p>
            <a:r>
              <a:rPr lang="en-US" dirty="0"/>
              <a:t>You can select:</a:t>
            </a:r>
          </a:p>
          <a:p>
            <a:pPr lvl="1"/>
            <a:r>
              <a:rPr lang="en-US" b="1" dirty="0"/>
              <a:t>All members in Both Sets</a:t>
            </a:r>
            <a:r>
              <a:rPr lang="en-US" dirty="0"/>
              <a:t>: This is similar to an outer join. </a:t>
            </a:r>
          </a:p>
          <a:p>
            <a:pPr lvl="1"/>
            <a:r>
              <a:rPr lang="en-US" b="1" dirty="0"/>
              <a:t>Shared members in Both Sets</a:t>
            </a:r>
            <a:r>
              <a:rPr lang="en-US" dirty="0"/>
              <a:t>: This is similar to an inner join. </a:t>
            </a:r>
          </a:p>
          <a:p>
            <a:pPr lvl="1"/>
            <a:r>
              <a:rPr lang="en-US" b="1" dirty="0"/>
              <a:t>&lt;Left Set Name&gt; except shared members</a:t>
            </a:r>
            <a:r>
              <a:rPr lang="en-US" dirty="0"/>
              <a:t>: This option includes all members in the set identified on the left side of the dialog box, excluding any members it shares with the set named on the right side of the dialog box. </a:t>
            </a:r>
          </a:p>
          <a:p>
            <a:pPr lvl="1"/>
            <a:r>
              <a:rPr lang="en-US" b="1" dirty="0"/>
              <a:t>&lt;Right Set Name&gt; except shared members</a:t>
            </a:r>
            <a:r>
              <a:rPr lang="en-US" dirty="0"/>
              <a:t>: This option includes all members in the set identified on the right side of the dialog box, excluding any members it shares with the set named on the right side of the dialog box.</a:t>
            </a:r>
          </a:p>
        </p:txBody>
      </p:sp>
    </p:spTree>
    <p:extLst>
      <p:ext uri="{BB962C8B-B14F-4D97-AF65-F5344CB8AC3E}">
        <p14:creationId xmlns:p14="http://schemas.microsoft.com/office/powerpoint/2010/main" val="1549511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DCA5FC-EBD6-8891-4658-0F8548CAE98C}"/>
              </a:ext>
            </a:extLst>
          </p:cNvPr>
          <p:cNvSpPr>
            <a:spLocks noGrp="1"/>
          </p:cNvSpPr>
          <p:nvPr>
            <p:ph type="sldNum" sz="quarter" idx="12"/>
          </p:nvPr>
        </p:nvSpPr>
        <p:spPr/>
        <p:txBody>
          <a:bodyPr/>
          <a:lstStyle/>
          <a:p>
            <a:fld id="{A8160BDD-7155-D744-B749-9730458604AD}" type="slidenum">
              <a:rPr lang="en-US" smtClean="0"/>
              <a:pPr/>
              <a:t>9</a:t>
            </a:fld>
            <a:endParaRPr lang="en-US" dirty="0"/>
          </a:p>
        </p:txBody>
      </p:sp>
      <p:sp>
        <p:nvSpPr>
          <p:cNvPr id="3" name="Title 2">
            <a:extLst>
              <a:ext uri="{FF2B5EF4-FFF2-40B4-BE49-F238E27FC236}">
                <a16:creationId xmlns:a16="http://schemas.microsoft.com/office/drawing/2014/main" id="{16FB8299-B3F6-239B-4560-E0D84657EAB3}"/>
              </a:ext>
            </a:extLst>
          </p:cNvPr>
          <p:cNvSpPr>
            <a:spLocks noGrp="1"/>
          </p:cNvSpPr>
          <p:nvPr>
            <p:ph type="title"/>
          </p:nvPr>
        </p:nvSpPr>
        <p:spPr/>
        <p:txBody>
          <a:bodyPr/>
          <a:lstStyle/>
          <a:p>
            <a:r>
              <a:rPr lang="en-US" dirty="0"/>
              <a:t>In/Out Mode</a:t>
            </a:r>
          </a:p>
        </p:txBody>
      </p:sp>
      <p:sp>
        <p:nvSpPr>
          <p:cNvPr id="5" name="Text Placeholder 4">
            <a:extLst>
              <a:ext uri="{FF2B5EF4-FFF2-40B4-BE49-F238E27FC236}">
                <a16:creationId xmlns:a16="http://schemas.microsoft.com/office/drawing/2014/main" id="{2B10CD98-E762-47F1-286C-A2B1C4C6466D}"/>
              </a:ext>
            </a:extLst>
          </p:cNvPr>
          <p:cNvSpPr>
            <a:spLocks noGrp="1"/>
          </p:cNvSpPr>
          <p:nvPr>
            <p:ph type="body" sz="quarter" idx="13"/>
          </p:nvPr>
        </p:nvSpPr>
        <p:spPr/>
        <p:txBody>
          <a:bodyPr/>
          <a:lstStyle/>
          <a:p>
            <a:r>
              <a:rPr lang="en-US" dirty="0"/>
              <a:t>Occurs when you drag a set to the </a:t>
            </a:r>
            <a:r>
              <a:rPr lang="en-US" b="1" dirty="0"/>
              <a:t>Colors </a:t>
            </a:r>
            <a:r>
              <a:rPr lang="en-US" dirty="0"/>
              <a:t>box on the </a:t>
            </a:r>
            <a:r>
              <a:rPr lang="en-US" b="1" dirty="0"/>
              <a:t>Marks</a:t>
            </a:r>
            <a:r>
              <a:rPr lang="en-US" dirty="0"/>
              <a:t> card.</a:t>
            </a:r>
          </a:p>
          <a:p>
            <a:pPr lvl="1"/>
            <a:r>
              <a:rPr lang="en-US" dirty="0"/>
              <a:t>Members of the set are coded to one color.</a:t>
            </a:r>
          </a:p>
          <a:p>
            <a:pPr lvl="1"/>
            <a:r>
              <a:rPr lang="en-US" dirty="0"/>
              <a:t>All other marks are coded another color.</a:t>
            </a:r>
          </a:p>
          <a:p>
            <a:r>
              <a:rPr lang="en-US" dirty="0"/>
              <a:t>Can be turned on manually.</a:t>
            </a:r>
          </a:p>
          <a:p>
            <a:r>
              <a:rPr lang="en-US" dirty="0"/>
              <a:t>Can select </a:t>
            </a:r>
            <a:r>
              <a:rPr lang="en-US" b="1" dirty="0"/>
              <a:t>Show Members in Set</a:t>
            </a:r>
            <a:r>
              <a:rPr lang="en-US" dirty="0"/>
              <a:t>, which is like applying a filter to show only the members of the set.</a:t>
            </a:r>
          </a:p>
        </p:txBody>
      </p:sp>
    </p:spTree>
    <p:extLst>
      <p:ext uri="{BB962C8B-B14F-4D97-AF65-F5344CB8AC3E}">
        <p14:creationId xmlns:p14="http://schemas.microsoft.com/office/powerpoint/2010/main" val="26217833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XFILEPNG" val="C:\Logical Operations\Content\095216 Tableau Part 2\trunk\095216\images\binconcept.png"/>
</p:tagLst>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3B1BE2F0-398A-4CCD-8446-06EF53C6104A}" vid="{5B32D309-C467-4576-9A59-58C55E4172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LO_OV_Template_5_3-WIDE</Template>
  <TotalTime>9822</TotalTime>
  <Words>1809</Words>
  <Application>Microsoft Office PowerPoint</Application>
  <PresentationFormat>Widescreen</PresentationFormat>
  <Paragraphs>198</Paragraphs>
  <Slides>26</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LO Choice</vt:lpstr>
      <vt:lpstr>Refining Visualizations</vt:lpstr>
      <vt:lpstr>Organize Data</vt:lpstr>
      <vt:lpstr>Review of Dimensions and Measures</vt:lpstr>
      <vt:lpstr>Review of Groups</vt:lpstr>
      <vt:lpstr>Review of Hierarchies</vt:lpstr>
      <vt:lpstr>Sets</vt:lpstr>
      <vt:lpstr>Comparison of Sets and Groups</vt:lpstr>
      <vt:lpstr>Combined Sets</vt:lpstr>
      <vt:lpstr>In/Out Mode</vt:lpstr>
      <vt:lpstr>Bins (Slide 1 of 2)</vt:lpstr>
      <vt:lpstr>Bins (Slide 2 of 2)</vt:lpstr>
      <vt:lpstr>PowerPoint Presentation</vt:lpstr>
      <vt:lpstr>Create Advanced Filters</vt:lpstr>
      <vt:lpstr>Review of Filters</vt:lpstr>
      <vt:lpstr>Advanced Filter Settings</vt:lpstr>
      <vt:lpstr>PowerPoint Presentation</vt:lpstr>
      <vt:lpstr>Create and Apply Parameters</vt:lpstr>
      <vt:lpstr>Parameters</vt:lpstr>
      <vt:lpstr>Types of Parameters</vt:lpstr>
      <vt:lpstr>Dynamic Parameters</vt:lpstr>
      <vt:lpstr>Parameters and Filters</vt:lpstr>
      <vt:lpstr>Parameters and Sets</vt:lpstr>
      <vt:lpstr>Parameters and Reference Lines</vt:lpstr>
      <vt:lpstr>Parameter Actions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Connecting to and Transforming Data</dc:title>
  <dc:creator>Pam Taylor</dc:creator>
  <cp:lastModifiedBy>Michelle Farney</cp:lastModifiedBy>
  <cp:revision>45</cp:revision>
  <dcterms:created xsi:type="dcterms:W3CDTF">2024-01-19T19:24:27Z</dcterms:created>
  <dcterms:modified xsi:type="dcterms:W3CDTF">2024-10-04T19:21:48Z</dcterms:modified>
</cp:coreProperties>
</file>