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6"/>
  </p:notesMasterIdLst>
  <p:handoutMasterIdLst>
    <p:handoutMasterId r:id="rId37"/>
  </p:handoutMasterIdLst>
  <p:sldIdLst>
    <p:sldId id="301" r:id="rId2"/>
    <p:sldId id="300" r:id="rId3"/>
    <p:sldId id="329" r:id="rId4"/>
    <p:sldId id="303" r:id="rId5"/>
    <p:sldId id="309" r:id="rId6"/>
    <p:sldId id="310" r:id="rId7"/>
    <p:sldId id="311" r:id="rId8"/>
    <p:sldId id="312" r:id="rId9"/>
    <p:sldId id="330" r:id="rId10"/>
    <p:sldId id="323" r:id="rId11"/>
    <p:sldId id="306" r:id="rId12"/>
    <p:sldId id="298" r:id="rId13"/>
    <p:sldId id="304" r:id="rId14"/>
    <p:sldId id="325" r:id="rId15"/>
    <p:sldId id="321" r:id="rId16"/>
    <p:sldId id="333" r:id="rId17"/>
    <p:sldId id="322" r:id="rId18"/>
    <p:sldId id="331" r:id="rId19"/>
    <p:sldId id="326" r:id="rId20"/>
    <p:sldId id="332" r:id="rId21"/>
    <p:sldId id="315" r:id="rId22"/>
    <p:sldId id="316" r:id="rId23"/>
    <p:sldId id="317" r:id="rId24"/>
    <p:sldId id="327" r:id="rId25"/>
    <p:sldId id="328" r:id="rId26"/>
    <p:sldId id="307" r:id="rId27"/>
    <p:sldId id="302" r:id="rId28"/>
    <p:sldId id="305" r:id="rId29"/>
    <p:sldId id="334" r:id="rId30"/>
    <p:sldId id="318" r:id="rId31"/>
    <p:sldId id="319" r:id="rId32"/>
    <p:sldId id="335" r:id="rId33"/>
    <p:sldId id="308" r:id="rId34"/>
    <p:sldId id="266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41" autoAdjust="0"/>
  </p:normalViewPr>
  <p:slideViewPr>
    <p:cSldViewPr snapToGrid="0">
      <p:cViewPr>
        <p:scale>
          <a:sx n="90" d="100"/>
          <a:sy n="90" d="100"/>
        </p:scale>
        <p:origin x="252" y="-3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1089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10/4/2024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10/4/2024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Select Appropriate Data Sources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Combine Data for Analysis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Transform Data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to and Transforming Data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71C3D9A-1CA6-5304-AD40-BB62953DA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Selecting the Appropriate Data Source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B21FE04-BE88-3F5E-C89C-0F9386CD7E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Select Data Sources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227265B-8C52-541A-9927-70EC52477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b="1" dirty="0"/>
              <a:t>Select Live Connection or Extract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830190-5457-48A5-DCAF-312A35CEA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D9CCD28-189C-C475-9DCF-D721E234D406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Look for datasets that have the types of fields you need for analysis. </a:t>
            </a:r>
          </a:p>
          <a:p>
            <a:r>
              <a:rPr lang="en-US" dirty="0"/>
              <a:t>Remember, compelling visualizations often require the presence of both dimensions and measures.</a:t>
            </a:r>
          </a:p>
          <a:p>
            <a:r>
              <a:rPr lang="en-US" dirty="0"/>
              <a:t>Try to be flexible and open minded about what you can use for a given project.</a:t>
            </a:r>
          </a:p>
          <a:p>
            <a:r>
              <a:rPr lang="en-US" dirty="0"/>
              <a:t>Be prepared to perform basic cleaning and shaping to ensure that data is well structured.</a:t>
            </a:r>
          </a:p>
          <a:p>
            <a:r>
              <a:rPr lang="en-US" dirty="0"/>
              <a:t>Ideally, one dataset would include every field required, but you may need to use more than one dataset.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F53A476-E2D5-975D-62D4-F55A7EA10944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Use live connections when: </a:t>
            </a:r>
          </a:p>
          <a:p>
            <a:pPr lvl="1"/>
            <a:r>
              <a:rPr lang="en-US" dirty="0"/>
              <a:t>Up-to-the-second accuracy is more crucial than performance considerations. </a:t>
            </a:r>
          </a:p>
          <a:p>
            <a:pPr lvl="1"/>
            <a:r>
              <a:rPr lang="en-US" dirty="0"/>
              <a:t>Changes you make to visualizations need to be reflected in the data source. </a:t>
            </a:r>
          </a:p>
          <a:p>
            <a:r>
              <a:rPr lang="en-US" dirty="0"/>
              <a:t>Use extracts when: </a:t>
            </a:r>
          </a:p>
          <a:p>
            <a:pPr lvl="1"/>
            <a:r>
              <a:rPr lang="en-US" dirty="0"/>
              <a:t>Performance is more critical than up-to-the-second accuracy. </a:t>
            </a:r>
          </a:p>
          <a:p>
            <a:pPr lvl="1"/>
            <a:r>
              <a:rPr lang="en-US" dirty="0"/>
              <a:t>You know the exact data you need to analyze.</a:t>
            </a:r>
          </a:p>
          <a:p>
            <a:pPr lvl="1"/>
            <a:r>
              <a:rPr lang="en-US" dirty="0"/>
              <a:t>You want to summarize data by using aggregations.</a:t>
            </a:r>
          </a:p>
          <a:p>
            <a:pPr lvl="1"/>
            <a:r>
              <a:rPr lang="en-US" dirty="0"/>
              <a:t>Changes you make to visualizations should not be reflected in the data source. </a:t>
            </a:r>
          </a:p>
          <a:p>
            <a:pPr lvl="1"/>
            <a:r>
              <a:rPr lang="en-US" dirty="0"/>
              <a:t>You need to work with the data offline.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6916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4FE279-AED3-8431-6488-BA03B8A2F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A3540-0394-FACF-5EB7-0784B9F5F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Selecting and Connecting to Data Sources</a:t>
            </a:r>
          </a:p>
        </p:txBody>
      </p:sp>
    </p:spTree>
    <p:extLst>
      <p:ext uri="{BB962C8B-B14F-4D97-AF65-F5344CB8AC3E}">
        <p14:creationId xmlns:p14="http://schemas.microsoft.com/office/powerpoint/2010/main" val="1850324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Combine Data for Analysis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1465E4-A2C3-514A-23E7-F1813DAF7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30DC381-86B5-B85D-759F-F9385CAAE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Review of the Tableau Data Model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246D0E-542B-3CA0-E5BE-EF19CB70C6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Describes how tables in data sources are connected and how to query each data source.</a:t>
            </a:r>
          </a:p>
          <a:p>
            <a:pPr lvl="1"/>
            <a:r>
              <a:rPr lang="en-US" b="1" dirty="0"/>
              <a:t>Relationships</a:t>
            </a:r>
            <a:r>
              <a:rPr lang="en-US" dirty="0"/>
              <a:t>: Connect two logical tables, resulting in rows that contain information from both tables.</a:t>
            </a:r>
          </a:p>
          <a:p>
            <a:pPr lvl="1"/>
            <a:r>
              <a:rPr lang="en-US" b="1" dirty="0"/>
              <a:t>Joins</a:t>
            </a:r>
            <a:r>
              <a:rPr lang="en-US" dirty="0"/>
              <a:t>: Connect two or more physical tables, resulting in a new physical table containing information from each joined table. </a:t>
            </a:r>
          </a:p>
          <a:p>
            <a:pPr lvl="1"/>
            <a:r>
              <a:rPr lang="en-US" b="1" dirty="0"/>
              <a:t>Unions</a:t>
            </a:r>
            <a:r>
              <a:rPr lang="en-US" dirty="0"/>
              <a:t>: Combine data from one data source into another by adding rows to a physical table.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44C085F-1E11-2D48-013A-5DCC8940B9AB}"/>
              </a:ext>
            </a:extLst>
          </p:cNvPr>
          <p:cNvGrpSpPr/>
          <p:nvPr/>
        </p:nvGrpSpPr>
        <p:grpSpPr>
          <a:xfrm>
            <a:off x="200720" y="2576976"/>
            <a:ext cx="11492368" cy="3729862"/>
            <a:chOff x="200720" y="1238324"/>
            <a:chExt cx="11492368" cy="4964446"/>
          </a:xfrm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F53DCAEE-41DE-4DE5-7413-42397B3B7B5B}"/>
                </a:ext>
              </a:extLst>
            </p:cNvPr>
            <p:cNvSpPr/>
            <p:nvPr/>
          </p:nvSpPr>
          <p:spPr>
            <a:xfrm>
              <a:off x="2192419" y="1238324"/>
              <a:ext cx="8705222" cy="1921044"/>
            </a:xfrm>
            <a:prstGeom prst="parallelogram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7513A4A8-798D-46D1-BECD-F0D918755F44}"/>
                </a:ext>
              </a:extLst>
            </p:cNvPr>
            <p:cNvSpPr/>
            <p:nvPr/>
          </p:nvSpPr>
          <p:spPr>
            <a:xfrm>
              <a:off x="1637487" y="3849847"/>
              <a:ext cx="4495080" cy="1921044"/>
            </a:xfrm>
            <a:prstGeom prst="parallelogram">
              <a:avLst/>
            </a:prstGeom>
            <a:solidFill>
              <a:schemeClr val="accent5"/>
            </a:solidFill>
            <a:ln w="28575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9948C5A3-CE7E-C93B-A2D7-113B22CABDB5}"/>
                </a:ext>
              </a:extLst>
            </p:cNvPr>
            <p:cNvSpPr/>
            <p:nvPr/>
          </p:nvSpPr>
          <p:spPr>
            <a:xfrm>
              <a:off x="6216247" y="3849847"/>
              <a:ext cx="4210259" cy="1921044"/>
            </a:xfrm>
            <a:prstGeom prst="parallelogram">
              <a:avLst/>
            </a:prstGeom>
            <a:solidFill>
              <a:schemeClr val="accent5"/>
            </a:solidFill>
            <a:ln w="28575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Text Box 307">
              <a:extLst>
                <a:ext uri="{FF2B5EF4-FFF2-40B4-BE49-F238E27FC236}">
                  <a16:creationId xmlns:a16="http://schemas.microsoft.com/office/drawing/2014/main" id="{FA41485E-8F05-E452-FE4D-D4D7E86A19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720" y="2204693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Logical layer</a:t>
              </a:r>
            </a:p>
          </p:txBody>
        </p:sp>
        <p:sp>
          <p:nvSpPr>
            <p:cNvPr id="10" name="Text Box 307">
              <a:extLst>
                <a:ext uri="{FF2B5EF4-FFF2-40B4-BE49-F238E27FC236}">
                  <a16:creationId xmlns:a16="http://schemas.microsoft.com/office/drawing/2014/main" id="{AD02DF17-783B-9F0C-0290-A8C3A30B2F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720" y="4517981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Physical layer</a:t>
              </a:r>
            </a:p>
          </p:txBody>
        </p:sp>
        <p:sp>
          <p:nvSpPr>
            <p:cNvPr id="11" name="Text Box 307">
              <a:extLst>
                <a:ext uri="{FF2B5EF4-FFF2-40B4-BE49-F238E27FC236}">
                  <a16:creationId xmlns:a16="http://schemas.microsoft.com/office/drawing/2014/main" id="{F0E5DB9D-E9B7-A2F5-7A1F-EB8DF76956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6750" y="1836916"/>
              <a:ext cx="1490662" cy="29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chemeClr val="bg2"/>
                  </a:solidFill>
                  <a:latin typeface="Calibri"/>
                  <a:cs typeface="Calibri"/>
                </a:rPr>
                <a:t>Relationship</a:t>
              </a:r>
            </a:p>
          </p:txBody>
        </p:sp>
        <p:sp>
          <p:nvSpPr>
            <p:cNvPr id="12" name="Line 300">
              <a:extLst>
                <a:ext uri="{FF2B5EF4-FFF2-40B4-BE49-F238E27FC236}">
                  <a16:creationId xmlns:a16="http://schemas.microsoft.com/office/drawing/2014/main" id="{2C211521-3602-EA41-A0E0-8FF713035A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32158" y="2193762"/>
              <a:ext cx="294014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55B228B-0A08-FA45-8E02-DA06959F61A5}"/>
                </a:ext>
              </a:extLst>
            </p:cNvPr>
            <p:cNvGrpSpPr/>
            <p:nvPr/>
          </p:nvGrpSpPr>
          <p:grpSpPr>
            <a:xfrm>
              <a:off x="3264710" y="1812082"/>
              <a:ext cx="1964117" cy="740645"/>
              <a:chOff x="3264710" y="1740962"/>
              <a:chExt cx="1964117" cy="740645"/>
            </a:xfrm>
          </p:grpSpPr>
          <p:sp>
            <p:nvSpPr>
              <p:cNvPr id="46" name="Parallelogram 45">
                <a:extLst>
                  <a:ext uri="{FF2B5EF4-FFF2-40B4-BE49-F238E27FC236}">
                    <a16:creationId xmlns:a16="http://schemas.microsoft.com/office/drawing/2014/main" id="{BD90FBF8-A14D-7CF6-B61F-746F467035A3}"/>
                  </a:ext>
                </a:extLst>
              </p:cNvPr>
              <p:cNvSpPr/>
              <p:nvPr/>
            </p:nvSpPr>
            <p:spPr>
              <a:xfrm>
                <a:off x="3264710" y="1740962"/>
                <a:ext cx="1964117" cy="740645"/>
              </a:xfrm>
              <a:prstGeom prst="parallelogram">
                <a:avLst/>
              </a:prstGeom>
              <a:solidFill>
                <a:schemeClr val="accent4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7" name="Text Box 307">
                <a:extLst>
                  <a:ext uri="{FF2B5EF4-FFF2-40B4-BE49-F238E27FC236}">
                    <a16:creationId xmlns:a16="http://schemas.microsoft.com/office/drawing/2014/main" id="{C7956485-5C36-49D6-01DD-EDB9A76254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1437" y="1924521"/>
                <a:ext cx="1490662" cy="292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Logical Table A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87AF04D-F6FA-458D-B158-841024C64891}"/>
                </a:ext>
              </a:extLst>
            </p:cNvPr>
            <p:cNvGrpSpPr/>
            <p:nvPr/>
          </p:nvGrpSpPr>
          <p:grpSpPr>
            <a:xfrm>
              <a:off x="7785910" y="1812082"/>
              <a:ext cx="1964117" cy="740645"/>
              <a:chOff x="7785910" y="1740962"/>
              <a:chExt cx="1964117" cy="740645"/>
            </a:xfrm>
          </p:grpSpPr>
          <p:sp>
            <p:nvSpPr>
              <p:cNvPr id="44" name="Parallelogram 43">
                <a:extLst>
                  <a:ext uri="{FF2B5EF4-FFF2-40B4-BE49-F238E27FC236}">
                    <a16:creationId xmlns:a16="http://schemas.microsoft.com/office/drawing/2014/main" id="{3F50DAB7-06E6-C1BB-F8D0-23A4692BE7E2}"/>
                  </a:ext>
                </a:extLst>
              </p:cNvPr>
              <p:cNvSpPr/>
              <p:nvPr/>
            </p:nvSpPr>
            <p:spPr>
              <a:xfrm>
                <a:off x="7785910" y="1740962"/>
                <a:ext cx="1964117" cy="740645"/>
              </a:xfrm>
              <a:prstGeom prst="parallelogram">
                <a:avLst/>
              </a:prstGeom>
              <a:solidFill>
                <a:schemeClr val="accent4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5" name="Text Box 307">
                <a:extLst>
                  <a:ext uri="{FF2B5EF4-FFF2-40B4-BE49-F238E27FC236}">
                    <a16:creationId xmlns:a16="http://schemas.microsoft.com/office/drawing/2014/main" id="{15D8E31F-DA77-2245-7CED-CA0813B991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8781" y="1922726"/>
                <a:ext cx="1490662" cy="292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Logical Table B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0F063D4-9AD5-1501-B7CE-8DF47D4DC6A2}"/>
                </a:ext>
              </a:extLst>
            </p:cNvPr>
            <p:cNvGrpSpPr/>
            <p:nvPr/>
          </p:nvGrpSpPr>
          <p:grpSpPr>
            <a:xfrm>
              <a:off x="7428366" y="4381377"/>
              <a:ext cx="1964117" cy="740645"/>
              <a:chOff x="7785910" y="1740962"/>
              <a:chExt cx="1964117" cy="740645"/>
            </a:xfrm>
          </p:grpSpPr>
          <p:sp>
            <p:nvSpPr>
              <p:cNvPr id="42" name="Parallelogram 41">
                <a:extLst>
                  <a:ext uri="{FF2B5EF4-FFF2-40B4-BE49-F238E27FC236}">
                    <a16:creationId xmlns:a16="http://schemas.microsoft.com/office/drawing/2014/main" id="{0845DA7C-36F3-B813-1211-DF52F63C7DC9}"/>
                  </a:ext>
                </a:extLst>
              </p:cNvPr>
              <p:cNvSpPr/>
              <p:nvPr/>
            </p:nvSpPr>
            <p:spPr>
              <a:xfrm>
                <a:off x="7785910" y="1740962"/>
                <a:ext cx="1964117" cy="740645"/>
              </a:xfrm>
              <a:prstGeom prst="parallelogram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Text Box 307">
                <a:extLst>
                  <a:ext uri="{FF2B5EF4-FFF2-40B4-BE49-F238E27FC236}">
                    <a16:creationId xmlns:a16="http://schemas.microsoft.com/office/drawing/2014/main" id="{1F0A7465-23EF-7514-5583-87DB1A1EE3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8781" y="1936249"/>
                <a:ext cx="1490662" cy="292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Physical Table B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F24E548-AA98-8FBF-3FEE-89899209C7C6}"/>
                </a:ext>
              </a:extLst>
            </p:cNvPr>
            <p:cNvGrpSpPr/>
            <p:nvPr/>
          </p:nvGrpSpPr>
          <p:grpSpPr>
            <a:xfrm>
              <a:off x="2903501" y="4069724"/>
              <a:ext cx="1964117" cy="740645"/>
              <a:chOff x="7785910" y="1740962"/>
              <a:chExt cx="1964117" cy="740645"/>
            </a:xfrm>
          </p:grpSpPr>
          <p:sp>
            <p:nvSpPr>
              <p:cNvPr id="40" name="Parallelogram 39">
                <a:extLst>
                  <a:ext uri="{FF2B5EF4-FFF2-40B4-BE49-F238E27FC236}">
                    <a16:creationId xmlns:a16="http://schemas.microsoft.com/office/drawing/2014/main" id="{915C09F4-7204-6CF7-6822-4BA0F34507B7}"/>
                  </a:ext>
                </a:extLst>
              </p:cNvPr>
              <p:cNvSpPr/>
              <p:nvPr/>
            </p:nvSpPr>
            <p:spPr>
              <a:xfrm>
                <a:off x="7785910" y="1740962"/>
                <a:ext cx="1964117" cy="740645"/>
              </a:xfrm>
              <a:prstGeom prst="parallelogram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Text Box 307">
                <a:extLst>
                  <a:ext uri="{FF2B5EF4-FFF2-40B4-BE49-F238E27FC236}">
                    <a16:creationId xmlns:a16="http://schemas.microsoft.com/office/drawing/2014/main" id="{64EB9481-8971-3864-96C8-4482FA1CF0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8781" y="1936249"/>
                <a:ext cx="1490662" cy="292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Physical Table A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E914BF6-ECE7-E81F-A420-E3F3AF41CFBA}"/>
                </a:ext>
              </a:extLst>
            </p:cNvPr>
            <p:cNvGrpSpPr/>
            <p:nvPr/>
          </p:nvGrpSpPr>
          <p:grpSpPr>
            <a:xfrm>
              <a:off x="1975809" y="4988079"/>
              <a:ext cx="1785561" cy="505871"/>
              <a:chOff x="7785910" y="1740962"/>
              <a:chExt cx="1964117" cy="740645"/>
            </a:xfrm>
          </p:grpSpPr>
          <p:sp>
            <p:nvSpPr>
              <p:cNvPr id="38" name="Parallelogram 37">
                <a:extLst>
                  <a:ext uri="{FF2B5EF4-FFF2-40B4-BE49-F238E27FC236}">
                    <a16:creationId xmlns:a16="http://schemas.microsoft.com/office/drawing/2014/main" id="{A98EF2E3-C935-CBD8-E0DB-7D74E62064CF}"/>
                  </a:ext>
                </a:extLst>
              </p:cNvPr>
              <p:cNvSpPr/>
              <p:nvPr/>
            </p:nvSpPr>
            <p:spPr>
              <a:xfrm>
                <a:off x="7785910" y="1740962"/>
                <a:ext cx="1964117" cy="740645"/>
              </a:xfrm>
              <a:prstGeom prst="parallelogram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Text Box 307">
                <a:extLst>
                  <a:ext uri="{FF2B5EF4-FFF2-40B4-BE49-F238E27FC236}">
                    <a16:creationId xmlns:a16="http://schemas.microsoft.com/office/drawing/2014/main" id="{686E190C-34B7-8D20-DC57-334FB27E73E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8781" y="1854040"/>
                <a:ext cx="1490662" cy="292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Physical Table C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8955941-83A9-61A9-9033-F203FB43A4E3}"/>
                </a:ext>
              </a:extLst>
            </p:cNvPr>
            <p:cNvGrpSpPr/>
            <p:nvPr/>
          </p:nvGrpSpPr>
          <p:grpSpPr>
            <a:xfrm>
              <a:off x="3786931" y="4982619"/>
              <a:ext cx="1785561" cy="505871"/>
              <a:chOff x="9513793" y="1509836"/>
              <a:chExt cx="1964117" cy="740645"/>
            </a:xfrm>
          </p:grpSpPr>
          <p:sp>
            <p:nvSpPr>
              <p:cNvPr id="36" name="Parallelogram 35">
                <a:extLst>
                  <a:ext uri="{FF2B5EF4-FFF2-40B4-BE49-F238E27FC236}">
                    <a16:creationId xmlns:a16="http://schemas.microsoft.com/office/drawing/2014/main" id="{82746316-4544-3A01-F549-F9F4E1E83119}"/>
                  </a:ext>
                </a:extLst>
              </p:cNvPr>
              <p:cNvSpPr/>
              <p:nvPr/>
            </p:nvSpPr>
            <p:spPr>
              <a:xfrm>
                <a:off x="9513793" y="1509836"/>
                <a:ext cx="1964117" cy="740645"/>
              </a:xfrm>
              <a:prstGeom prst="parallelogram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" name="Text Box 307">
                <a:extLst>
                  <a:ext uri="{FF2B5EF4-FFF2-40B4-BE49-F238E27FC236}">
                    <a16:creationId xmlns:a16="http://schemas.microsoft.com/office/drawing/2014/main" id="{C2A63CBF-EC94-58B1-D837-A121BD6D52C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1304" y="1622326"/>
                <a:ext cx="1490661" cy="4280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chemeClr val="bg2"/>
                    </a:solidFill>
                    <a:latin typeface="Calibri"/>
                    <a:cs typeface="Calibri"/>
                  </a:rPr>
                  <a:t>Physical Table D</a:t>
                </a:r>
              </a:p>
            </p:txBody>
          </p:sp>
        </p:grpSp>
        <p:sp>
          <p:nvSpPr>
            <p:cNvPr id="19" name="Text Box 307">
              <a:extLst>
                <a:ext uri="{FF2B5EF4-FFF2-40B4-BE49-F238E27FC236}">
                  <a16:creationId xmlns:a16="http://schemas.microsoft.com/office/drawing/2014/main" id="{1C9F82D7-F81B-FCF6-B8D7-6981630F4C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8254" y="5897002"/>
              <a:ext cx="3195367" cy="305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Logical table B contains 1 physical table.</a:t>
              </a:r>
            </a:p>
          </p:txBody>
        </p:sp>
        <p:sp>
          <p:nvSpPr>
            <p:cNvPr id="20" name="Text Box 307">
              <a:extLst>
                <a:ext uri="{FF2B5EF4-FFF2-40B4-BE49-F238E27FC236}">
                  <a16:creationId xmlns:a16="http://schemas.microsoft.com/office/drawing/2014/main" id="{2090D51F-0DD9-4A48-2183-81EBACE1F7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4628" y="5884353"/>
              <a:ext cx="4678336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Logical table A contains 3 physical tables connected by joins.</a:t>
              </a:r>
            </a:p>
          </p:txBody>
        </p:sp>
        <p:sp>
          <p:nvSpPr>
            <p:cNvPr id="21" name="Line 300">
              <a:extLst>
                <a:ext uri="{FF2B5EF4-FFF2-40B4-BE49-F238E27FC236}">
                  <a16:creationId xmlns:a16="http://schemas.microsoft.com/office/drawing/2014/main" id="{4C37073D-B3E2-B2C3-1EF0-5E31EC38F3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879" y="3637654"/>
              <a:ext cx="11165209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ys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Line 300">
              <a:extLst>
                <a:ext uri="{FF2B5EF4-FFF2-40B4-BE49-F238E27FC236}">
                  <a16:creationId xmlns:a16="http://schemas.microsoft.com/office/drawing/2014/main" id="{F911B55C-7341-E871-7282-ABFBEC798C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19822" y="4810160"/>
              <a:ext cx="1006266" cy="1552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Line 300">
              <a:extLst>
                <a:ext uri="{FF2B5EF4-FFF2-40B4-BE49-F238E27FC236}">
                  <a16:creationId xmlns:a16="http://schemas.microsoft.com/office/drawing/2014/main" id="{065A2477-0AB8-8CE5-A0F1-75C426EF2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3993" y="4810160"/>
              <a:ext cx="793042" cy="1724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Line 300">
              <a:extLst>
                <a:ext uri="{FF2B5EF4-FFF2-40B4-BE49-F238E27FC236}">
                  <a16:creationId xmlns:a16="http://schemas.microsoft.com/office/drawing/2014/main" id="{6C08E1F9-3724-1E7B-A5FE-7BC85E831F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9849" y="2494827"/>
              <a:ext cx="458173" cy="3142736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Line 300">
              <a:extLst>
                <a:ext uri="{FF2B5EF4-FFF2-40B4-BE49-F238E27FC236}">
                  <a16:creationId xmlns:a16="http://schemas.microsoft.com/office/drawing/2014/main" id="{9F76E538-B500-3929-76D2-2D213CA31E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87305" y="2552415"/>
              <a:ext cx="1398605" cy="3002931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Line 300">
              <a:extLst>
                <a:ext uri="{FF2B5EF4-FFF2-40B4-BE49-F238E27FC236}">
                  <a16:creationId xmlns:a16="http://schemas.microsoft.com/office/drawing/2014/main" id="{A7696E9A-4125-AB79-39BB-39D2612753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615631" y="2552395"/>
              <a:ext cx="218075" cy="3002933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Line 300">
              <a:extLst>
                <a:ext uri="{FF2B5EF4-FFF2-40B4-BE49-F238E27FC236}">
                  <a16:creationId xmlns:a16="http://schemas.microsoft.com/office/drawing/2014/main" id="{C17E77EC-F115-E0C9-C504-EE3F3D9D0F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4970" y="1812082"/>
              <a:ext cx="689912" cy="2182020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Line 300">
              <a:extLst>
                <a:ext uri="{FF2B5EF4-FFF2-40B4-BE49-F238E27FC236}">
                  <a16:creationId xmlns:a16="http://schemas.microsoft.com/office/drawing/2014/main" id="{6556F3AC-317D-E65A-3AE8-4C5F220C2F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66201" y="1858207"/>
              <a:ext cx="1144829" cy="2182020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Line 300">
              <a:extLst>
                <a:ext uri="{FF2B5EF4-FFF2-40B4-BE49-F238E27FC236}">
                  <a16:creationId xmlns:a16="http://schemas.microsoft.com/office/drawing/2014/main" id="{F5917F38-FA81-36D8-F4A4-02FB2BEE19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784837" y="1861708"/>
              <a:ext cx="380304" cy="2182019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Line 300">
              <a:extLst>
                <a:ext uri="{FF2B5EF4-FFF2-40B4-BE49-F238E27FC236}">
                  <a16:creationId xmlns:a16="http://schemas.microsoft.com/office/drawing/2014/main" id="{D9D623A8-F1CF-66C7-4932-FEE4EFF5352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736342" y="2290234"/>
              <a:ext cx="2162683" cy="1206379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Line 300">
              <a:extLst>
                <a:ext uri="{FF2B5EF4-FFF2-40B4-BE49-F238E27FC236}">
                  <a16:creationId xmlns:a16="http://schemas.microsoft.com/office/drawing/2014/main" id="{A6DE1F9A-72F0-EA8D-FD6F-A06C55E9927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994542" y="3357944"/>
              <a:ext cx="3085143" cy="1474098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lg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Parallelogram 31">
              <a:extLst>
                <a:ext uri="{FF2B5EF4-FFF2-40B4-BE49-F238E27FC236}">
                  <a16:creationId xmlns:a16="http://schemas.microsoft.com/office/drawing/2014/main" id="{CF82BEB5-0CE0-4024-32C1-C149347B7D31}"/>
                </a:ext>
              </a:extLst>
            </p:cNvPr>
            <p:cNvSpPr/>
            <p:nvPr/>
          </p:nvSpPr>
          <p:spPr>
            <a:xfrm>
              <a:off x="1787385" y="3974769"/>
              <a:ext cx="4160536" cy="1662794"/>
            </a:xfrm>
            <a:prstGeom prst="parallelogram">
              <a:avLst/>
            </a:prstGeom>
            <a:noFill/>
            <a:ln w="9525" cap="flat" cmpd="sng" algn="ctr">
              <a:solidFill>
                <a:schemeClr val="bg2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3" name="Parallelogram 32">
              <a:extLst>
                <a:ext uri="{FF2B5EF4-FFF2-40B4-BE49-F238E27FC236}">
                  <a16:creationId xmlns:a16="http://schemas.microsoft.com/office/drawing/2014/main" id="{18847AD7-0148-7AA0-0DB5-5F11CC3EFC4C}"/>
                </a:ext>
              </a:extLst>
            </p:cNvPr>
            <p:cNvSpPr/>
            <p:nvPr/>
          </p:nvSpPr>
          <p:spPr>
            <a:xfrm>
              <a:off x="6382837" y="4043731"/>
              <a:ext cx="3782305" cy="1511631"/>
            </a:xfrm>
            <a:prstGeom prst="parallelogram">
              <a:avLst/>
            </a:prstGeom>
            <a:noFill/>
            <a:ln w="9525" cap="flat" cmpd="sng" algn="ctr">
              <a:solidFill>
                <a:schemeClr val="bg2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4" name="Text Box 307">
              <a:extLst>
                <a:ext uri="{FF2B5EF4-FFF2-40B4-BE49-F238E27FC236}">
                  <a16:creationId xmlns:a16="http://schemas.microsoft.com/office/drawing/2014/main" id="{C9B16F59-5C48-BF8B-5AD8-BAB7F2B9C7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2185" y="4649025"/>
              <a:ext cx="1490662" cy="29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chemeClr val="bg2"/>
                  </a:solidFill>
                  <a:latin typeface="Calibri"/>
                  <a:cs typeface="Calibri"/>
                </a:rPr>
                <a:t>Joins</a:t>
              </a:r>
            </a:p>
          </p:txBody>
        </p:sp>
        <p:sp>
          <p:nvSpPr>
            <p:cNvPr id="35" name="Text Box 307">
              <a:extLst>
                <a:ext uri="{FF2B5EF4-FFF2-40B4-BE49-F238E27FC236}">
                  <a16:creationId xmlns:a16="http://schemas.microsoft.com/office/drawing/2014/main" id="{753FFA42-6AA3-80F8-C92F-AD63EF2605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9085" y="3195035"/>
              <a:ext cx="4678336" cy="29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Relationships can exist between exactly 2 logical tables.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6608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DC930AE-41AD-D8CB-030A-1BA15C6D2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Options for Combining Data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4AA173-6962-6220-46EF-9DA5AB730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4756D2-F576-A7B6-58D9-FACE31B55336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kumimoji="0" lang="en-US" sz="180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Relationships:</a:t>
            </a:r>
          </a:p>
          <a:p>
            <a:pPr lvl="1"/>
            <a:r>
              <a:rPr kumimoji="0" lang="en-US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Default/preferred way to combine data from multiple sources.</a:t>
            </a:r>
          </a:p>
          <a:p>
            <a:pPr lvl="1"/>
            <a:r>
              <a:rPr kumimoji="0" lang="en-US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When you establish a relationship, Tableau automatically creates joins as needed in the background.</a:t>
            </a:r>
          </a:p>
          <a:p>
            <a:pPr lvl="1"/>
            <a:r>
              <a:rPr kumimoji="0" lang="en-US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Relationships can be adapted on a sheet-by-sheet basis.</a:t>
            </a:r>
          </a:p>
          <a:p>
            <a:pPr lvl="1"/>
            <a:r>
              <a:rPr kumimoji="0" lang="en-US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You can't use published data sources in joins or base relationships on calculated fields.</a:t>
            </a:r>
          </a:p>
          <a:p>
            <a:r>
              <a:rPr lang="en-US" dirty="0">
                <a:cs typeface="Calibri"/>
              </a:rPr>
              <a:t>Joins:</a:t>
            </a:r>
          </a:p>
          <a:p>
            <a:pPr lvl="1"/>
            <a:r>
              <a:rPr lang="en-US" dirty="0">
                <a:cs typeface="Calibri"/>
              </a:rPr>
              <a:t>Commonly used to link tables in the same database.</a:t>
            </a: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You can create cross-database joins to link tables from different data sources.</a:t>
            </a: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You can't use published data sources in joins.</a:t>
            </a: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Joins link data at the row level, adding more columns of data.</a:t>
            </a:r>
            <a:endParaRPr kumimoji="0" lang="en-US" sz="16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/>
              <a:ea typeface="+mn-ea"/>
              <a:cs typeface="Calibri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D99516-30EF-CCC6-EDAE-4479646D3CC5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Unions:</a:t>
            </a: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Commonly used when similar data is stored in multiple different tables.</a:t>
            </a: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You can use published data sources if they support unions.</a:t>
            </a:r>
            <a:endParaRPr lang="en-US" dirty="0">
              <a:cs typeface="Calibri"/>
            </a:endParaRP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Only tables from the same connection can be combined by a union.</a:t>
            </a: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Unions append data from one table to another table.</a:t>
            </a:r>
            <a:endParaRPr kumimoji="0" lang="en-US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Calibri"/>
            </a:endParaRPr>
          </a:p>
          <a:p>
            <a:r>
              <a:rPr lang="en-US" dirty="0"/>
              <a:t>Blends:</a:t>
            </a: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Used to merge data from different data sources, aggregated to present a combined view of information.</a:t>
            </a: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Calibri"/>
              </a:rPr>
              <a:t>Blends can handle data sources that contain different levels of detail.</a:t>
            </a:r>
          </a:p>
          <a:p>
            <a:pPr lvl="1"/>
            <a:r>
              <a:rPr lang="en-US" dirty="0">
                <a:cs typeface="Calibri"/>
              </a:rPr>
              <a:t>They are established at the sheet level of a workbook.</a:t>
            </a:r>
          </a:p>
          <a:p>
            <a:pPr lvl="1"/>
            <a:r>
              <a:rPr lang="en-US" dirty="0">
                <a:cs typeface="Calibri"/>
              </a:rPr>
              <a:t>You can use published data sources to create blends, but you can't publish a blend.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85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35A0FF-AF9D-64F9-0198-D6027537D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463BF3-A0AF-3273-3C35-FB1E61075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E189CA-4954-14C1-3176-33266EDDD4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you drag a second table to the </a:t>
            </a:r>
            <a:r>
              <a:rPr lang="en-US" b="1" dirty="0"/>
              <a:t>Data Source</a:t>
            </a:r>
            <a:r>
              <a:rPr lang="en-US" dirty="0"/>
              <a:t> canvas, Tableau attempts to identify common fields and establish relationships based on those fields. </a:t>
            </a:r>
          </a:p>
          <a:p>
            <a:r>
              <a:rPr lang="en-US" dirty="0"/>
              <a:t>You can also create relationships manually.</a:t>
            </a:r>
          </a:p>
          <a:p>
            <a:r>
              <a:rPr lang="en-US" dirty="0"/>
              <a:t>You can edit relationships no matter how they were created.</a:t>
            </a:r>
          </a:p>
          <a:p>
            <a:r>
              <a:rPr lang="en-US" dirty="0"/>
              <a:t>Using relationships is the preferred method of combining data. </a:t>
            </a:r>
          </a:p>
          <a:p>
            <a:r>
              <a:rPr lang="en-US" dirty="0"/>
              <a:t>Requirements and limitations:</a:t>
            </a:r>
          </a:p>
          <a:p>
            <a:pPr lvl="1"/>
            <a:r>
              <a:rPr lang="en-US" dirty="0"/>
              <a:t>Fields must be of the same data type in both tables.</a:t>
            </a:r>
          </a:p>
          <a:p>
            <a:pPr lvl="1"/>
            <a:r>
              <a:rPr lang="en-US" dirty="0"/>
              <a:t>You can't define relationships based on geographical fields.</a:t>
            </a:r>
          </a:p>
          <a:p>
            <a:pPr lvl="1"/>
            <a:r>
              <a:rPr lang="en-US" dirty="0"/>
              <a:t>You can't define relationships between published data sources.</a:t>
            </a:r>
          </a:p>
          <a:p>
            <a:pPr lvl="1"/>
            <a:r>
              <a:rPr lang="en-US" dirty="0"/>
              <a:t>You can't define relationships based on calculated fields.</a:t>
            </a:r>
          </a:p>
        </p:txBody>
      </p:sp>
    </p:spTree>
    <p:extLst>
      <p:ext uri="{BB962C8B-B14F-4D97-AF65-F5344CB8AC3E}">
        <p14:creationId xmlns:p14="http://schemas.microsoft.com/office/powerpoint/2010/main" val="2744488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4A1BBF-8789-6376-1BA5-B5848EB4F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A4435E1-E3F5-8D0D-0CA4-60327E153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Joins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2E3576-57D3-A56E-9B8B-40F3B4B88F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Join</a:t>
            </a:r>
            <a:r>
              <a:rPr lang="en-US" dirty="0"/>
              <a:t>: A database term that means to combine columns from one or more tables in a relational database. </a:t>
            </a:r>
          </a:p>
          <a:p>
            <a:r>
              <a:rPr lang="en-US" b="1" dirty="0"/>
              <a:t>Cross-database join</a:t>
            </a:r>
            <a:r>
              <a:rPr lang="en-US" dirty="0"/>
              <a:t>: A method for joining multiple data sources into a single view for analysis and reporting, where you select multiple ways to connect different data sources at the row level.</a:t>
            </a:r>
            <a:endParaRPr lang="en-US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37D23D6-EE7F-4B13-4539-121624688A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479040"/>
            <a:ext cx="11474116" cy="3841549"/>
          </a:xfrm>
        </p:spPr>
        <p:txBody>
          <a:bodyPr/>
          <a:lstStyle/>
          <a:p>
            <a:r>
              <a:rPr lang="en-US" dirty="0"/>
              <a:t>To view, edit, or create joins in Tableau Desktop, you must open a logical table in the relationship canvas—the area you see when you first open or create a data source—and access the join canvas (the physical tables).</a:t>
            </a:r>
          </a:p>
          <a:p>
            <a:r>
              <a:rPr lang="en-US" dirty="0"/>
              <a:t>Published Tableau data sources cannot be used in joins. </a:t>
            </a:r>
          </a:p>
          <a:p>
            <a:pPr lvl="1"/>
            <a:r>
              <a:rPr lang="en-US" dirty="0"/>
              <a:t>To combine published data sources, edit the original data sources to natively contain the join, or use a data blend.</a:t>
            </a:r>
          </a:p>
          <a:p>
            <a:r>
              <a:rPr lang="en-US" dirty="0"/>
              <a:t>When joining tables, the fields that you join on must include the same data type. </a:t>
            </a:r>
          </a:p>
          <a:p>
            <a:pPr lvl="1"/>
            <a:r>
              <a:rPr lang="en-US" dirty="0"/>
              <a:t>If you change the data type after you join the tables, the join will break.</a:t>
            </a:r>
          </a:p>
          <a:p>
            <a:r>
              <a:rPr lang="en-US" dirty="0"/>
              <a:t>You can't remove fields used in the join clause without breaking the join. </a:t>
            </a:r>
          </a:p>
          <a:p>
            <a:pPr lvl="1"/>
            <a:r>
              <a:rPr lang="en-US" dirty="0"/>
              <a:t>To join data and be able to clean up duplicate fields, use Tableau Prep Builder instead of Tableau Desktop.</a:t>
            </a:r>
          </a:p>
        </p:txBody>
      </p:sp>
    </p:spTree>
    <p:extLst>
      <p:ext uri="{BB962C8B-B14F-4D97-AF65-F5344CB8AC3E}">
        <p14:creationId xmlns:p14="http://schemas.microsoft.com/office/powerpoint/2010/main" val="4129094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F438D8B-C269-D571-3664-8B3903967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Joins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E378BB-4BF0-D2C4-E9BF-7C0CB51A0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C5503B-9A3E-1A35-620B-E57098C65B4D}"/>
              </a:ext>
            </a:extLst>
          </p:cNvPr>
          <p:cNvGrpSpPr/>
          <p:nvPr/>
        </p:nvGrpSpPr>
        <p:grpSpPr>
          <a:xfrm>
            <a:off x="1522149" y="1282346"/>
            <a:ext cx="9147701" cy="5163127"/>
            <a:chOff x="1499696" y="1078290"/>
            <a:chExt cx="10062471" cy="567944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A3A85A2-2842-F37D-A21D-ECB10EC3D0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4274" r="12752" b="4274"/>
            <a:stretch/>
          </p:blipFill>
          <p:spPr>
            <a:xfrm>
              <a:off x="1499696" y="1078290"/>
              <a:ext cx="8734108" cy="5679440"/>
            </a:xfrm>
            <a:prstGeom prst="rect">
              <a:avLst/>
            </a:prstGeom>
          </p:spPr>
        </p:pic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B0BCDA41-5FC9-8DDF-904B-BF54F5FB537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585960" y="2143275"/>
              <a:ext cx="103050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80829A62-9944-8C7C-CBCF-D07303D616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90818" y="4562945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C9F4D3A8-CC74-3123-A662-F41D2E30714D}"/>
                </a:ext>
              </a:extLst>
            </p:cNvPr>
            <p:cNvSpPr/>
            <p:nvPr/>
          </p:nvSpPr>
          <p:spPr>
            <a:xfrm>
              <a:off x="10266882" y="4386211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Join clauses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017046AE-9A8A-02DB-02FD-11187F0B7588}"/>
                </a:ext>
              </a:extLst>
            </p:cNvPr>
            <p:cNvSpPr/>
            <p:nvPr/>
          </p:nvSpPr>
          <p:spPr>
            <a:xfrm>
              <a:off x="7614628" y="1385904"/>
              <a:ext cx="97316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Join icon</a:t>
              </a:r>
            </a:p>
          </p:txBody>
        </p:sp>
        <p:sp>
          <p:nvSpPr>
            <p:cNvPr id="14" name="Line 300">
              <a:extLst>
                <a:ext uri="{FF2B5EF4-FFF2-40B4-BE49-F238E27FC236}">
                  <a16:creationId xmlns:a16="http://schemas.microsoft.com/office/drawing/2014/main" id="{78B07300-0EA8-BFAE-D475-B0AE8AE54F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6884" y="1940560"/>
              <a:ext cx="325117" cy="71796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DEBA6EDA-D394-6FAA-4EF1-C92BC436365A}"/>
                </a:ext>
              </a:extLst>
            </p:cNvPr>
            <p:cNvSpPr/>
            <p:nvPr/>
          </p:nvSpPr>
          <p:spPr>
            <a:xfrm>
              <a:off x="3493424" y="1637666"/>
              <a:ext cx="172402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Join canvas shows physical tables</a:t>
              </a:r>
            </a:p>
          </p:txBody>
        </p:sp>
        <p:sp>
          <p:nvSpPr>
            <p:cNvPr id="15" name="AutoShape 302">
              <a:extLst>
                <a:ext uri="{FF2B5EF4-FFF2-40B4-BE49-F238E27FC236}">
                  <a16:creationId xmlns:a16="http://schemas.microsoft.com/office/drawing/2014/main" id="{5133D3D9-81DE-DD59-8392-A71932AF5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6500" y="4233817"/>
              <a:ext cx="144318" cy="64430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8467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BA76DD-800E-80FA-6A2C-C55ACF050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461616-3AA9-4E1C-B445-1C1DA6EC7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Join Tables on a Common Field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E40AE8-9EAB-52C4-74A2-AE05F3A0DE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Product information stored in two tables:</a:t>
            </a:r>
          </a:p>
          <a:p>
            <a:pPr lvl="1"/>
            <a:r>
              <a:rPr lang="en-US" b="1" dirty="0"/>
              <a:t>Product Specifications </a:t>
            </a:r>
            <a:r>
              <a:rPr lang="en-US" dirty="0"/>
              <a:t>table contains size and weight of all products. </a:t>
            </a:r>
          </a:p>
          <a:p>
            <a:pPr lvl="1"/>
            <a:r>
              <a:rPr lang="en-US" b="1" dirty="0"/>
              <a:t>Product Sales </a:t>
            </a:r>
            <a:r>
              <a:rPr lang="en-US" dirty="0"/>
              <a:t>table contains costs, sales price, and shipping expenses. </a:t>
            </a:r>
          </a:p>
          <a:p>
            <a:r>
              <a:rPr lang="en-US" dirty="0"/>
              <a:t>Both tables contain a text field named </a:t>
            </a:r>
            <a:r>
              <a:rPr lang="en-US" b="1" dirty="0"/>
              <a:t>Product ID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Relates to each product's unique SKU number. </a:t>
            </a:r>
          </a:p>
          <a:p>
            <a:r>
              <a:rPr lang="en-US" dirty="0"/>
              <a:t>Join the tables on the </a:t>
            </a:r>
            <a:r>
              <a:rPr lang="en-US" b="1" dirty="0"/>
              <a:t>Product ID </a:t>
            </a:r>
            <a:r>
              <a:rPr lang="en-US" dirty="0"/>
              <a:t>field to ensure data is properly related between the tables. </a:t>
            </a:r>
          </a:p>
          <a:p>
            <a:r>
              <a:rPr lang="en-US" dirty="0"/>
              <a:t>Build visualizations that show sales figures and shipping costs related to each product.</a:t>
            </a:r>
          </a:p>
          <a:p>
            <a:pPr lvl="1"/>
            <a:r>
              <a:rPr lang="en-US" dirty="0"/>
              <a:t>To negotiate new shipping agreements or to adjust prices for changes in shipping rates.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5B1AE9C-2EE7-1B3E-04BA-8A088ED4B56E}"/>
              </a:ext>
            </a:extLst>
          </p:cNvPr>
          <p:cNvGrpSpPr/>
          <p:nvPr/>
        </p:nvGrpSpPr>
        <p:grpSpPr>
          <a:xfrm>
            <a:off x="2518311" y="3910835"/>
            <a:ext cx="7295745" cy="2263392"/>
            <a:chOff x="1307497" y="3920995"/>
            <a:chExt cx="7295745" cy="22633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49713B7-CC37-7268-590C-2C59AF88936E}"/>
                </a:ext>
              </a:extLst>
            </p:cNvPr>
            <p:cNvGrpSpPr/>
            <p:nvPr/>
          </p:nvGrpSpPr>
          <p:grpSpPr>
            <a:xfrm>
              <a:off x="1307497" y="3920995"/>
              <a:ext cx="1896428" cy="959241"/>
              <a:chOff x="2435257" y="3920996"/>
              <a:chExt cx="1896428" cy="959241"/>
            </a:xfrm>
          </p:grpSpPr>
          <p:sp>
            <p:nvSpPr>
              <p:cNvPr id="7" name="Rounded Rectangle 142">
                <a:extLst>
                  <a:ext uri="{FF2B5EF4-FFF2-40B4-BE49-F238E27FC236}">
                    <a16:creationId xmlns:a16="http://schemas.microsoft.com/office/drawing/2014/main" id="{BDC8ABC3-A4AA-7D72-1B07-B9DF28A57DC3}"/>
                  </a:ext>
                </a:extLst>
              </p:cNvPr>
              <p:cNvSpPr/>
              <p:nvPr/>
            </p:nvSpPr>
            <p:spPr>
              <a:xfrm>
                <a:off x="2435257" y="3920996"/>
                <a:ext cx="1896428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Product Specifications</a:t>
                </a:r>
              </a:p>
            </p:txBody>
          </p:sp>
          <p:sp>
            <p:nvSpPr>
              <p:cNvPr id="9" name="Rounded Rectangle 142">
                <a:extLst>
                  <a:ext uri="{FF2B5EF4-FFF2-40B4-BE49-F238E27FC236}">
                    <a16:creationId xmlns:a16="http://schemas.microsoft.com/office/drawing/2014/main" id="{9A5CA83C-E21D-CFF4-06E2-F4764114A8C8}"/>
                  </a:ext>
                </a:extLst>
              </p:cNvPr>
              <p:cNvSpPr/>
              <p:nvPr/>
            </p:nvSpPr>
            <p:spPr>
              <a:xfrm>
                <a:off x="2794705" y="4232656"/>
                <a:ext cx="1177532" cy="647581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Product ID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Size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Weight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8C56AFD-46A2-261A-8F0C-604AA3BA239D}"/>
                </a:ext>
              </a:extLst>
            </p:cNvPr>
            <p:cNvGrpSpPr/>
            <p:nvPr/>
          </p:nvGrpSpPr>
          <p:grpSpPr>
            <a:xfrm>
              <a:off x="1393698" y="5006212"/>
              <a:ext cx="1724025" cy="1178175"/>
              <a:chOff x="2521458" y="4947926"/>
              <a:chExt cx="1724025" cy="1178175"/>
            </a:xfrm>
          </p:grpSpPr>
          <p:sp>
            <p:nvSpPr>
              <p:cNvPr id="8" name="Rounded Rectangle 142">
                <a:extLst>
                  <a:ext uri="{FF2B5EF4-FFF2-40B4-BE49-F238E27FC236}">
                    <a16:creationId xmlns:a16="http://schemas.microsoft.com/office/drawing/2014/main" id="{AA2F678A-2820-5568-0C54-E103BEFF363F}"/>
                  </a:ext>
                </a:extLst>
              </p:cNvPr>
              <p:cNvSpPr/>
              <p:nvPr/>
            </p:nvSpPr>
            <p:spPr>
              <a:xfrm>
                <a:off x="2521458" y="4947926"/>
                <a:ext cx="1724025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Product Sales</a:t>
                </a:r>
              </a:p>
            </p:txBody>
          </p:sp>
          <p:sp>
            <p:nvSpPr>
              <p:cNvPr id="10" name="Rounded Rectangle 142">
                <a:extLst>
                  <a:ext uri="{FF2B5EF4-FFF2-40B4-BE49-F238E27FC236}">
                    <a16:creationId xmlns:a16="http://schemas.microsoft.com/office/drawing/2014/main" id="{CDCF9610-7A01-1890-1803-DFD0363DB416}"/>
                  </a:ext>
                </a:extLst>
              </p:cNvPr>
              <p:cNvSpPr/>
              <p:nvPr/>
            </p:nvSpPr>
            <p:spPr>
              <a:xfrm>
                <a:off x="2794704" y="5264171"/>
                <a:ext cx="1177532" cy="861930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Product ID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Cost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Price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Ship Cost</a:t>
                </a:r>
              </a:p>
            </p:txBody>
          </p:sp>
        </p:grpSp>
        <p:sp>
          <p:nvSpPr>
            <p:cNvPr id="13" name="Line 300">
              <a:extLst>
                <a:ext uri="{FF2B5EF4-FFF2-40B4-BE49-F238E27FC236}">
                  <a16:creationId xmlns:a16="http://schemas.microsoft.com/office/drawing/2014/main" id="{A9ADE661-DF58-D36D-79E5-9D446EE06F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8813" y="4380821"/>
              <a:ext cx="1896428" cy="5364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Line 300">
              <a:extLst>
                <a:ext uri="{FF2B5EF4-FFF2-40B4-BE49-F238E27FC236}">
                  <a16:creationId xmlns:a16="http://schemas.microsoft.com/office/drawing/2014/main" id="{82D0B016-F982-9585-14DB-8E0C187B63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64026" y="5086253"/>
              <a:ext cx="1896428" cy="40075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BD2C1010-26EA-82D7-17CB-B2675B91F9B1}"/>
                </a:ext>
              </a:extLst>
            </p:cNvPr>
            <p:cNvSpPr/>
            <p:nvPr/>
          </p:nvSpPr>
          <p:spPr>
            <a:xfrm>
              <a:off x="4590471" y="4858599"/>
              <a:ext cx="107048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Table Join</a:t>
              </a:r>
            </a:p>
          </p:txBody>
        </p:sp>
        <p:sp>
          <p:nvSpPr>
            <p:cNvPr id="16" name="Line 300">
              <a:extLst>
                <a:ext uri="{FF2B5EF4-FFF2-40B4-BE49-F238E27FC236}">
                  <a16:creationId xmlns:a16="http://schemas.microsoft.com/office/drawing/2014/main" id="{40AD92CF-174E-150C-2C48-6345C4BDA2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60955" y="4987630"/>
              <a:ext cx="1371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A47AEDE-B1BB-0CE8-DB36-0C9807C621D2}"/>
                </a:ext>
              </a:extLst>
            </p:cNvPr>
            <p:cNvGrpSpPr/>
            <p:nvPr/>
          </p:nvGrpSpPr>
          <p:grpSpPr>
            <a:xfrm>
              <a:off x="6879217" y="4124415"/>
              <a:ext cx="1724025" cy="1766404"/>
              <a:chOff x="2521458" y="4947926"/>
              <a:chExt cx="1724025" cy="1766404"/>
            </a:xfrm>
          </p:grpSpPr>
          <p:sp>
            <p:nvSpPr>
              <p:cNvPr id="20" name="Rounded Rectangle 142">
                <a:extLst>
                  <a:ext uri="{FF2B5EF4-FFF2-40B4-BE49-F238E27FC236}">
                    <a16:creationId xmlns:a16="http://schemas.microsoft.com/office/drawing/2014/main" id="{38B11B17-312B-BA0D-B3EF-57C4FD551687}"/>
                  </a:ext>
                </a:extLst>
              </p:cNvPr>
              <p:cNvSpPr/>
              <p:nvPr/>
            </p:nvSpPr>
            <p:spPr>
              <a:xfrm>
                <a:off x="2521458" y="4947926"/>
                <a:ext cx="1724025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Available Fields</a:t>
                </a:r>
              </a:p>
            </p:txBody>
          </p:sp>
          <p:sp>
            <p:nvSpPr>
              <p:cNvPr id="21" name="Rounded Rectangle 142">
                <a:extLst>
                  <a:ext uri="{FF2B5EF4-FFF2-40B4-BE49-F238E27FC236}">
                    <a16:creationId xmlns:a16="http://schemas.microsoft.com/office/drawing/2014/main" id="{C279BCAB-8FB1-785A-CF50-1169754007C6}"/>
                  </a:ext>
                </a:extLst>
              </p:cNvPr>
              <p:cNvSpPr/>
              <p:nvPr/>
            </p:nvSpPr>
            <p:spPr>
              <a:xfrm>
                <a:off x="2794704" y="5326183"/>
                <a:ext cx="1177532" cy="1388147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Product ID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Size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Weight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Cost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Price</a:t>
                </a:r>
              </a:p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Ship Cost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15064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2E8D8F-00F7-56AF-4465-2B88DB861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C469AF5-6007-35DC-D261-526F1513F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 Types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ECCF0E-B384-0298-6D6A-855AF8777E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Inner joins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Combines only the rows in the output that have the same data in the joined field. </a:t>
            </a:r>
          </a:p>
          <a:p>
            <a:pPr lvl="1"/>
            <a:r>
              <a:rPr lang="en-US" dirty="0"/>
              <a:t>Benefit of using inner joins—only rows that have data are combined, so no fields will have null values.</a:t>
            </a:r>
          </a:p>
          <a:p>
            <a:r>
              <a:rPr lang="en-US" b="1" dirty="0"/>
              <a:t>Left joins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Treats the left table as the primary data source. </a:t>
            </a:r>
          </a:p>
          <a:p>
            <a:pPr lvl="1"/>
            <a:r>
              <a:rPr lang="en-US" dirty="0"/>
              <a:t>Combined data includes all rows from the left table, and any related information corresponding to those rows from the right table. </a:t>
            </a:r>
          </a:p>
          <a:p>
            <a:pPr lvl="1"/>
            <a:r>
              <a:rPr lang="en-US" dirty="0"/>
              <a:t>If there is no data available for a particular row in the right table, a null value is placed in the empty column.</a:t>
            </a:r>
          </a:p>
          <a:p>
            <a:r>
              <a:rPr lang="en-US" b="1" dirty="0"/>
              <a:t>Right joins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Similar to a left join, but reverses which table is treated as primary. Treats the right table as the primary data source. </a:t>
            </a:r>
          </a:p>
          <a:p>
            <a:pPr lvl="1"/>
            <a:r>
              <a:rPr lang="en-US" dirty="0"/>
              <a:t>Combined data includes all rows from the right table, and any related information corresponding to those rows from the left table. </a:t>
            </a:r>
          </a:p>
          <a:p>
            <a:pPr lvl="1"/>
            <a:r>
              <a:rPr lang="en-US" dirty="0"/>
              <a:t>If there is no data available for a particular row in the left table, a null value is placed in the empty column.</a:t>
            </a:r>
          </a:p>
          <a:p>
            <a:r>
              <a:rPr lang="en-US" b="1" dirty="0"/>
              <a:t>Full (outer) joins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Formerly called outer joins.</a:t>
            </a:r>
          </a:p>
          <a:p>
            <a:pPr lvl="1"/>
            <a:r>
              <a:rPr lang="en-US" dirty="0"/>
              <a:t>The "catch all" of join types.</a:t>
            </a:r>
          </a:p>
          <a:p>
            <a:pPr lvl="1"/>
            <a:r>
              <a:rPr lang="en-US" dirty="0"/>
              <a:t>Combines all joined rows from both tables, and any data corresponding to the rows from the other table. </a:t>
            </a:r>
          </a:p>
          <a:p>
            <a:pPr lvl="1"/>
            <a:r>
              <a:rPr lang="en-US" dirty="0"/>
              <a:t>Null values are entered into any columns that do not have data in the corresponding table.</a:t>
            </a:r>
          </a:p>
        </p:txBody>
      </p:sp>
    </p:spTree>
    <p:extLst>
      <p:ext uri="{BB962C8B-B14F-4D97-AF65-F5344CB8AC3E}">
        <p14:creationId xmlns:p14="http://schemas.microsoft.com/office/powerpoint/2010/main" val="2901902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Appropriate Data 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1A3A543-EF86-F25B-C239-EAD7C6103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Select a Join Type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42A460-2B1B-D669-6635-2987C7B58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777C4C67-FF72-8798-9395-863C3B848B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326" r="19900"/>
          <a:stretch/>
        </p:blipFill>
        <p:spPr>
          <a:xfrm>
            <a:off x="0" y="1905000"/>
            <a:ext cx="5994400" cy="4012315"/>
          </a:xfrm>
          <a:prstGeom prst="rect">
            <a:avLst/>
          </a:prstGeom>
        </p:spPr>
      </p:pic>
      <p:graphicFrame>
        <p:nvGraphicFramePr>
          <p:cNvPr id="9" name="Group 64">
            <a:extLst>
              <a:ext uri="{FF2B5EF4-FFF2-40B4-BE49-F238E27FC236}">
                <a16:creationId xmlns:a16="http://schemas.microsoft.com/office/drawing/2014/main" id="{98749A3D-9B41-8E79-F68B-708DD9B54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926648"/>
              </p:ext>
            </p:extLst>
          </p:nvPr>
        </p:nvGraphicFramePr>
        <p:xfrm>
          <a:off x="6087460" y="1707288"/>
          <a:ext cx="5851452" cy="4407738"/>
        </p:xfrm>
        <a:graphic>
          <a:graphicData uri="http://schemas.openxmlformats.org/drawingml/2006/table">
            <a:tbl>
              <a:tblPr/>
              <a:tblGrid>
                <a:gridCol w="1355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63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Selecting:</a:t>
                      </a:r>
                    </a:p>
                  </a:txBody>
                  <a:tcPr marL="62455" marR="62455"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Results In:</a:t>
                      </a:r>
                    </a:p>
                  </a:txBody>
                  <a:tcPr marL="62455" marR="62455"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Inner join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2455" marR="62455"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Three rows (PR0012, PR0013, and PR0014) of data with all fields from both tables populated with data.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2455" marR="62455"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Left join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2455" marR="62455"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Four rows of data.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Rows for PR0012, PR0013, and PR0014 contain data in all fields, while the row for PR0011 has null values for the columns from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Product Sales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table.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2455" marR="62455"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Right join</a:t>
                      </a:r>
                    </a:p>
                  </a:txBody>
                  <a:tcPr marL="62455" marR="62455"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Four rows of data.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Rows for PR0012, PR0013, and PR0014 contain data in all fields, while the row for PR0015 has null values for the columns from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Product Specifications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table.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2455" marR="62455"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940710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Full join</a:t>
                      </a:r>
                    </a:p>
                  </a:txBody>
                  <a:tcPr marL="62455" marR="62455"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Five rows of data.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Rows for PR0012, PR0013, and PR0014 contain data in all fields.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The row for PR0011 has null values for the columns from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Product Sales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table, and the row for PR0015 has null values for the columns from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Product Specifications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table.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2455" marR="62455"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6644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451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373CCC-A3C4-A6EA-7319-D23F15AA8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Unions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78F8AA-9750-E84A-F054-4864F4339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899F881-92C1-D975-20CA-BF682032B585}"/>
              </a:ext>
            </a:extLst>
          </p:cNvPr>
          <p:cNvGrpSpPr/>
          <p:nvPr/>
        </p:nvGrpSpPr>
        <p:grpSpPr>
          <a:xfrm>
            <a:off x="862317" y="1363795"/>
            <a:ext cx="10255410" cy="4955726"/>
            <a:chOff x="862317" y="1363795"/>
            <a:chExt cx="10255410" cy="495572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644991A-6FD1-FC5C-D5CF-EB25A0B4AC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3720" b="3444"/>
            <a:stretch/>
          </p:blipFill>
          <p:spPr>
            <a:xfrm>
              <a:off x="2940538" y="1363795"/>
              <a:ext cx="6310924" cy="495572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2E90F78-363B-E463-D3C3-C29B54E0241D}"/>
                </a:ext>
              </a:extLst>
            </p:cNvPr>
            <p:cNvSpPr/>
            <p:nvPr/>
          </p:nvSpPr>
          <p:spPr>
            <a:xfrm>
              <a:off x="3068550" y="4210768"/>
              <a:ext cx="721360" cy="27432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210D7E05-325B-9D73-E5BF-91982581D4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89910" y="3081244"/>
              <a:ext cx="1808480" cy="11277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3E73B5A-1E6D-67AF-FE16-51B22689A107}"/>
                </a:ext>
              </a:extLst>
            </p:cNvPr>
            <p:cNvSpPr/>
            <p:nvPr/>
          </p:nvSpPr>
          <p:spPr>
            <a:xfrm>
              <a:off x="3068550" y="4683760"/>
              <a:ext cx="721360" cy="27432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FC64968D-9254-2EF4-B9E1-DB15E89D57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89910" y="3556001"/>
              <a:ext cx="1793792" cy="112775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EED9745F-FB49-A0B0-B31A-0516AB3A20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5707" y="538654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52C2CFC1-F7AC-3724-73F9-0528B8B969F7}"/>
                </a:ext>
              </a:extLst>
            </p:cNvPr>
            <p:cNvSpPr/>
            <p:nvPr/>
          </p:nvSpPr>
          <p:spPr>
            <a:xfrm>
              <a:off x="862317" y="5108789"/>
              <a:ext cx="1896428" cy="53519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Displayed for supported connections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6CF63BD4-A16B-399E-F69D-0042C5913200}"/>
                </a:ext>
              </a:extLst>
            </p:cNvPr>
            <p:cNvSpPr/>
            <p:nvPr/>
          </p:nvSpPr>
          <p:spPr>
            <a:xfrm>
              <a:off x="6199379" y="3831499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Drag tables here</a:t>
              </a: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D37182F5-2F3F-7F11-A143-FC1B9B8071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144464" y="3645124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741F6C54-B693-B91D-0843-877BB66CF3E0}"/>
                </a:ext>
              </a:extLst>
            </p:cNvPr>
            <p:cNvSpPr/>
            <p:nvPr/>
          </p:nvSpPr>
          <p:spPr>
            <a:xfrm>
              <a:off x="9393702" y="349590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Union dialog box</a:t>
              </a:r>
            </a:p>
          </p:txBody>
        </p:sp>
        <p:sp>
          <p:nvSpPr>
            <p:cNvPr id="16" name="AutoShape 302">
              <a:extLst>
                <a:ext uri="{FF2B5EF4-FFF2-40B4-BE49-F238E27FC236}">
                  <a16:creationId xmlns:a16="http://schemas.microsoft.com/office/drawing/2014/main" id="{9DE6265F-D190-DF2B-E8FE-150C31944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5641" y="1470387"/>
              <a:ext cx="174625" cy="433456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285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0476AB-37F7-31C6-37FD-6DA8A1950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C47A89-E115-1D0D-9E73-DC029118C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Blends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B9B712-2B57-9898-17F1-C95182550F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Combine data from multiple data sources.</a:t>
            </a:r>
          </a:p>
          <a:p>
            <a:r>
              <a:rPr lang="en-US" dirty="0"/>
              <a:t>Requires linking fields and relationships between the sources.</a:t>
            </a:r>
          </a:p>
          <a:p>
            <a:r>
              <a:rPr lang="en-US" dirty="0"/>
              <a:t>Similar to a left join except for aggregation.</a:t>
            </a:r>
          </a:p>
          <a:p>
            <a:pPr lvl="1"/>
            <a:r>
              <a:rPr lang="en-US" dirty="0"/>
              <a:t>Join: Join results are sent to Tableau and then aggregated.</a:t>
            </a:r>
          </a:p>
          <a:p>
            <a:pPr lvl="1"/>
            <a:r>
              <a:rPr lang="en-US" dirty="0"/>
              <a:t>Blend: Aggregated prior to being sent to Tableau for combination. </a:t>
            </a:r>
          </a:p>
          <a:p>
            <a:r>
              <a:rPr lang="en-US" dirty="0"/>
              <a:t>Established at the worksheet level.</a:t>
            </a:r>
          </a:p>
          <a:p>
            <a:r>
              <a:rPr lang="en-US" dirty="0"/>
              <a:t>Primary and secondary data sources.</a:t>
            </a:r>
          </a:p>
          <a:p>
            <a:r>
              <a:rPr lang="en-US" dirty="0"/>
              <a:t>Visual indicators:</a:t>
            </a:r>
          </a:p>
          <a:p>
            <a:pPr lvl="1"/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rPr>
              <a:t>In the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rPr>
              <a:t>Data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rPr>
              <a:t> pane, the primary data source will have a blue check mark next to the data source cylinder. </a:t>
            </a:r>
          </a:p>
          <a:p>
            <a:pPr lvl="1"/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+mn-ea"/>
                <a:cs typeface="Calibri"/>
              </a:rPr>
              <a:t>In the </a:t>
            </a:r>
            <a:r>
              <a:rPr kumimoji="0" lang="en-US" sz="1600" b="1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+mn-ea"/>
                <a:cs typeface="Calibri"/>
              </a:rPr>
              <a:t>Data</a:t>
            </a:r>
            <a:r>
              <a:rPr kumimoji="0" lang="en-US" sz="16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+mn-ea"/>
                <a:cs typeface="Calibri"/>
              </a:rPr>
              <a:t> pane, the secondary data source will have an orange check mark next to the data source cylinder. </a:t>
            </a:r>
            <a:endParaRPr lang="en-US" kern="1200" dirty="0">
              <a:latin typeface="Calibri"/>
              <a:ea typeface="+mn-ea"/>
              <a:cs typeface="Calibri"/>
            </a:endParaRPr>
          </a:p>
          <a:p>
            <a:pPr lvl="1"/>
            <a:r>
              <a:rPr lang="en-US" dirty="0"/>
              <a:t>Pills added to shelves from secondary data sources have an orange check mark. </a:t>
            </a:r>
            <a:endParaRPr lang="en-US" dirty="0">
              <a:latin typeface="Calibri"/>
              <a:cs typeface="Calibri"/>
            </a:endParaRPr>
          </a:p>
          <a:p>
            <a:pPr lvl="1"/>
            <a:r>
              <a:rPr lang="en-US" dirty="0"/>
              <a:t>Linking fields in the visualization that Tableau is using to blend the data have a link icon. </a:t>
            </a:r>
            <a:endParaRPr lang="en-US" dirty="0">
              <a:latin typeface="Calibri"/>
              <a:cs typeface="Calibri"/>
            </a:endParaRPr>
          </a:p>
          <a:p>
            <a:pPr lvl="1"/>
            <a:r>
              <a:rPr lang="en-US" dirty="0"/>
              <a:t>Fields that have relationships and may be used as fields to blend the data have a broken link icon.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62EE14-9E23-A46E-BB45-262313E70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4990" y="4872695"/>
            <a:ext cx="388160" cy="421912"/>
          </a:xfrm>
          <a:prstGeom prst="rect">
            <a:avLst/>
          </a:prstGeom>
          <a:ln w="6350"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CA251-F225-B0E4-0FF6-28026EA0A6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631" b="9270"/>
          <a:stretch/>
        </p:blipFill>
        <p:spPr>
          <a:xfrm>
            <a:off x="9378592" y="3730660"/>
            <a:ext cx="438790" cy="356959"/>
          </a:xfrm>
          <a:prstGeom prst="rect">
            <a:avLst/>
          </a:prstGeom>
          <a:ln w="6350"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4F2828-9B0C-9170-1D7D-64181AF180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728" b="13391"/>
          <a:stretch/>
        </p:blipFill>
        <p:spPr>
          <a:xfrm>
            <a:off x="9806420" y="3997393"/>
            <a:ext cx="438790" cy="399377"/>
          </a:xfrm>
          <a:prstGeom prst="rect">
            <a:avLst/>
          </a:prstGeom>
          <a:ln w="6350">
            <a:noFill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49003B3-4CA9-73A9-00AE-3BED68099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7149" y="4329059"/>
            <a:ext cx="438021" cy="322752"/>
          </a:xfrm>
          <a:prstGeom prst="rect">
            <a:avLst/>
          </a:prstGeom>
          <a:ln w="6350">
            <a:noFill/>
          </a:ln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59733F2-4980-BD36-9EB9-448455A855F1}"/>
              </a:ext>
            </a:extLst>
          </p:cNvPr>
          <p:cNvGrpSpPr/>
          <p:nvPr/>
        </p:nvGrpSpPr>
        <p:grpSpPr>
          <a:xfrm>
            <a:off x="8024566" y="4627411"/>
            <a:ext cx="505659" cy="357324"/>
            <a:chOff x="7605712" y="1573748"/>
            <a:chExt cx="611847" cy="47559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15EE8A5-F398-748D-55F3-52F288C171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-15102" t="27076" r="-21089" b="26437"/>
            <a:stretch/>
          </p:blipFill>
          <p:spPr>
            <a:xfrm>
              <a:off x="7605712" y="1610323"/>
              <a:ext cx="611847" cy="322752"/>
            </a:xfrm>
            <a:prstGeom prst="rect">
              <a:avLst/>
            </a:prstGeom>
            <a:ln w="6350">
              <a:noFill/>
            </a:ln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FE8F00A-B1F1-3F1A-15F5-9418042D739F}"/>
                </a:ext>
              </a:extLst>
            </p:cNvPr>
            <p:cNvCxnSpPr/>
            <p:nvPr/>
          </p:nvCxnSpPr>
          <p:spPr>
            <a:xfrm>
              <a:off x="8100856" y="1573748"/>
              <a:ext cx="0" cy="475598"/>
            </a:xfrm>
            <a:prstGeom prst="line">
              <a:avLst/>
            </a:prstGeom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04094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93F793-7EB1-6ED7-26E4-024713610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Combining Data for Analysis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9BB49B-B534-519F-8263-11D5D7AA6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4CF70B-AF0A-E947-696C-CA0EB3873508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Select a Data Combination Option</a:t>
            </a:r>
          </a:p>
          <a:p>
            <a:r>
              <a:rPr lang="en-US" dirty="0"/>
              <a:t>Relationships are the default and preferred method for combining data, as long as all conditions can be met.</a:t>
            </a:r>
          </a:p>
          <a:p>
            <a:r>
              <a:rPr lang="en-US" dirty="0"/>
              <a:t>Joins enable you to combine data from tables within the same database or from different databases. </a:t>
            </a:r>
          </a:p>
          <a:p>
            <a:pPr lvl="1"/>
            <a:r>
              <a:rPr lang="en-US" dirty="0"/>
              <a:t>Use joins when you want more control over how the data in physical tables is combined.</a:t>
            </a:r>
          </a:p>
          <a:p>
            <a:r>
              <a:rPr lang="en-US" dirty="0"/>
              <a:t>Unions enable you to combine rows of data from multiple, similarly-structured physical tables from the same connection.</a:t>
            </a:r>
          </a:p>
          <a:p>
            <a:r>
              <a:rPr lang="en-US" dirty="0"/>
              <a:t>Blends enable you to combine data from published data sources, but they support only left joins.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3D5A3-F477-0982-84B2-1633FD2A564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Blend Data</a:t>
            </a:r>
          </a:p>
          <a:p>
            <a:r>
              <a:rPr lang="en-US" dirty="0"/>
              <a:t>Use blends when your tables are related on different fields for each worksheet.</a:t>
            </a:r>
          </a:p>
          <a:p>
            <a:r>
              <a:rPr lang="en-US" dirty="0"/>
              <a:t>Use blends when cross-database joins aren't supported.</a:t>
            </a:r>
          </a:p>
          <a:p>
            <a:pPr lvl="1"/>
            <a:r>
              <a:rPr lang="en-US" dirty="0"/>
              <a:t>Multidimensional data sources (cubes) or extract-only connections.</a:t>
            </a:r>
          </a:p>
          <a:p>
            <a:r>
              <a:rPr lang="en-US" dirty="0"/>
              <a:t>Use blends for published data sources.</a:t>
            </a:r>
          </a:p>
          <a:p>
            <a:r>
              <a:rPr lang="en-US" dirty="0"/>
              <a:t>Limitations when you are using blends:</a:t>
            </a:r>
          </a:p>
          <a:p>
            <a:pPr lvl="1"/>
            <a:r>
              <a:rPr lang="en-US" dirty="0"/>
              <a:t>Blends cannot be published as data sources.</a:t>
            </a:r>
          </a:p>
          <a:p>
            <a:pPr lvl="1"/>
            <a:r>
              <a:rPr lang="en-US" dirty="0"/>
              <a:t>Data from secondary data sources is always aggregated. </a:t>
            </a:r>
          </a:p>
          <a:p>
            <a:pPr lvl="1"/>
            <a:r>
              <a:rPr lang="en-US" dirty="0"/>
              <a:t>If you are blending a cube data source, it must be the primary data source. </a:t>
            </a:r>
          </a:p>
          <a:p>
            <a:pPr lvl="1"/>
            <a:r>
              <a:rPr lang="en-US" dirty="0"/>
              <a:t>Blends can have performance issues when you are combining data from large datasets.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228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4FE279-AED3-8431-6488-BA03B8A2F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A3540-0394-FACF-5EB7-0784B9F5F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Combining Data with Joins</a:t>
            </a:r>
          </a:p>
        </p:txBody>
      </p:sp>
    </p:spTree>
    <p:extLst>
      <p:ext uri="{BB962C8B-B14F-4D97-AF65-F5344CB8AC3E}">
        <p14:creationId xmlns:p14="http://schemas.microsoft.com/office/powerpoint/2010/main" val="324133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4FE279-AED3-8431-6488-BA03B8A2F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A3540-0394-FACF-5EB7-0784B9F5F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Combining Data with Blends</a:t>
            </a:r>
          </a:p>
        </p:txBody>
      </p:sp>
    </p:spTree>
    <p:extLst>
      <p:ext uri="{BB962C8B-B14F-4D97-AF65-F5344CB8AC3E}">
        <p14:creationId xmlns:p14="http://schemas.microsoft.com/office/powerpoint/2010/main" val="28572301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4FE279-AED3-8431-6488-BA03B8A2F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A3540-0394-FACF-5EB7-0784B9F5F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Combining Data with Unions</a:t>
            </a:r>
          </a:p>
        </p:txBody>
      </p:sp>
    </p:spTree>
    <p:extLst>
      <p:ext uri="{BB962C8B-B14F-4D97-AF65-F5344CB8AC3E}">
        <p14:creationId xmlns:p14="http://schemas.microsoft.com/office/powerpoint/2010/main" val="24175777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24138-1948-D811-8897-A36D4ECEC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C9160-65C4-A351-DE5F-333A045058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E6F45A-61EF-9B99-A93D-6B3F7DF7F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4069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30DC381-86B5-B85D-759F-F9385CAAE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Shaping in Tableau Desktop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1465E4-A2C3-514A-23E7-F1813DAF7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graphicFrame>
        <p:nvGraphicFramePr>
          <p:cNvPr id="2" name="Group 64">
            <a:extLst>
              <a:ext uri="{FF2B5EF4-FFF2-40B4-BE49-F238E27FC236}">
                <a16:creationId xmlns:a16="http://schemas.microsoft.com/office/drawing/2014/main" id="{5DE58ED6-B85D-24F4-EC03-B45BBB294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12136"/>
              </p:ext>
            </p:extLst>
          </p:nvPr>
        </p:nvGraphicFramePr>
        <p:xfrm>
          <a:off x="1712434" y="1159178"/>
          <a:ext cx="8804078" cy="5286295"/>
        </p:xfrm>
        <a:graphic>
          <a:graphicData uri="http://schemas.openxmlformats.org/drawingml/2006/table">
            <a:tbl>
              <a:tblPr/>
              <a:tblGrid>
                <a:gridCol w="2038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5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Aggregation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Tableau Desktop applies aggregations when you add measures to a view. Limited to relational data sources.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Pivots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 the </a:t>
                      </a:r>
                      <a:r>
                        <a:rPr lang="en-US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 Source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page, once you've added a crosstab table to the canvas, you can select columns in the data grid and use the </a:t>
                      </a:r>
                      <a:r>
                        <a:rPr lang="en-US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Pivot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menu option.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426542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Filters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Tableau Desktop supports extract filters, data source filters, context filters, dimension and measure filters, and table calculation filters.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487450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Change Default Properties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the </a:t>
                      </a:r>
                      <a:r>
                        <a:rPr lang="en-US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 </a:t>
                      </a:r>
                      <a:r>
                        <a:rPr lang="en-US" sz="14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pane, you can change the default properties field settings for aggregation, comments, number formatting, color, shape, sort order, and totals.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108929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Rename Columns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Rename columns to make them clearer and more meaningful.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296190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Convert Between Discrete and Continuous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open up your analytical options, you can convert fields between discrete and continuous in a visualization, or if you want the change to affect all future uses of the field in the workbook, you can make the change on the field in the </a:t>
                      </a:r>
                      <a:r>
                        <a:rPr lang="en-US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pane.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557547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Convert Between Dimension and Measure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answer some questions, you might need to convert fields between measures and dimensions in a visualization, or if you want the change to affect all future uses of the field in the workbook, you can make the change on the field in the </a:t>
                      </a:r>
                      <a:r>
                        <a:rPr lang="en-US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pane. 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8331243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Create Aliases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Aliases are alternate names for members of discrete dimensions for viz labels.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1875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8413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30DC381-86B5-B85D-759F-F9385CAAE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Shaping in Tableau Prep Builder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1465E4-A2C3-514A-23E7-F1813DAF7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  <p:graphicFrame>
        <p:nvGraphicFramePr>
          <p:cNvPr id="2" name="Group 64">
            <a:extLst>
              <a:ext uri="{FF2B5EF4-FFF2-40B4-BE49-F238E27FC236}">
                <a16:creationId xmlns:a16="http://schemas.microsoft.com/office/drawing/2014/main" id="{5DE58ED6-B85D-24F4-EC03-B45BBB294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757591"/>
              </p:ext>
            </p:extLst>
          </p:nvPr>
        </p:nvGraphicFramePr>
        <p:xfrm>
          <a:off x="1693961" y="1610360"/>
          <a:ext cx="8804078" cy="2871808"/>
        </p:xfrm>
        <a:graphic>
          <a:graphicData uri="http://schemas.openxmlformats.org/drawingml/2006/table">
            <a:tbl>
              <a:tblPr/>
              <a:tblGrid>
                <a:gridCol w="2038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5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Aggregation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You can add an </a:t>
                      </a:r>
                      <a:r>
                        <a:rPr lang="en-US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Aggregate</a:t>
                      </a:r>
                      <a:r>
                        <a:rPr lang="en-US" sz="14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or </a:t>
                      </a:r>
                      <a:r>
                        <a:rPr lang="en-US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Group </a:t>
                      </a:r>
                      <a:r>
                        <a:rPr lang="en-US" sz="14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step to a flow to change the granularity of measures. Dimensions are grouped and measures are aggregated. 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Pivots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You can add a </a:t>
                      </a:r>
                      <a:r>
                        <a:rPr lang="en-US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Pivot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step to a flow to convert columns to rows or rows to columns. You can even use a wildcard search to have Tableau Prep Builder automatically pivot fields according to matching patterns. 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426542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Filters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You can filter data at any step in the flow. 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487450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Field customization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the </a:t>
                      </a:r>
                      <a:r>
                        <a:rPr lang="en-US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Profile</a:t>
                      </a: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pane, you can rename fields and change their data type.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108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631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0B32275-3B40-F1CD-58FD-F0F246383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the Tableau Desktop User Interface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27C55-56EB-9C47-C0C3-376C162D4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EB849E-9BC8-DE8C-02BD-DB50A2AEB1EE}"/>
              </a:ext>
            </a:extLst>
          </p:cNvPr>
          <p:cNvSpPr/>
          <p:nvPr/>
        </p:nvSpPr>
        <p:spPr>
          <a:xfrm>
            <a:off x="3305655" y="5611390"/>
            <a:ext cx="970316" cy="207220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CCB500-CB1D-B84F-A152-7C190F33C9F2}"/>
              </a:ext>
            </a:extLst>
          </p:cNvPr>
          <p:cNvGrpSpPr/>
          <p:nvPr/>
        </p:nvGrpSpPr>
        <p:grpSpPr>
          <a:xfrm>
            <a:off x="1421431" y="1128197"/>
            <a:ext cx="9349138" cy="5273897"/>
            <a:chOff x="1421431" y="1128197"/>
            <a:chExt cx="9349138" cy="5273897"/>
          </a:xfrm>
        </p:grpSpPr>
        <p:pic>
          <p:nvPicPr>
            <p:cNvPr id="7" name="Picture 6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DA607CBE-EC48-3741-BACA-7C9B2C2F3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1431" y="1128197"/>
              <a:ext cx="9349138" cy="4987685"/>
            </a:xfrm>
            <a:prstGeom prst="rect">
              <a:avLst/>
            </a:prstGeom>
          </p:spPr>
        </p:pic>
        <p:sp>
          <p:nvSpPr>
            <p:cNvPr id="3" name="Line 314">
              <a:extLst>
                <a:ext uri="{FF2B5EF4-FFF2-40B4-BE49-F238E27FC236}">
                  <a16:creationId xmlns:a16="http://schemas.microsoft.com/office/drawing/2014/main" id="{3FBBB5AC-3926-22D0-45FD-65C12E0C706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541601" y="606473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Rounded Rectangle 143">
              <a:extLst>
                <a:ext uri="{FF2B5EF4-FFF2-40B4-BE49-F238E27FC236}">
                  <a16:creationId xmlns:a16="http://schemas.microsoft.com/office/drawing/2014/main" id="{B9115C2A-7883-8A29-CA56-79BBD4A7B54A}"/>
                </a:ext>
              </a:extLst>
            </p:cNvPr>
            <p:cNvSpPr/>
            <p:nvPr/>
          </p:nvSpPr>
          <p:spPr>
            <a:xfrm>
              <a:off x="2999214" y="6127456"/>
              <a:ext cx="156729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Data Source page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83620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868D45-ED29-720C-084E-047D08F0C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07D57F-66B2-4EA0-410B-30F6A6A86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Roles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3E384F-D50E-29D0-3CB9-72A45A28BF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Data roles help ensure the validity of data in fields.</a:t>
            </a:r>
          </a:p>
          <a:p>
            <a:r>
              <a:rPr lang="en-US" dirty="0"/>
              <a:t>Assigned like data types.</a:t>
            </a:r>
          </a:p>
          <a:p>
            <a:r>
              <a:rPr lang="en-US" dirty="0"/>
              <a:t>Types:</a:t>
            </a:r>
          </a:p>
          <a:p>
            <a:pPr lvl="1"/>
            <a:r>
              <a:rPr lang="en-US" dirty="0"/>
              <a:t>Email</a:t>
            </a:r>
          </a:p>
          <a:p>
            <a:pPr lvl="1"/>
            <a:r>
              <a:rPr lang="en-US" dirty="0"/>
              <a:t>URL</a:t>
            </a:r>
          </a:p>
          <a:p>
            <a:pPr lvl="1"/>
            <a:r>
              <a:rPr lang="en-US" dirty="0"/>
              <a:t>Geographic</a:t>
            </a:r>
          </a:p>
          <a:p>
            <a:r>
              <a:rPr lang="en-US" dirty="0"/>
              <a:t>Tableau Prep Builder compares the standard values defined for the data role with the values in the field. </a:t>
            </a:r>
          </a:p>
          <a:p>
            <a:r>
              <a:rPr lang="en-US" dirty="0"/>
              <a:t>Any values that don't match are marked with a red exclamation mark. </a:t>
            </a:r>
          </a:p>
          <a:p>
            <a:r>
              <a:rPr lang="en-US" dirty="0"/>
              <a:t>You can filter the field to view only the valid or invalid values and take the appropriate actions to fix them. </a:t>
            </a:r>
          </a:p>
        </p:txBody>
      </p:sp>
    </p:spTree>
    <p:extLst>
      <p:ext uri="{BB962C8B-B14F-4D97-AF65-F5344CB8AC3E}">
        <p14:creationId xmlns:p14="http://schemas.microsoft.com/office/powerpoint/2010/main" val="25328541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1722CF-F91B-D8A7-2AE2-54690EBBA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Cleaning Recommendations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4DA782-F94B-22A2-5BD9-665C4E632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F9007872-E587-6F85-7C61-9F7630C3E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854" y="1345256"/>
            <a:ext cx="8972291" cy="416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5136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70E5FA-9C67-12BE-2067-D0860B30A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B6B9C-1DEF-E00A-D88C-08BD4AB535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Assigning Data Roles</a:t>
            </a:r>
          </a:p>
        </p:txBody>
      </p:sp>
    </p:spTree>
    <p:extLst>
      <p:ext uri="{BB962C8B-B14F-4D97-AF65-F5344CB8AC3E}">
        <p14:creationId xmlns:p14="http://schemas.microsoft.com/office/powerpoint/2010/main" val="24190159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4FE279-AED3-8431-6488-BA03B8A2F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A3540-0394-FACF-5EB7-0784B9F5F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Transforming Data</a:t>
            </a:r>
          </a:p>
        </p:txBody>
      </p:sp>
    </p:spTree>
    <p:extLst>
      <p:ext uri="{BB962C8B-B14F-4D97-AF65-F5344CB8AC3E}">
        <p14:creationId xmlns:p14="http://schemas.microsoft.com/office/powerpoint/2010/main" val="11796410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At your workplace, when you create views from multiple data sources, when might you decide to use blends?</a:t>
            </a:r>
          </a:p>
          <a:p>
            <a:r>
              <a:rPr lang="en-US" dirty="0"/>
              <a:t>At your workplace, when do you expect to use joins?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1465E4-A2C3-514A-23E7-F1813DAF7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30DC381-86B5-B85D-759F-F9385CAAE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Data Source and Connection Types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803C24-E66C-A916-1DDF-04B7ED2ACC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source</a:t>
            </a:r>
            <a:r>
              <a:rPr lang="en-US" dirty="0"/>
              <a:t>: The original location of data that you are using to create visualizations.</a:t>
            </a:r>
          </a:p>
          <a:p>
            <a:r>
              <a:rPr lang="en-US" b="1" dirty="0"/>
              <a:t>Live connection</a:t>
            </a:r>
            <a:r>
              <a:rPr lang="en-US" dirty="0"/>
              <a:t>: A direct connection to a data source that updates data in real time.</a:t>
            </a:r>
          </a:p>
          <a:p>
            <a:r>
              <a:rPr lang="en-US" b="1" dirty="0"/>
              <a:t>Extract</a:t>
            </a:r>
            <a:r>
              <a:rPr lang="en-US" dirty="0"/>
              <a:t>: A snapshot of data taken from a data source for use in creating visualizations.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6268F2-D933-DC6A-76C2-16F95FB64F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Live connections are dynamic.</a:t>
            </a:r>
          </a:p>
          <a:p>
            <a:pPr lvl="1"/>
            <a:r>
              <a:rPr lang="en-US" dirty="0"/>
              <a:t>With a live connection, data queries are performed at the data source. </a:t>
            </a:r>
          </a:p>
          <a:p>
            <a:pPr lvl="1"/>
            <a:r>
              <a:rPr lang="en-US" dirty="0"/>
              <a:t>By default, every data connection is a live connection.</a:t>
            </a:r>
          </a:p>
          <a:p>
            <a:r>
              <a:rPr lang="en-US" dirty="0"/>
              <a:t>Extracts are static.</a:t>
            </a:r>
          </a:p>
          <a:p>
            <a:pPr lvl="1"/>
            <a:r>
              <a:rPr lang="en-US" dirty="0"/>
              <a:t>Extracts can be very large datasets in their own right, but they are commonly created to improve performance. </a:t>
            </a:r>
          </a:p>
          <a:p>
            <a:pPr lvl="1"/>
            <a:r>
              <a:rPr lang="en-US" dirty="0"/>
              <a:t>You can filter data and hide fields to reduce the size of the dataset. </a:t>
            </a:r>
          </a:p>
          <a:p>
            <a:pPr lvl="1"/>
            <a:r>
              <a:rPr lang="en-US" dirty="0"/>
              <a:t>This provides the data required for analysis and improves performance. </a:t>
            </a:r>
          </a:p>
          <a:p>
            <a:pPr lvl="1"/>
            <a:r>
              <a:rPr lang="en-US" dirty="0"/>
              <a:t>Extract files have the .hyper or .tde file extension.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55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76205A-5109-827C-8A4D-285730C5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FAD51F-EBAB-8194-1421-F1763DC60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Relational Databases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4C6E60-10D5-63FD-6E47-89C3EBF198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Relational database</a:t>
            </a:r>
            <a:r>
              <a:rPr lang="en-US" dirty="0"/>
              <a:t>: A collection of information that is organized and structured in one or more tables that share a commonality.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D4E571-6A05-76E0-259B-FBA0344E53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Often a series of tables that share one or more columns.</a:t>
            </a:r>
          </a:p>
          <a:p>
            <a:r>
              <a:rPr lang="en-US" dirty="0"/>
              <a:t>A column that connects tables is referred to as the key.</a:t>
            </a:r>
          </a:p>
          <a:p>
            <a:r>
              <a:rPr lang="en-US" dirty="0"/>
              <a:t>Store and use data while maintaining the accuracy and consistency of the data.</a:t>
            </a:r>
          </a:p>
          <a:p>
            <a:r>
              <a:rPr lang="en-US" dirty="0"/>
              <a:t>SQL queries help to combine different data points and summarize business performance.</a:t>
            </a:r>
          </a:p>
          <a:p>
            <a:pPr lvl="1"/>
            <a:r>
              <a:rPr lang="en-US" dirty="0"/>
              <a:t>Insights</a:t>
            </a:r>
          </a:p>
          <a:p>
            <a:pPr lvl="1"/>
            <a:r>
              <a:rPr lang="en-US" dirty="0"/>
              <a:t>Suggestions for optimizing workflows</a:t>
            </a:r>
          </a:p>
          <a:p>
            <a:pPr lvl="1"/>
            <a:r>
              <a:rPr lang="en-US" dirty="0"/>
              <a:t>Identification of possible new opportunities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572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EFC0209-36B8-E588-1495-7F5C1567197E}"/>
              </a:ext>
            </a:extLst>
          </p:cNvPr>
          <p:cNvSpPr/>
          <p:nvPr/>
        </p:nvSpPr>
        <p:spPr>
          <a:xfrm>
            <a:off x="772160" y="3538226"/>
            <a:ext cx="10436992" cy="657854"/>
          </a:xfrm>
          <a:prstGeom prst="rect">
            <a:avLst/>
          </a:prstGeom>
          <a:solidFill>
            <a:schemeClr val="bg2">
              <a:lumMod val="8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EDE637-E7DA-090A-26C5-6DD2611F23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 can connect to a specific database query instead of an entire dataset.</a:t>
            </a:r>
          </a:p>
          <a:p>
            <a:r>
              <a:rPr lang="en-US" dirty="0"/>
              <a:t>Possible uses:</a:t>
            </a:r>
          </a:p>
          <a:p>
            <a:pPr lvl="1"/>
            <a:r>
              <a:rPr lang="en-US" dirty="0"/>
              <a:t> Unioning different tables</a:t>
            </a:r>
          </a:p>
          <a:p>
            <a:pPr lvl="1"/>
            <a:r>
              <a:rPr lang="en-US" dirty="0"/>
              <a:t>Preparing fields for creating cross-database joins</a:t>
            </a:r>
          </a:p>
          <a:p>
            <a:pPr lvl="1"/>
            <a:r>
              <a:rPr lang="en-US" dirty="0"/>
              <a:t>Restructuring data to facilitate analysis</a:t>
            </a:r>
          </a:p>
          <a:p>
            <a:pPr lvl="1"/>
            <a:r>
              <a:rPr lang="en-US" dirty="0"/>
              <a:t>Reduce the size of the dataset</a:t>
            </a:r>
          </a:p>
          <a:p>
            <a:r>
              <a:rPr lang="en-US" dirty="0"/>
              <a:t>Use SQL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SELECT</a:t>
            </a:r>
            <a:r>
              <a:rPr lang="en-US" dirty="0"/>
              <a:t> statement.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	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SELECT * FROM [dbo].[Orders]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Where [Orders].[Shipping Method] = 'Standard'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Tableau places a </a:t>
            </a:r>
            <a:r>
              <a:rPr lang="en-US" b="1" dirty="0"/>
              <a:t>Custom SQL Query </a:t>
            </a:r>
            <a:r>
              <a:rPr lang="en-US" dirty="0"/>
              <a:t>table on the logical layer of the canvas.</a:t>
            </a:r>
          </a:p>
          <a:p>
            <a:pPr lvl="1"/>
            <a:r>
              <a:rPr lang="en-US" dirty="0"/>
              <a:t>Only the fields related to the query are displayed in the data grid.</a:t>
            </a:r>
          </a:p>
          <a:p>
            <a:r>
              <a:rPr lang="en-US" dirty="0"/>
              <a:t>Can affect performance due to the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SELECT</a:t>
            </a:r>
            <a:r>
              <a:rPr lang="en-US" dirty="0"/>
              <a:t> statement wrapper.</a:t>
            </a:r>
          </a:p>
          <a:p>
            <a:r>
              <a:rPr lang="en-US" dirty="0"/>
              <a:t>Not all data sources support the use of custom SQL queries.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759676-DE35-2590-3430-D24C83560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61C40A-DF96-04C2-ED5D-D40AEEA30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SQL Queries</a:t>
            </a:r>
          </a:p>
        </p:txBody>
      </p:sp>
    </p:spTree>
    <p:extLst>
      <p:ext uri="{BB962C8B-B14F-4D97-AF65-F5344CB8AC3E}">
        <p14:creationId xmlns:p14="http://schemas.microsoft.com/office/powerpoint/2010/main" val="2766960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45269F-530C-8C0A-1EB4-CAC4BC4D8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32B433-DC83-7DEE-31D6-60274B11B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Published Data Sources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4A13CF-BEF0-E131-D3CE-BEADF78F07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Tableau Creators can publish data sources to Tableau Server or Tableau Cloud for others to use.</a:t>
            </a:r>
          </a:p>
          <a:p>
            <a:r>
              <a:rPr lang="en-US" dirty="0"/>
              <a:t>Information included in any published data source:</a:t>
            </a:r>
          </a:p>
          <a:p>
            <a:pPr lvl="1"/>
            <a:r>
              <a:rPr lang="en-US" dirty="0"/>
              <a:t>Information about the data connection, including a description of the data you want to analyze.</a:t>
            </a:r>
          </a:p>
          <a:p>
            <a:pPr lvl="1"/>
            <a:r>
              <a:rPr lang="en-US" dirty="0"/>
              <a:t>An extract, if applicable.</a:t>
            </a:r>
          </a:p>
          <a:p>
            <a:pPr lvl="1"/>
            <a:r>
              <a:rPr lang="en-US" dirty="0"/>
              <a:t>Information about how to access or update the data.</a:t>
            </a:r>
          </a:p>
          <a:p>
            <a:pPr lvl="1"/>
            <a:r>
              <a:rPr lang="en-US" dirty="0"/>
              <a:t>Information about customization and cleanup steps.</a:t>
            </a:r>
          </a:p>
          <a:p>
            <a:r>
              <a:rPr lang="en-US" dirty="0"/>
              <a:t>Updating a published data source affects all connected workbooks.</a:t>
            </a:r>
          </a:p>
          <a:p>
            <a:pPr lvl="1"/>
            <a:r>
              <a:rPr lang="en-US" dirty="0"/>
              <a:t>Even those workbooks that are not themselves published.</a:t>
            </a:r>
          </a:p>
        </p:txBody>
      </p:sp>
    </p:spTree>
    <p:extLst>
      <p:ext uri="{BB962C8B-B14F-4D97-AF65-F5344CB8AC3E}">
        <p14:creationId xmlns:p14="http://schemas.microsoft.com/office/powerpoint/2010/main" val="1930871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796BEE-256D-88E6-15A3-312891FD5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6FDC1D-221C-6F97-F5ED-CD9CD602F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Replacement of Data Sources (Slide 1 of 2)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4FBA87-94F8-AA82-A11A-61E37EEB26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you replace a data source, Tableau redirects worksheet fields to corresponding fields in the new data source.</a:t>
            </a:r>
          </a:p>
          <a:p>
            <a:pPr lvl="1"/>
            <a:r>
              <a:rPr lang="en-US" dirty="0"/>
              <a:t>If you created fields in the original data source, you'll need to copy them to the new data source.</a:t>
            </a:r>
          </a:p>
          <a:p>
            <a:pPr lvl="1"/>
            <a:r>
              <a:rPr lang="en-US" dirty="0"/>
              <a:t>If you created folders, you'll need to re-create them in the new data source.</a:t>
            </a:r>
          </a:p>
          <a:p>
            <a:pPr lvl="1"/>
            <a:r>
              <a:rPr lang="en-US" dirty="0"/>
              <a:t>Fields, groups, sets, and calculated fields that don't exist in the new data source are removed from the </a:t>
            </a:r>
            <a:r>
              <a:rPr lang="en-US" b="1" dirty="0"/>
              <a:t>Data</a:t>
            </a:r>
            <a:r>
              <a:rPr lang="en-US" dirty="0"/>
              <a:t> pane.</a:t>
            </a:r>
          </a:p>
          <a:p>
            <a:r>
              <a:rPr lang="en-US" dirty="0"/>
              <a:t>You can replace data sources at the workbook or worksheet level.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3F12D69-2800-9B23-0FD0-BC8B6C3305A8}"/>
              </a:ext>
            </a:extLst>
          </p:cNvPr>
          <p:cNvGrpSpPr/>
          <p:nvPr/>
        </p:nvGrpSpPr>
        <p:grpSpPr>
          <a:xfrm>
            <a:off x="847276" y="4249210"/>
            <a:ext cx="2636636" cy="1013548"/>
            <a:chOff x="7268396" y="4574330"/>
            <a:chExt cx="2636636" cy="1013548"/>
          </a:xfrm>
        </p:grpSpPr>
        <p:pic>
          <p:nvPicPr>
            <p:cNvPr id="21" name="Picture 20" descr="A group of colored crosses&#10;&#10;Description automatically generated">
              <a:extLst>
                <a:ext uri="{FF2B5EF4-FFF2-40B4-BE49-F238E27FC236}">
                  <a16:creationId xmlns:a16="http://schemas.microsoft.com/office/drawing/2014/main" id="{EF69739C-CE43-B84E-8798-F6D56E62F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68396" y="4574330"/>
              <a:ext cx="983065" cy="1013548"/>
            </a:xfrm>
            <a:prstGeom prst="rect">
              <a:avLst/>
            </a:prstGeom>
          </p:spPr>
        </p:pic>
        <p:pic>
          <p:nvPicPr>
            <p:cNvPr id="23" name="Graphic 22" descr="Database outline">
              <a:extLst>
                <a:ext uri="{FF2B5EF4-FFF2-40B4-BE49-F238E27FC236}">
                  <a16:creationId xmlns:a16="http://schemas.microsoft.com/office/drawing/2014/main" id="{6CEDCE5A-04E1-A608-4BAD-8FFF4DA13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990632" y="4623904"/>
              <a:ext cx="914400" cy="914400"/>
            </a:xfrm>
            <a:prstGeom prst="rect">
              <a:avLst/>
            </a:prstGeom>
          </p:spPr>
        </p:pic>
        <p:sp>
          <p:nvSpPr>
            <p:cNvPr id="24" name="Line 315">
              <a:extLst>
                <a:ext uri="{FF2B5EF4-FFF2-40B4-BE49-F238E27FC236}">
                  <a16:creationId xmlns:a16="http://schemas.microsoft.com/office/drawing/2014/main" id="{FDC8B647-C1A3-013E-3C49-E39159E31F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56065" y="5121744"/>
              <a:ext cx="106852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B924301-E495-1294-85A2-E5C7C0610564}"/>
              </a:ext>
            </a:extLst>
          </p:cNvPr>
          <p:cNvGrpSpPr/>
          <p:nvPr/>
        </p:nvGrpSpPr>
        <p:grpSpPr>
          <a:xfrm>
            <a:off x="4804851" y="4249210"/>
            <a:ext cx="2636636" cy="1783277"/>
            <a:chOff x="5376441" y="4576881"/>
            <a:chExt cx="2636636" cy="1783277"/>
          </a:xfrm>
        </p:grpSpPr>
        <p:pic>
          <p:nvPicPr>
            <p:cNvPr id="20" name="Graphic 19" descr="Database with solid fill">
              <a:extLst>
                <a:ext uri="{FF2B5EF4-FFF2-40B4-BE49-F238E27FC236}">
                  <a16:creationId xmlns:a16="http://schemas.microsoft.com/office/drawing/2014/main" id="{9266F88C-42E4-C3CB-BDB3-F43B2F348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98677" y="5445758"/>
              <a:ext cx="914400" cy="914400"/>
            </a:xfrm>
            <a:prstGeom prst="rect">
              <a:avLst/>
            </a:prstGeom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81A64E1-B349-E27B-4B93-5D24F3DF3286}"/>
                </a:ext>
              </a:extLst>
            </p:cNvPr>
            <p:cNvGrpSpPr/>
            <p:nvPr/>
          </p:nvGrpSpPr>
          <p:grpSpPr>
            <a:xfrm>
              <a:off x="5376441" y="4576881"/>
              <a:ext cx="2636636" cy="1013548"/>
              <a:chOff x="7268396" y="4574330"/>
              <a:chExt cx="2636636" cy="1013548"/>
            </a:xfrm>
          </p:grpSpPr>
          <p:pic>
            <p:nvPicPr>
              <p:cNvPr id="27" name="Picture 26" descr="A group of colored crosses&#10;&#10;Description automatically generated">
                <a:extLst>
                  <a:ext uri="{FF2B5EF4-FFF2-40B4-BE49-F238E27FC236}">
                    <a16:creationId xmlns:a16="http://schemas.microsoft.com/office/drawing/2014/main" id="{D1033D14-C656-0F65-8810-CE3194AA13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68396" y="4574330"/>
                <a:ext cx="983065" cy="1013548"/>
              </a:xfrm>
              <a:prstGeom prst="rect">
                <a:avLst/>
              </a:prstGeom>
            </p:spPr>
          </p:pic>
          <p:pic>
            <p:nvPicPr>
              <p:cNvPr id="28" name="Graphic 27" descr="Database outline">
                <a:extLst>
                  <a:ext uri="{FF2B5EF4-FFF2-40B4-BE49-F238E27FC236}">
                    <a16:creationId xmlns:a16="http://schemas.microsoft.com/office/drawing/2014/main" id="{90A6DDA0-3197-5D5B-581C-AA04AD356A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990632" y="4623904"/>
                <a:ext cx="914400" cy="914400"/>
              </a:xfrm>
              <a:prstGeom prst="rect">
                <a:avLst/>
              </a:prstGeom>
            </p:spPr>
          </p:pic>
          <p:sp>
            <p:nvSpPr>
              <p:cNvPr id="29" name="Line 315">
                <a:extLst>
                  <a:ext uri="{FF2B5EF4-FFF2-40B4-BE49-F238E27FC236}">
                    <a16:creationId xmlns:a16="http://schemas.microsoft.com/office/drawing/2014/main" id="{EF23A0D5-9838-AB9D-F101-68EA37FDE6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56065" y="5121744"/>
                <a:ext cx="10685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30" name="Line 315">
              <a:extLst>
                <a:ext uri="{FF2B5EF4-FFF2-40B4-BE49-F238E27FC236}">
                  <a16:creationId xmlns:a16="http://schemas.microsoft.com/office/drawing/2014/main" id="{72100962-FC04-6741-9BC5-BAD4C14C65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9572" y="5121744"/>
              <a:ext cx="983065" cy="7812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AD3495C-6062-5633-9B57-E3655FB4663D}"/>
              </a:ext>
            </a:extLst>
          </p:cNvPr>
          <p:cNvGrpSpPr/>
          <p:nvPr/>
        </p:nvGrpSpPr>
        <p:grpSpPr>
          <a:xfrm>
            <a:off x="8498267" y="4249210"/>
            <a:ext cx="2603225" cy="1013548"/>
            <a:chOff x="8762427" y="4623904"/>
            <a:chExt cx="2603225" cy="101354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95D97C0-8D43-85E7-2922-DF00E80FE377}"/>
                </a:ext>
              </a:extLst>
            </p:cNvPr>
            <p:cNvGrpSpPr/>
            <p:nvPr/>
          </p:nvGrpSpPr>
          <p:grpSpPr>
            <a:xfrm>
              <a:off x="8762427" y="4623904"/>
              <a:ext cx="1856196" cy="1013548"/>
              <a:chOff x="7268396" y="4574330"/>
              <a:chExt cx="1856196" cy="1013548"/>
            </a:xfrm>
          </p:grpSpPr>
          <p:pic>
            <p:nvPicPr>
              <p:cNvPr id="33" name="Picture 32" descr="A group of colored crosses&#10;&#10;Description automatically generated">
                <a:extLst>
                  <a:ext uri="{FF2B5EF4-FFF2-40B4-BE49-F238E27FC236}">
                    <a16:creationId xmlns:a16="http://schemas.microsoft.com/office/drawing/2014/main" id="{ECB50C10-7448-B2B8-D3A2-1E388380A6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68396" y="4574330"/>
                <a:ext cx="983065" cy="1013548"/>
              </a:xfrm>
              <a:prstGeom prst="rect">
                <a:avLst/>
              </a:prstGeom>
            </p:spPr>
          </p:pic>
          <p:sp>
            <p:nvSpPr>
              <p:cNvPr id="35" name="Line 315">
                <a:extLst>
                  <a:ext uri="{FF2B5EF4-FFF2-40B4-BE49-F238E27FC236}">
                    <a16:creationId xmlns:a16="http://schemas.microsoft.com/office/drawing/2014/main" id="{A46C652A-0146-142C-3016-1645B786CF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56065" y="5121744"/>
                <a:ext cx="10685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pic>
          <p:nvPicPr>
            <p:cNvPr id="37" name="Graphic 36" descr="Database with solid fill">
              <a:extLst>
                <a:ext uri="{FF2B5EF4-FFF2-40B4-BE49-F238E27FC236}">
                  <a16:creationId xmlns:a16="http://schemas.microsoft.com/office/drawing/2014/main" id="{177FBD8A-021E-AB86-C833-52EEE230D9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451252" y="4673478"/>
              <a:ext cx="914400" cy="914400"/>
            </a:xfrm>
            <a:prstGeom prst="rect">
              <a:avLst/>
            </a:prstGeom>
          </p:spPr>
        </p:pic>
      </p:grpSp>
      <p:sp>
        <p:nvSpPr>
          <p:cNvPr id="39" name="AutoShape 304">
            <a:extLst>
              <a:ext uri="{FF2B5EF4-FFF2-40B4-BE49-F238E27FC236}">
                <a16:creationId xmlns:a16="http://schemas.microsoft.com/office/drawing/2014/main" id="{FCD3ACB2-9B0C-5C92-FDCC-30F43A450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8071" y="4451184"/>
            <a:ext cx="762000" cy="6096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40" name="AutoShape 304">
            <a:extLst>
              <a:ext uri="{FF2B5EF4-FFF2-40B4-BE49-F238E27FC236}">
                <a16:creationId xmlns:a16="http://schemas.microsoft.com/office/drawing/2014/main" id="{254F80B6-BBE0-8B8C-9968-2CFB16AC0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9944" y="4489273"/>
            <a:ext cx="762000" cy="6096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323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56FDC1D-221C-6F97-F5ED-CD9CD602F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Replacement of Data Sources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796BEE-256D-88E6-15A3-312891FD5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7AF96EF-C12A-15C6-CB9A-C50FE4E03DAD}"/>
              </a:ext>
            </a:extLst>
          </p:cNvPr>
          <p:cNvGrpSpPr/>
          <p:nvPr/>
        </p:nvGrpSpPr>
        <p:grpSpPr>
          <a:xfrm>
            <a:off x="1348406" y="1563819"/>
            <a:ext cx="9036687" cy="4617477"/>
            <a:chOff x="1224914" y="1533339"/>
            <a:chExt cx="9036687" cy="461747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30AA8BA-18ED-A24E-63AD-971F51A580CC}"/>
                </a:ext>
              </a:extLst>
            </p:cNvPr>
            <p:cNvGrpSpPr/>
            <p:nvPr/>
          </p:nvGrpSpPr>
          <p:grpSpPr>
            <a:xfrm>
              <a:off x="3380492" y="1533339"/>
              <a:ext cx="6881109" cy="1823748"/>
              <a:chOff x="1406599" y="1531606"/>
              <a:chExt cx="6881109" cy="18237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331D2DB-E03F-C4F1-6FCE-D438B34EFC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" r="24903"/>
              <a:stretch/>
            </p:blipFill>
            <p:spPr>
              <a:xfrm>
                <a:off x="1408776" y="1531606"/>
                <a:ext cx="6878932" cy="1823748"/>
              </a:xfrm>
              <a:prstGeom prst="rect">
                <a:avLst/>
              </a:prstGeom>
            </p:spPr>
          </p:pic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42ABB8C-869D-18A5-C4CC-068CA09F50B7}"/>
                  </a:ext>
                </a:extLst>
              </p:cNvPr>
              <p:cNvSpPr/>
              <p:nvPr/>
            </p:nvSpPr>
            <p:spPr>
              <a:xfrm>
                <a:off x="1406599" y="1762208"/>
                <a:ext cx="1871023" cy="274320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FA2CBF4-9374-8C60-102A-4501371B4A00}"/>
                </a:ext>
              </a:extLst>
            </p:cNvPr>
            <p:cNvGrpSpPr/>
            <p:nvPr/>
          </p:nvGrpSpPr>
          <p:grpSpPr>
            <a:xfrm>
              <a:off x="3362429" y="3782090"/>
              <a:ext cx="6899172" cy="2368726"/>
              <a:chOff x="2136232" y="3716050"/>
              <a:chExt cx="6899172" cy="2368726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CF4E01B-2532-AB22-4AFA-C6F5EAD3CA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12693"/>
              <a:stretch/>
            </p:blipFill>
            <p:spPr>
              <a:xfrm>
                <a:off x="2156471" y="3716050"/>
                <a:ext cx="6878933" cy="2368726"/>
              </a:xfrm>
              <a:prstGeom prst="rect">
                <a:avLst/>
              </a:prstGeom>
            </p:spPr>
          </p:pic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56D1E9B7-9C7F-9BCD-4800-DEFBA8C8A7B5}"/>
                  </a:ext>
                </a:extLst>
              </p:cNvPr>
              <p:cNvSpPr/>
              <p:nvPr/>
            </p:nvSpPr>
            <p:spPr>
              <a:xfrm>
                <a:off x="2136232" y="3974392"/>
                <a:ext cx="1834156" cy="401632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FCDD11B-2738-E944-0E5B-715C98F2C838}"/>
                  </a:ext>
                </a:extLst>
              </p:cNvPr>
              <p:cNvSpPr/>
              <p:nvPr/>
            </p:nvSpPr>
            <p:spPr>
              <a:xfrm>
                <a:off x="6100320" y="4975077"/>
                <a:ext cx="1546300" cy="249382"/>
              </a:xfrm>
              <a:prstGeom prst="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57915BD4-CD3B-817B-718E-6E296C71CE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7344" y="191690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2C2A77DB-8685-A56C-1C05-9ABE1F8D380D}"/>
                </a:ext>
              </a:extLst>
            </p:cNvPr>
            <p:cNvSpPr/>
            <p:nvPr/>
          </p:nvSpPr>
          <p:spPr>
            <a:xfrm>
              <a:off x="1224914" y="1723974"/>
              <a:ext cx="1896428" cy="3655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Original data source</a:t>
              </a:r>
            </a:p>
          </p:txBody>
        </p:sp>
        <p:sp>
          <p:nvSpPr>
            <p:cNvPr id="10" name="Line 315">
              <a:extLst>
                <a:ext uri="{FF2B5EF4-FFF2-40B4-BE49-F238E27FC236}">
                  <a16:creationId xmlns:a16="http://schemas.microsoft.com/office/drawing/2014/main" id="{354CBCC3-3EB4-E1FE-849F-4C46395845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5929" y="5188899"/>
              <a:ext cx="490985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37882CE7-3E59-E235-2E36-21E35C30CE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3954" y="425315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2C86C754-6ED7-CC44-A8A5-E92A6397AD85}"/>
                </a:ext>
              </a:extLst>
            </p:cNvPr>
            <p:cNvSpPr/>
            <p:nvPr/>
          </p:nvSpPr>
          <p:spPr>
            <a:xfrm>
              <a:off x="1224914" y="4040432"/>
              <a:ext cx="1896428" cy="3655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Add a data source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00AACAD2-28DA-E318-5DFB-33E61E0FEFF5}"/>
                </a:ext>
              </a:extLst>
            </p:cNvPr>
            <p:cNvSpPr/>
            <p:nvPr/>
          </p:nvSpPr>
          <p:spPr>
            <a:xfrm>
              <a:off x="1224914" y="4791461"/>
              <a:ext cx="1896428" cy="7835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Replace data source (selected sheet or entire workbook)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3826420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3B1BE2F0-398A-4CCD-8446-06EF53C6104A}" vid="{5B32D309-C467-4576-9A59-58C55E4172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LO_OV_Template_5_3-WIDE</Template>
  <TotalTime>27753</TotalTime>
  <Words>2893</Words>
  <Application>Microsoft Office PowerPoint</Application>
  <PresentationFormat>Widescreen</PresentationFormat>
  <Paragraphs>321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Calibri</vt:lpstr>
      <vt:lpstr>Courier New</vt:lpstr>
      <vt:lpstr>LO Choice</vt:lpstr>
      <vt:lpstr>Connecting to and Transforming Data</vt:lpstr>
      <vt:lpstr>Select Appropriate Data Sources</vt:lpstr>
      <vt:lpstr>Review of the Tableau Desktop User Interface</vt:lpstr>
      <vt:lpstr>Review of Data Source and Connection Types</vt:lpstr>
      <vt:lpstr>Relational Databases</vt:lpstr>
      <vt:lpstr>Custom SQL Queries</vt:lpstr>
      <vt:lpstr>Published Data Sources</vt:lpstr>
      <vt:lpstr>Replacement of Data Sources (Slide 1 of 2)</vt:lpstr>
      <vt:lpstr>Replacement of Data Sources (Slide 2 of 2)</vt:lpstr>
      <vt:lpstr>Guidelines for Selecting the Appropriate Data Source</vt:lpstr>
      <vt:lpstr>PowerPoint Presentation</vt:lpstr>
      <vt:lpstr>Combine Data for Analysis</vt:lpstr>
      <vt:lpstr>Review of the Tableau Data Model</vt:lpstr>
      <vt:lpstr>Options for Combining Data</vt:lpstr>
      <vt:lpstr>Relationships</vt:lpstr>
      <vt:lpstr>Joins (Slide 1 of 2)</vt:lpstr>
      <vt:lpstr>Joins (Slide 2 of 2)</vt:lpstr>
      <vt:lpstr>Example: Join Tables on a Common Field</vt:lpstr>
      <vt:lpstr>Join Types</vt:lpstr>
      <vt:lpstr>Example: Select a Join Type</vt:lpstr>
      <vt:lpstr>Table Unions</vt:lpstr>
      <vt:lpstr>Data Blends</vt:lpstr>
      <vt:lpstr>Guidelines for Combining Data for Analysis</vt:lpstr>
      <vt:lpstr>PowerPoint Presentation</vt:lpstr>
      <vt:lpstr>PowerPoint Presentation</vt:lpstr>
      <vt:lpstr>PowerPoint Presentation</vt:lpstr>
      <vt:lpstr>Transform Data</vt:lpstr>
      <vt:lpstr>Data Shaping in Tableau Desktop</vt:lpstr>
      <vt:lpstr>Data Shaping in Tableau Prep Builder</vt:lpstr>
      <vt:lpstr>Data Roles</vt:lpstr>
      <vt:lpstr>Data Cleaning Recommendations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Connecting to and Transforming Data</dc:title>
  <dc:creator>Pam Taylor</dc:creator>
  <cp:lastModifiedBy>Michelle Farney</cp:lastModifiedBy>
  <cp:revision>52</cp:revision>
  <dcterms:created xsi:type="dcterms:W3CDTF">2024-01-19T19:24:27Z</dcterms:created>
  <dcterms:modified xsi:type="dcterms:W3CDTF">2024-10-04T15:12:45Z</dcterms:modified>
</cp:coreProperties>
</file>