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0"/>
  </p:notesMasterIdLst>
  <p:handoutMasterIdLst>
    <p:handoutMasterId r:id="rId31"/>
  </p:handoutMasterIdLst>
  <p:sldIdLst>
    <p:sldId id="301" r:id="rId2"/>
    <p:sldId id="300" r:id="rId3"/>
    <p:sldId id="330" r:id="rId4"/>
    <p:sldId id="312" r:id="rId5"/>
    <p:sldId id="313" r:id="rId6"/>
    <p:sldId id="314" r:id="rId7"/>
    <p:sldId id="315" r:id="rId8"/>
    <p:sldId id="316" r:id="rId9"/>
    <p:sldId id="305" r:id="rId10"/>
    <p:sldId id="329" r:id="rId11"/>
    <p:sldId id="298" r:id="rId12"/>
    <p:sldId id="306" r:id="rId13"/>
    <p:sldId id="317" r:id="rId14"/>
    <p:sldId id="331" r:id="rId15"/>
    <p:sldId id="307" r:id="rId16"/>
    <p:sldId id="332" r:id="rId17"/>
    <p:sldId id="302" r:id="rId18"/>
    <p:sldId id="308" r:id="rId19"/>
    <p:sldId id="333" r:id="rId20"/>
    <p:sldId id="334" r:id="rId21"/>
    <p:sldId id="335" r:id="rId22"/>
    <p:sldId id="309" r:id="rId23"/>
    <p:sldId id="303" r:id="rId24"/>
    <p:sldId id="326" r:id="rId25"/>
    <p:sldId id="328" r:id="rId26"/>
    <p:sldId id="325" r:id="rId27"/>
    <p:sldId id="311" r:id="rId28"/>
    <p:sldId id="266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4C4"/>
    <a:srgbClr val="E62428"/>
    <a:srgbClr val="F6A61E"/>
    <a:srgbClr val="FBD12A"/>
    <a:srgbClr val="01A1DD"/>
    <a:srgbClr val="1B376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1" autoAdjust="0"/>
  </p:normalViewPr>
  <p:slideViewPr>
    <p:cSldViewPr snapToGrid="0">
      <p:cViewPr>
        <p:scale>
          <a:sx n="106" d="100"/>
          <a:sy n="106" d="100"/>
        </p:scale>
        <p:origin x="-288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3768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10/9/2024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10/9/2024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2" spcCol="13716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rabicPeriod"/>
              <a:defRPr lang="en-US" dirty="0"/>
            </a:lvl4pPr>
            <a:lvl5pPr marL="342900" indent="-342900">
              <a:buFont typeface="+mj-lt"/>
              <a:buAutoNum type="arabicPeriod"/>
              <a:defRPr lang="en-US" dirty="0"/>
            </a:lvl5pPr>
          </a:lstStyle>
          <a:p>
            <a:pPr marL="173038" lvl="0" indent="-173038"/>
            <a:r>
              <a:rPr lang="en-US" dirty="0"/>
              <a:t>Click to add text. If you have &lt;12 lessons, select HomeAdd or Remove </a:t>
            </a:r>
            <a:r>
              <a:rPr lang="en-US" dirty="0" err="1"/>
              <a:t>ColumnsOne</a:t>
            </a:r>
            <a:r>
              <a:rPr lang="en-US" dirty="0"/>
              <a:t> Column to prevent wrapping issues with long titles.</a:t>
            </a:r>
          </a:p>
          <a:p>
            <a:pPr marL="173038" lvl="1" indent="-173038"/>
            <a:r>
              <a:rPr lang="en-US" dirty="0"/>
              <a:t>Second level</a:t>
            </a:r>
          </a:p>
          <a:p>
            <a:pPr marL="173038" lvl="2" indent="-173038"/>
            <a:r>
              <a:rPr lang="en-US" dirty="0"/>
              <a:t>Third level</a:t>
            </a:r>
          </a:p>
          <a:p>
            <a:pPr marL="173038" lvl="3" indent="-173038"/>
            <a:r>
              <a:rPr lang="en-US" dirty="0"/>
              <a:t>Fourth level</a:t>
            </a:r>
          </a:p>
          <a:p>
            <a:pPr marL="173038" lvl="4" indent="-173038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“Course Outline: [Course Title]”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1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lphaUcPeriod"/>
              <a:defRPr lang="en-US" dirty="0"/>
            </a:lvl4pPr>
            <a:lvl5pPr marL="342900" indent="-342900">
              <a:buFont typeface="+mj-lt"/>
              <a:buAutoNum type="alphaUcPeriod"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Lesson title</a:t>
            </a:r>
          </a:p>
        </p:txBody>
      </p:sp>
    </p:spTree>
    <p:extLst>
      <p:ext uri="{BB962C8B-B14F-4D97-AF65-F5344CB8AC3E}">
        <p14:creationId xmlns:p14="http://schemas.microsoft.com/office/powerpoint/2010/main" val="4060062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35" r:id="rId2"/>
    <p:sldLayoutId id="2147483825" r:id="rId3"/>
    <p:sldLayoutId id="2147483800" r:id="rId4"/>
    <p:sldLayoutId id="2147483810" r:id="rId5"/>
    <p:sldLayoutId id="2147483801" r:id="rId6"/>
    <p:sldLayoutId id="2147483802" r:id="rId7"/>
    <p:sldLayoutId id="2147483818" r:id="rId8"/>
    <p:sldLayoutId id="2147483822" r:id="rId9"/>
    <p:sldLayoutId id="2147483819" r:id="rId10"/>
    <p:sldLayoutId id="2147483826" r:id="rId11"/>
    <p:sldLayoutId id="2147483816" r:id="rId12"/>
    <p:sldLayoutId id="2147483823" r:id="rId13"/>
    <p:sldLayoutId id="2147483817" r:id="rId14"/>
    <p:sldLayoutId id="2147483821" r:id="rId15"/>
    <p:sldLayoutId id="2147483804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svg"/><Relationship Id="rId7" Type="http://schemas.openxmlformats.org/officeDocument/2006/relationships/image" Target="../media/image42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1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Relationship Id="rId9" Type="http://schemas.openxmlformats.org/officeDocument/2006/relationships/image" Target="../media/image44.sv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DEF60C-3161-B13A-6C01-E2402AAA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182CB-B58E-5A53-6B78-A4884F2A3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Charts and Maps</a:t>
            </a:r>
          </a:p>
          <a:p>
            <a:r>
              <a:rPr lang="en-US" dirty="0"/>
              <a:t>Create Dashboards</a:t>
            </a:r>
          </a:p>
          <a:p>
            <a:r>
              <a:rPr lang="en-US" dirty="0"/>
              <a:t>Format Dashboards</a:t>
            </a:r>
          </a:p>
          <a:p>
            <a:r>
              <a:rPr lang="en-US" dirty="0"/>
              <a:t>Enhance Dashboards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D89379-9496-4BBD-6E6F-C26657B0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Content</a:t>
            </a:r>
          </a:p>
        </p:txBody>
      </p:sp>
    </p:spTree>
    <p:extLst>
      <p:ext uri="{BB962C8B-B14F-4D97-AF65-F5344CB8AC3E}">
        <p14:creationId xmlns:p14="http://schemas.microsoft.com/office/powerpoint/2010/main" val="57903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9BA111-6A72-358C-D357-957337C13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509B40-E2F5-3F89-2477-78FAD33D11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Mapping Data Geographically</a:t>
            </a:r>
          </a:p>
        </p:txBody>
      </p:sp>
    </p:spTree>
    <p:extLst>
      <p:ext uri="{BB962C8B-B14F-4D97-AF65-F5344CB8AC3E}">
        <p14:creationId xmlns:p14="http://schemas.microsoft.com/office/powerpoint/2010/main" val="2939893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Dashboards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088A7-02A8-AFC3-8345-792FF1B39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FCA936B-3F22-EBBE-E455-EAF85C75E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of Dashboards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C905622-2EED-6DD8-2C73-84A9E495A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Dashboard</a:t>
            </a:r>
            <a:r>
              <a:rPr lang="en-US" dirty="0"/>
              <a:t>: A type of sheet that displays collections of views from multiple worksheets (or workbooks) that support the monitoring of information.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BAD42F9-5487-D267-E306-04FC498654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Enables you to compare a variety of data simultaneously.</a:t>
            </a:r>
          </a:p>
          <a:p>
            <a:r>
              <a:rPr lang="en-US" dirty="0"/>
              <a:t>Accessible from the tabs in a workbook.</a:t>
            </a:r>
          </a:p>
          <a:p>
            <a:r>
              <a:rPr lang="en-US" dirty="0"/>
              <a:t>Dashboard data is connected to worksheets:</a:t>
            </a:r>
          </a:p>
          <a:p>
            <a:pPr lvl="1"/>
            <a:r>
              <a:rPr lang="en-US" dirty="0"/>
              <a:t>When a sheet is modified, the dashboard will change.</a:t>
            </a:r>
          </a:p>
          <a:p>
            <a:pPr lvl="1"/>
            <a:r>
              <a:rPr lang="en-US" dirty="0"/>
              <a:t>When a dashboard viz is changed, the viz in the source worksheet will change.</a:t>
            </a:r>
          </a:p>
          <a:p>
            <a:r>
              <a:rPr lang="en-US" dirty="0"/>
              <a:t>Consider duplicating sheets for use with dashboards:</a:t>
            </a:r>
          </a:p>
          <a:p>
            <a:pPr lvl="1"/>
            <a:r>
              <a:rPr lang="en-US" dirty="0"/>
              <a:t>Enables you to maintain control of the views on the dashboards.</a:t>
            </a:r>
          </a:p>
          <a:p>
            <a:pPr lvl="1"/>
            <a:r>
              <a:rPr lang="en-US" dirty="0"/>
              <a:t>Ensures you won't cause unwanted worksheet changes when you change a dashboard.</a:t>
            </a:r>
          </a:p>
          <a:p>
            <a:r>
              <a:rPr lang="en-US" dirty="0"/>
              <a:t>When data in a connected data source changes, all sheets and dashboards will update.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684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CAE72F-C3A4-9B8C-EF5A-9A87EC359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328709-64B7-C277-D81E-07CE435C1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Containers (Slide 1 of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AA91C5-0E46-BC2E-FB8A-68FBE44221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81200" y="1060688"/>
            <a:ext cx="9783452" cy="762000"/>
          </a:xfrm>
        </p:spPr>
        <p:txBody>
          <a:bodyPr/>
          <a:lstStyle/>
          <a:p>
            <a:r>
              <a:rPr lang="en-US" b="1" dirty="0"/>
              <a:t>Layout container</a:t>
            </a:r>
            <a:r>
              <a:rPr lang="en-US" dirty="0"/>
              <a:t>: A dashboard object that holds the other objects you want to include in a dashboard.</a:t>
            </a:r>
          </a:p>
        </p:txBody>
      </p:sp>
      <p:sp>
        <p:nvSpPr>
          <p:cNvPr id="19" name="Rounded Rectangle 143">
            <a:extLst>
              <a:ext uri="{FF2B5EF4-FFF2-40B4-BE49-F238E27FC236}">
                <a16:creationId xmlns:a16="http://schemas.microsoft.com/office/drawing/2014/main" id="{05AD7DCD-D235-3777-1C39-7221139D9515}"/>
              </a:ext>
            </a:extLst>
          </p:cNvPr>
          <p:cNvSpPr/>
          <p:nvPr/>
        </p:nvSpPr>
        <p:spPr>
          <a:xfrm>
            <a:off x="2975745" y="1879250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Horizontal Container</a:t>
            </a:r>
          </a:p>
        </p:txBody>
      </p:sp>
      <p:sp>
        <p:nvSpPr>
          <p:cNvPr id="20" name="Rounded Rectangle 143">
            <a:extLst>
              <a:ext uri="{FF2B5EF4-FFF2-40B4-BE49-F238E27FC236}">
                <a16:creationId xmlns:a16="http://schemas.microsoft.com/office/drawing/2014/main" id="{408DAEEF-3722-A5DA-128E-CAABBD27FEDD}"/>
              </a:ext>
            </a:extLst>
          </p:cNvPr>
          <p:cNvSpPr/>
          <p:nvPr/>
        </p:nvSpPr>
        <p:spPr>
          <a:xfrm>
            <a:off x="8694149" y="1879250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Vertical Container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B4324B2-7E24-3776-F463-984069A0F24B}"/>
              </a:ext>
            </a:extLst>
          </p:cNvPr>
          <p:cNvGrpSpPr/>
          <p:nvPr/>
        </p:nvGrpSpPr>
        <p:grpSpPr>
          <a:xfrm>
            <a:off x="755192" y="2484249"/>
            <a:ext cx="6165130" cy="1461154"/>
            <a:chOff x="386497" y="2484249"/>
            <a:chExt cx="6165130" cy="146115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B1A6BAB-975F-2D98-2B88-1042E6856261}"/>
                </a:ext>
              </a:extLst>
            </p:cNvPr>
            <p:cNvSpPr/>
            <p:nvPr/>
          </p:nvSpPr>
          <p:spPr>
            <a:xfrm>
              <a:off x="386497" y="2484249"/>
              <a:ext cx="6165130" cy="1461154"/>
            </a:xfrm>
            <a:prstGeom prst="rect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pic>
          <p:nvPicPr>
            <p:cNvPr id="9" name="Graphic 8" descr="Bar chart with solid fill">
              <a:extLst>
                <a:ext uri="{FF2B5EF4-FFF2-40B4-BE49-F238E27FC236}">
                  <a16:creationId xmlns:a16="http://schemas.microsoft.com/office/drawing/2014/main" id="{C665F889-6D71-2A49-FD0B-573F6A737E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53675" y="2819250"/>
              <a:ext cx="914400" cy="914400"/>
            </a:xfrm>
            <a:prstGeom prst="rect">
              <a:avLst/>
            </a:prstGeom>
          </p:spPr>
        </p:pic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B080006-74EA-953D-1AFB-DAF1CB29E6AE}"/>
                </a:ext>
              </a:extLst>
            </p:cNvPr>
            <p:cNvSpPr/>
            <p:nvPr/>
          </p:nvSpPr>
          <p:spPr>
            <a:xfrm>
              <a:off x="3706456" y="2925041"/>
              <a:ext cx="603885" cy="723900"/>
            </a:xfrm>
            <a:custGeom>
              <a:avLst/>
              <a:gdLst>
                <a:gd name="connsiteX0" fmla="*/ 342900 w 603885"/>
                <a:gd name="connsiteY0" fmla="*/ 0 h 723900"/>
                <a:gd name="connsiteX1" fmla="*/ 0 w 603885"/>
                <a:gd name="connsiteY1" fmla="*/ 361950 h 723900"/>
                <a:gd name="connsiteX2" fmla="*/ 361950 w 603885"/>
                <a:gd name="connsiteY2" fmla="*/ 723900 h 723900"/>
                <a:gd name="connsiteX3" fmla="*/ 603885 w 603885"/>
                <a:gd name="connsiteY3" fmla="*/ 630555 h 723900"/>
                <a:gd name="connsiteX4" fmla="*/ 342900 w 603885"/>
                <a:gd name="connsiteY4" fmla="*/ 369570 h 723900"/>
                <a:gd name="connsiteX5" fmla="*/ 342900 w 603885"/>
                <a:gd name="connsiteY5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3885" h="723900">
                  <a:moveTo>
                    <a:pt x="342900" y="0"/>
                  </a:moveTo>
                  <a:cubicBezTo>
                    <a:pt x="152400" y="9525"/>
                    <a:pt x="0" y="16954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452438" y="723900"/>
                    <a:pt x="537210" y="691515"/>
                    <a:pt x="603885" y="630555"/>
                  </a:cubicBezTo>
                  <a:lnTo>
                    <a:pt x="342900" y="369570"/>
                  </a:lnTo>
                  <a:lnTo>
                    <a:pt x="34290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897BFC1-A7DF-2F1A-D22D-9A7C25F4B966}"/>
                </a:ext>
              </a:extLst>
            </p:cNvPr>
            <p:cNvSpPr/>
            <p:nvPr/>
          </p:nvSpPr>
          <p:spPr>
            <a:xfrm>
              <a:off x="4087456" y="2925041"/>
              <a:ext cx="341947" cy="342900"/>
            </a:xfrm>
            <a:custGeom>
              <a:avLst/>
              <a:gdLst>
                <a:gd name="connsiteX0" fmla="*/ 0 w 341947"/>
                <a:gd name="connsiteY0" fmla="*/ 0 h 342900"/>
                <a:gd name="connsiteX1" fmla="*/ 0 w 341947"/>
                <a:gd name="connsiteY1" fmla="*/ 342900 h 342900"/>
                <a:gd name="connsiteX2" fmla="*/ 341948 w 341947"/>
                <a:gd name="connsiteY2" fmla="*/ 342900 h 342900"/>
                <a:gd name="connsiteX3" fmla="*/ 0 w 341947"/>
                <a:gd name="connsiteY3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47" h="342900">
                  <a:moveTo>
                    <a:pt x="0" y="0"/>
                  </a:moveTo>
                  <a:lnTo>
                    <a:pt x="0" y="342900"/>
                  </a:lnTo>
                  <a:lnTo>
                    <a:pt x="341948" y="342900"/>
                  </a:lnTo>
                  <a:cubicBezTo>
                    <a:pt x="332423" y="157163"/>
                    <a:pt x="184785" y="9525"/>
                    <a:pt x="0" y="0"/>
                  </a:cubicBezTo>
                  <a:close/>
                </a:path>
              </a:pathLst>
            </a:custGeom>
            <a:solidFill>
              <a:srgbClr val="C4C4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B86966D-A6DB-1390-BCA4-639B44DB51B1}"/>
                </a:ext>
              </a:extLst>
            </p:cNvPr>
            <p:cNvSpPr/>
            <p:nvPr/>
          </p:nvSpPr>
          <p:spPr>
            <a:xfrm>
              <a:off x="4114125" y="3306041"/>
              <a:ext cx="315277" cy="222885"/>
            </a:xfrm>
            <a:custGeom>
              <a:avLst/>
              <a:gdLst>
                <a:gd name="connsiteX0" fmla="*/ 0 w 315277"/>
                <a:gd name="connsiteY0" fmla="*/ 0 h 222885"/>
                <a:gd name="connsiteX1" fmla="*/ 222885 w 315277"/>
                <a:gd name="connsiteY1" fmla="*/ 222885 h 222885"/>
                <a:gd name="connsiteX2" fmla="*/ 315278 w 315277"/>
                <a:gd name="connsiteY2" fmla="*/ 0 h 222885"/>
                <a:gd name="connsiteX3" fmla="*/ 0 w 315277"/>
                <a:gd name="connsiteY3" fmla="*/ 0 h 222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277" h="222885">
                  <a:moveTo>
                    <a:pt x="0" y="0"/>
                  </a:moveTo>
                  <a:lnTo>
                    <a:pt x="222885" y="222885"/>
                  </a:lnTo>
                  <a:cubicBezTo>
                    <a:pt x="279083" y="160973"/>
                    <a:pt x="311468" y="82868"/>
                    <a:pt x="31527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pic>
          <p:nvPicPr>
            <p:cNvPr id="13" name="Graphic 12" descr="Upward trend with solid fill">
              <a:extLst>
                <a:ext uri="{FF2B5EF4-FFF2-40B4-BE49-F238E27FC236}">
                  <a16:creationId xmlns:a16="http://schemas.microsoft.com/office/drawing/2014/main" id="{B15A6A9D-1AA5-5D51-0CE0-2150C6CA82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380920" y="2829791"/>
              <a:ext cx="914400" cy="914400"/>
            </a:xfrm>
            <a:prstGeom prst="rect">
              <a:avLst/>
            </a:prstGeom>
          </p:spPr>
        </p:pic>
        <p:pic>
          <p:nvPicPr>
            <p:cNvPr id="15" name="Graphic 14" descr="North America with solid fill">
              <a:extLst>
                <a:ext uri="{FF2B5EF4-FFF2-40B4-BE49-F238E27FC236}">
                  <a16:creationId xmlns:a16="http://schemas.microsoft.com/office/drawing/2014/main" id="{85D90FD0-BAD1-DF13-F6AC-C29A555A3F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t="15622" b="14947"/>
            <a:stretch/>
          </p:blipFill>
          <p:spPr>
            <a:xfrm>
              <a:off x="4801521" y="2738772"/>
              <a:ext cx="1629266" cy="1131218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A4FFF70-CEAE-9D67-8931-1D7A82A0C0F1}"/>
                </a:ext>
              </a:extLst>
            </p:cNvPr>
            <p:cNvGrpSpPr/>
            <p:nvPr/>
          </p:nvGrpSpPr>
          <p:grpSpPr>
            <a:xfrm>
              <a:off x="3091992" y="2484249"/>
              <a:ext cx="782424" cy="144330"/>
              <a:chOff x="3091992" y="2484249"/>
              <a:chExt cx="782424" cy="144330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4DCDA241-B2CB-E819-FCC7-F419D626341A}"/>
                  </a:ext>
                </a:extLst>
              </p:cNvPr>
              <p:cNvSpPr/>
              <p:nvPr/>
            </p:nvSpPr>
            <p:spPr>
              <a:xfrm>
                <a:off x="3091992" y="2484249"/>
                <a:ext cx="782424" cy="144330"/>
              </a:xfrm>
              <a:prstGeom prst="roundRect">
                <a:avLst/>
              </a:prstGeom>
              <a:solidFill>
                <a:schemeClr val="accent2"/>
              </a:solidFill>
              <a:ln w="28575" cap="flat" cmpd="sng" algn="ctr">
                <a:solidFill>
                  <a:schemeClr val="accent2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5466D217-9BD7-ECF6-9346-4BEA3178C6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0842" y="2590871"/>
                <a:ext cx="731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9B76617C-EFE0-BEA5-D5F1-06F852E4C1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0842" y="2524882"/>
                <a:ext cx="731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3FDA442-ACF1-CC42-A15A-DA961295D13C}"/>
              </a:ext>
            </a:extLst>
          </p:cNvPr>
          <p:cNvGrpSpPr/>
          <p:nvPr/>
        </p:nvGrpSpPr>
        <p:grpSpPr>
          <a:xfrm>
            <a:off x="7675514" y="2484248"/>
            <a:ext cx="3761295" cy="3961225"/>
            <a:chOff x="6920454" y="2484248"/>
            <a:chExt cx="3761295" cy="396122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24E3923-AE3E-CD5B-5432-FE51E46AEC30}"/>
                </a:ext>
              </a:extLst>
            </p:cNvPr>
            <p:cNvSpPr/>
            <p:nvPr/>
          </p:nvSpPr>
          <p:spPr>
            <a:xfrm>
              <a:off x="6920454" y="2484248"/>
              <a:ext cx="3761295" cy="3961225"/>
            </a:xfrm>
            <a:prstGeom prst="rect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pic>
          <p:nvPicPr>
            <p:cNvPr id="17" name="Graphic 16" descr="North America with solid fill">
              <a:extLst>
                <a:ext uri="{FF2B5EF4-FFF2-40B4-BE49-F238E27FC236}">
                  <a16:creationId xmlns:a16="http://schemas.microsoft.com/office/drawing/2014/main" id="{78F4398D-46B3-4E7D-7301-787F58BC2B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t="15622" b="19147"/>
            <a:stretch/>
          </p:blipFill>
          <p:spPr>
            <a:xfrm>
              <a:off x="7111390" y="4219319"/>
              <a:ext cx="3379422" cy="2204442"/>
            </a:xfrm>
            <a:prstGeom prst="rect">
              <a:avLst/>
            </a:prstGeom>
          </p:spPr>
        </p:pic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8FD625D-4D7C-57E9-BBB2-759AC39CDDA3}"/>
                </a:ext>
              </a:extLst>
            </p:cNvPr>
            <p:cNvSpPr/>
            <p:nvPr/>
          </p:nvSpPr>
          <p:spPr>
            <a:xfrm>
              <a:off x="8155040" y="2814335"/>
              <a:ext cx="1373301" cy="1373295"/>
            </a:xfrm>
            <a:custGeom>
              <a:avLst/>
              <a:gdLst>
                <a:gd name="connsiteX0" fmla="*/ 121174 w 1373301"/>
                <a:gd name="connsiteY0" fmla="*/ 0 h 1373295"/>
                <a:gd name="connsiteX1" fmla="*/ 0 w 1373301"/>
                <a:gd name="connsiteY1" fmla="*/ 0 h 1373295"/>
                <a:gd name="connsiteX2" fmla="*/ 0 w 1373301"/>
                <a:gd name="connsiteY2" fmla="*/ 1373295 h 1373295"/>
                <a:gd name="connsiteX3" fmla="*/ 1373301 w 1373301"/>
                <a:gd name="connsiteY3" fmla="*/ 1373295 h 1373295"/>
                <a:gd name="connsiteX4" fmla="*/ 1373301 w 1373301"/>
                <a:gd name="connsiteY4" fmla="*/ 1252122 h 1373295"/>
                <a:gd name="connsiteX5" fmla="*/ 121174 w 1373301"/>
                <a:gd name="connsiteY5" fmla="*/ 1252122 h 137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3301" h="1373295">
                  <a:moveTo>
                    <a:pt x="121174" y="0"/>
                  </a:moveTo>
                  <a:lnTo>
                    <a:pt x="0" y="0"/>
                  </a:lnTo>
                  <a:lnTo>
                    <a:pt x="0" y="1373295"/>
                  </a:lnTo>
                  <a:lnTo>
                    <a:pt x="1373301" y="1373295"/>
                  </a:lnTo>
                  <a:lnTo>
                    <a:pt x="1373301" y="1252122"/>
                  </a:lnTo>
                  <a:lnTo>
                    <a:pt x="121174" y="1252122"/>
                  </a:lnTo>
                  <a:close/>
                </a:path>
              </a:pathLst>
            </a:custGeom>
            <a:solidFill>
              <a:srgbClr val="C4C4C4"/>
            </a:solidFill>
            <a:ln w="201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375F209-7C55-5B64-A3AB-E110CF9AADEB}"/>
                </a:ext>
              </a:extLst>
            </p:cNvPr>
            <p:cNvSpPr/>
            <p:nvPr/>
          </p:nvSpPr>
          <p:spPr>
            <a:xfrm>
              <a:off x="8397387" y="3238441"/>
              <a:ext cx="222151" cy="706843"/>
            </a:xfrm>
            <a:custGeom>
              <a:avLst/>
              <a:gdLst>
                <a:gd name="connsiteX0" fmla="*/ 0 w 222151"/>
                <a:gd name="connsiteY0" fmla="*/ 0 h 706843"/>
                <a:gd name="connsiteX1" fmla="*/ 222152 w 222151"/>
                <a:gd name="connsiteY1" fmla="*/ 0 h 706843"/>
                <a:gd name="connsiteX2" fmla="*/ 222152 w 222151"/>
                <a:gd name="connsiteY2" fmla="*/ 706843 h 706843"/>
                <a:gd name="connsiteX3" fmla="*/ 0 w 222151"/>
                <a:gd name="connsiteY3" fmla="*/ 706843 h 706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151" h="706843">
                  <a:moveTo>
                    <a:pt x="0" y="0"/>
                  </a:moveTo>
                  <a:lnTo>
                    <a:pt x="222152" y="0"/>
                  </a:lnTo>
                  <a:lnTo>
                    <a:pt x="222152" y="706843"/>
                  </a:lnTo>
                  <a:lnTo>
                    <a:pt x="0" y="706843"/>
                  </a:lnTo>
                  <a:close/>
                </a:path>
              </a:pathLst>
            </a:custGeom>
            <a:solidFill>
              <a:schemeClr val="accent1"/>
            </a:solidFill>
            <a:ln w="201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5386A7E-B345-AA78-DB7B-60B53AC9F2A0}"/>
                </a:ext>
              </a:extLst>
            </p:cNvPr>
            <p:cNvSpPr/>
            <p:nvPr/>
          </p:nvSpPr>
          <p:spPr>
            <a:xfrm>
              <a:off x="8700321" y="2814335"/>
              <a:ext cx="222151" cy="1130948"/>
            </a:xfrm>
            <a:custGeom>
              <a:avLst/>
              <a:gdLst>
                <a:gd name="connsiteX0" fmla="*/ 0 w 222151"/>
                <a:gd name="connsiteY0" fmla="*/ 0 h 1130948"/>
                <a:gd name="connsiteX1" fmla="*/ 222152 w 222151"/>
                <a:gd name="connsiteY1" fmla="*/ 0 h 1130948"/>
                <a:gd name="connsiteX2" fmla="*/ 222152 w 222151"/>
                <a:gd name="connsiteY2" fmla="*/ 1130949 h 1130948"/>
                <a:gd name="connsiteX3" fmla="*/ 0 w 222151"/>
                <a:gd name="connsiteY3" fmla="*/ 1130949 h 1130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151" h="1130948">
                  <a:moveTo>
                    <a:pt x="0" y="0"/>
                  </a:moveTo>
                  <a:lnTo>
                    <a:pt x="222152" y="0"/>
                  </a:lnTo>
                  <a:lnTo>
                    <a:pt x="222152" y="1130949"/>
                  </a:lnTo>
                  <a:lnTo>
                    <a:pt x="0" y="1130949"/>
                  </a:lnTo>
                  <a:close/>
                </a:path>
              </a:pathLst>
            </a:custGeom>
            <a:solidFill>
              <a:schemeClr val="accent3"/>
            </a:solidFill>
            <a:ln w="201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87B4CEC-D602-D8C1-C9D2-801363317B17}"/>
                </a:ext>
              </a:extLst>
            </p:cNvPr>
            <p:cNvSpPr/>
            <p:nvPr/>
          </p:nvSpPr>
          <p:spPr>
            <a:xfrm>
              <a:off x="9003255" y="3238441"/>
              <a:ext cx="222151" cy="706843"/>
            </a:xfrm>
            <a:custGeom>
              <a:avLst/>
              <a:gdLst>
                <a:gd name="connsiteX0" fmla="*/ 0 w 222151"/>
                <a:gd name="connsiteY0" fmla="*/ 0 h 706843"/>
                <a:gd name="connsiteX1" fmla="*/ 222152 w 222151"/>
                <a:gd name="connsiteY1" fmla="*/ 0 h 706843"/>
                <a:gd name="connsiteX2" fmla="*/ 222152 w 222151"/>
                <a:gd name="connsiteY2" fmla="*/ 706843 h 706843"/>
                <a:gd name="connsiteX3" fmla="*/ 0 w 222151"/>
                <a:gd name="connsiteY3" fmla="*/ 706843 h 706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151" h="706843">
                  <a:moveTo>
                    <a:pt x="0" y="0"/>
                  </a:moveTo>
                  <a:lnTo>
                    <a:pt x="222152" y="0"/>
                  </a:lnTo>
                  <a:lnTo>
                    <a:pt x="222152" y="706843"/>
                  </a:lnTo>
                  <a:lnTo>
                    <a:pt x="0" y="706843"/>
                  </a:lnTo>
                  <a:close/>
                </a:path>
              </a:pathLst>
            </a:custGeom>
            <a:solidFill>
              <a:schemeClr val="accent4"/>
            </a:solidFill>
            <a:ln w="201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F626718-B5DA-D79C-EEAC-F6D822677D59}"/>
                </a:ext>
              </a:extLst>
            </p:cNvPr>
            <p:cNvSpPr/>
            <p:nvPr/>
          </p:nvSpPr>
          <p:spPr>
            <a:xfrm>
              <a:off x="9306189" y="3581764"/>
              <a:ext cx="222151" cy="363519"/>
            </a:xfrm>
            <a:custGeom>
              <a:avLst/>
              <a:gdLst>
                <a:gd name="connsiteX0" fmla="*/ 0 w 222151"/>
                <a:gd name="connsiteY0" fmla="*/ 0 h 363519"/>
                <a:gd name="connsiteX1" fmla="*/ 222152 w 222151"/>
                <a:gd name="connsiteY1" fmla="*/ 0 h 363519"/>
                <a:gd name="connsiteX2" fmla="*/ 222152 w 222151"/>
                <a:gd name="connsiteY2" fmla="*/ 363519 h 363519"/>
                <a:gd name="connsiteX3" fmla="*/ 0 w 222151"/>
                <a:gd name="connsiteY3" fmla="*/ 363519 h 36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151" h="363519">
                  <a:moveTo>
                    <a:pt x="0" y="0"/>
                  </a:moveTo>
                  <a:lnTo>
                    <a:pt x="222152" y="0"/>
                  </a:lnTo>
                  <a:lnTo>
                    <a:pt x="222152" y="363519"/>
                  </a:lnTo>
                  <a:lnTo>
                    <a:pt x="0" y="363519"/>
                  </a:lnTo>
                  <a:close/>
                </a:path>
              </a:pathLst>
            </a:custGeom>
            <a:solidFill>
              <a:schemeClr val="accent5"/>
            </a:solidFill>
            <a:ln w="201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43411FF-3DB2-DF6B-9AE8-4A35CD35122A}"/>
                </a:ext>
              </a:extLst>
            </p:cNvPr>
            <p:cNvGrpSpPr/>
            <p:nvPr/>
          </p:nvGrpSpPr>
          <p:grpSpPr>
            <a:xfrm>
              <a:off x="8447228" y="2484248"/>
              <a:ext cx="782424" cy="144330"/>
              <a:chOff x="3091992" y="2484249"/>
              <a:chExt cx="782424" cy="144330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126A505-8428-6514-298A-F3860AAED75E}"/>
                  </a:ext>
                </a:extLst>
              </p:cNvPr>
              <p:cNvSpPr/>
              <p:nvPr/>
            </p:nvSpPr>
            <p:spPr>
              <a:xfrm>
                <a:off x="3091992" y="2484249"/>
                <a:ext cx="782424" cy="144330"/>
              </a:xfrm>
              <a:prstGeom prst="roundRect">
                <a:avLst/>
              </a:prstGeom>
              <a:solidFill>
                <a:schemeClr val="accent2"/>
              </a:solidFill>
              <a:ln w="28575" cap="flat" cmpd="sng" algn="ctr">
                <a:solidFill>
                  <a:schemeClr val="accent2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77342CCC-7EFC-0E60-AC34-8DA70FA8E5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0842" y="2590871"/>
                <a:ext cx="731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029B4E68-184A-E0B0-8F60-EA975EACAC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0842" y="2524882"/>
                <a:ext cx="73152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356141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CAE72F-C3A4-9B8C-EF5A-9A87EC359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328709-64B7-C277-D81E-07CE435C1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Containers (Slide 2 of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AA91C5-0E46-BC2E-FB8A-68FBE44221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Layout containers have a blue boundary.</a:t>
            </a:r>
          </a:p>
          <a:p>
            <a:pPr lvl="1"/>
            <a:r>
              <a:rPr lang="en-US" dirty="0"/>
              <a:t>Objects have a gray boundary.</a:t>
            </a:r>
          </a:p>
          <a:p>
            <a:r>
              <a:rPr lang="en-US" dirty="0"/>
              <a:t>Group related items together in a container.</a:t>
            </a:r>
          </a:p>
          <a:p>
            <a:r>
              <a:rPr lang="en-US" dirty="0"/>
              <a:t>As you add items to a container, the other items will automatically adjust.</a:t>
            </a:r>
          </a:p>
          <a:p>
            <a:pPr lvl="1"/>
            <a:r>
              <a:rPr lang="en-US" dirty="0"/>
              <a:t>Horizontal containers resize object width. </a:t>
            </a:r>
          </a:p>
          <a:p>
            <a:pPr lvl="1"/>
            <a:r>
              <a:rPr lang="en-US" dirty="0"/>
              <a:t>Vertical containers resize object height.</a:t>
            </a:r>
          </a:p>
          <a:p>
            <a:r>
              <a:rPr lang="en-US" dirty="0"/>
              <a:t>To mix horizontal and vertical alignment for a group of objects, place containers within containers.</a:t>
            </a:r>
          </a:p>
        </p:txBody>
      </p:sp>
    </p:spTree>
    <p:extLst>
      <p:ext uri="{BB962C8B-B14F-4D97-AF65-F5344CB8AC3E}">
        <p14:creationId xmlns:p14="http://schemas.microsoft.com/office/powerpoint/2010/main" val="2749085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9BA111-6A72-358C-D357-957337C13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509B40-E2F5-3F89-2477-78FAD33D11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Preparing Visualizations for Your Dashboard</a:t>
            </a:r>
          </a:p>
        </p:txBody>
      </p:sp>
    </p:spTree>
    <p:extLst>
      <p:ext uri="{BB962C8B-B14F-4D97-AF65-F5344CB8AC3E}">
        <p14:creationId xmlns:p14="http://schemas.microsoft.com/office/powerpoint/2010/main" val="35588188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9BA111-6A72-358C-D357-957337C13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509B40-E2F5-3F89-2477-78FAD33D11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 Dashboard</a:t>
            </a:r>
          </a:p>
        </p:txBody>
      </p:sp>
    </p:spTree>
    <p:extLst>
      <p:ext uri="{BB962C8B-B14F-4D97-AF65-F5344CB8AC3E}">
        <p14:creationId xmlns:p14="http://schemas.microsoft.com/office/powerpoint/2010/main" val="40637036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 Dashboards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4282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FCA936B-3F22-EBBE-E455-EAF85C75E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 Formatting for Dashboards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088A7-02A8-AFC3-8345-792FF1B39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graphicFrame>
        <p:nvGraphicFramePr>
          <p:cNvPr id="2" name="Group 64">
            <a:extLst>
              <a:ext uri="{FF2B5EF4-FFF2-40B4-BE49-F238E27FC236}">
                <a16:creationId xmlns:a16="http://schemas.microsoft.com/office/drawing/2014/main" id="{EE03B82F-D280-BCB4-ED76-D150213B25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223222"/>
              </p:ext>
            </p:extLst>
          </p:nvPr>
        </p:nvGraphicFramePr>
        <p:xfrm>
          <a:off x="931514" y="1627909"/>
          <a:ext cx="10328972" cy="2743321"/>
        </p:xfrm>
        <a:graphic>
          <a:graphicData uri="http://schemas.openxmlformats.org/drawingml/2006/table">
            <a:tbl>
              <a:tblPr/>
              <a:tblGrid>
                <a:gridCol w="32498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790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Item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Annotations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 way to call attention to an item of interest.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Tooltips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 way to provide additional data when you hover the mouse pointer over a mark in the view.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Mark shapes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 way to have the different members of a dimension identified by a shape.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Color palettes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 set of colors designed to work well together in visualizations.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531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Alternating bands in data tables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 way to use color on alternating rows or columns to make a table easier to read.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856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9108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24E808-75C0-7E92-69F0-F4D1E58AC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31A975-48C6-32B9-C167-C5386ABBF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Shapes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0E4B8C2-1EFF-AF6F-310B-F665C61D83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Tableau offers several shape palettes.</a:t>
            </a:r>
          </a:p>
          <a:p>
            <a:pPr lvl="1"/>
            <a:r>
              <a:rPr lang="en-US" dirty="0"/>
              <a:t>Default shape palette is geometric shapes.</a:t>
            </a:r>
          </a:p>
          <a:p>
            <a:r>
              <a:rPr lang="en-US" dirty="0"/>
              <a:t>Can manually edit what shape is assigned to each member of the dimension.</a:t>
            </a:r>
          </a:p>
          <a:p>
            <a:pPr lvl="1"/>
            <a:r>
              <a:rPr lang="en-US" dirty="0"/>
              <a:t>Will apply to any worksheet that uses the same data source.</a:t>
            </a:r>
          </a:p>
          <a:p>
            <a:r>
              <a:rPr lang="en-US" dirty="0"/>
              <a:t>Can create your own palette of custom shapes.</a:t>
            </a:r>
          </a:p>
          <a:p>
            <a:r>
              <a:rPr lang="en-US" dirty="0"/>
              <a:t>Pay attention to:</a:t>
            </a:r>
          </a:p>
          <a:p>
            <a:pPr lvl="1"/>
            <a:r>
              <a:rPr lang="en-US" dirty="0"/>
              <a:t>File formats</a:t>
            </a:r>
          </a:p>
          <a:p>
            <a:pPr lvl="1"/>
            <a:r>
              <a:rPr lang="en-US" dirty="0"/>
              <a:t>Size</a:t>
            </a:r>
          </a:p>
          <a:p>
            <a:pPr lvl="1"/>
            <a:r>
              <a:rPr lang="en-US" dirty="0"/>
              <a:t>Background</a:t>
            </a:r>
          </a:p>
          <a:p>
            <a:pPr lvl="1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162B514-8006-BAFB-2BBF-A79DD0258945}"/>
              </a:ext>
            </a:extLst>
          </p:cNvPr>
          <p:cNvGrpSpPr/>
          <p:nvPr/>
        </p:nvGrpSpPr>
        <p:grpSpPr>
          <a:xfrm>
            <a:off x="3238044" y="3016176"/>
            <a:ext cx="8520156" cy="3429297"/>
            <a:chOff x="1554934" y="1714351"/>
            <a:chExt cx="8520156" cy="3429297"/>
          </a:xfrm>
        </p:grpSpPr>
        <p:pic>
          <p:nvPicPr>
            <p:cNvPr id="6" name="Picture 5" descr="A screenshot of a computer program&#10;&#10;Description automatically generated">
              <a:extLst>
                <a:ext uri="{FF2B5EF4-FFF2-40B4-BE49-F238E27FC236}">
                  <a16:creationId xmlns:a16="http://schemas.microsoft.com/office/drawing/2014/main" id="{E9F8C6E6-A18A-E648-EE9F-52D9246FE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15559" y="1714351"/>
              <a:ext cx="4160881" cy="3429297"/>
            </a:xfrm>
            <a:prstGeom prst="rect">
              <a:avLst/>
            </a:prstGeom>
          </p:spPr>
        </p:pic>
        <p:sp>
          <p:nvSpPr>
            <p:cNvPr id="7" name="AutoShape 303">
              <a:extLst>
                <a:ext uri="{FF2B5EF4-FFF2-40B4-BE49-F238E27FC236}">
                  <a16:creationId xmlns:a16="http://schemas.microsoft.com/office/drawing/2014/main" id="{1B61BBB8-B351-BB79-989C-EA18D3ADDB3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840934" y="2144262"/>
              <a:ext cx="174625" cy="164592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60138146-D136-92CB-2CD0-606F9EAC22E8}"/>
                </a:ext>
              </a:extLst>
            </p:cNvPr>
            <p:cNvSpPr/>
            <p:nvPr/>
          </p:nvSpPr>
          <p:spPr>
            <a:xfrm>
              <a:off x="1554934" y="2784342"/>
              <a:ext cx="22860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Default shape palette applied to members of a dimension</a:t>
              </a:r>
            </a:p>
          </p:txBody>
        </p:sp>
        <p:sp>
          <p:nvSpPr>
            <p:cNvPr id="9" name="AutoShape 303">
              <a:extLst>
                <a:ext uri="{FF2B5EF4-FFF2-40B4-BE49-F238E27FC236}">
                  <a16:creationId xmlns:a16="http://schemas.microsoft.com/office/drawing/2014/main" id="{CF300251-EB81-EC56-1B5A-87B50C44D777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8176440" y="2144263"/>
              <a:ext cx="174625" cy="138112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9B561846-D8D2-E5A8-FD26-0752311C1DCC}"/>
                </a:ext>
              </a:extLst>
            </p:cNvPr>
            <p:cNvSpPr/>
            <p:nvPr/>
          </p:nvSpPr>
          <p:spPr>
            <a:xfrm>
              <a:off x="8351065" y="2692583"/>
              <a:ext cx="1724025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Available shape palettes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6533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D8426-B617-9544-393E-BDF417D83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Charts and Maps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2FD75-5600-6BAF-69A0-5A58ACEF8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8D14A-8C20-329A-26B8-4A3AAA44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200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11E83E-7D98-9FE7-9EEB-6FF8E1A77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33505B7-899F-BC0B-C38F-9A764E577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Color Palettes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0D1F5BB-F5FC-EE8C-377F-28DC97BF3C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Can create custom color palettes by modifying the </a:t>
            </a:r>
            <a:r>
              <a:rPr lang="en-US" b="1" dirty="0"/>
              <a:t>Preferences.tps </a:t>
            </a:r>
            <a:r>
              <a:rPr lang="en-US" dirty="0"/>
              <a:t>file.</a:t>
            </a:r>
          </a:p>
          <a:p>
            <a:r>
              <a:rPr lang="en-US" dirty="0"/>
              <a:t>No limit to the number of custom palettes.</a:t>
            </a:r>
          </a:p>
          <a:p>
            <a:r>
              <a:rPr lang="en-US" dirty="0"/>
              <a:t>Technically no limit on the number of colors in a palette, but the </a:t>
            </a:r>
            <a:r>
              <a:rPr lang="en-US" b="1" dirty="0"/>
              <a:t>Edit colors</a:t>
            </a:r>
            <a:r>
              <a:rPr lang="en-US" dirty="0"/>
              <a:t> dialog box only displays 20 colors.</a:t>
            </a:r>
          </a:p>
          <a:p>
            <a:r>
              <a:rPr lang="en-US" dirty="0"/>
              <a:t>For custom color palettes, Tableau doesn't:</a:t>
            </a:r>
          </a:p>
          <a:p>
            <a:pPr lvl="1"/>
            <a:r>
              <a:rPr lang="en-US" dirty="0"/>
              <a:t>Test them.</a:t>
            </a:r>
          </a:p>
          <a:p>
            <a:pPr lvl="1"/>
            <a:r>
              <a:rPr lang="en-US" dirty="0"/>
              <a:t>Troubleshoot them.</a:t>
            </a:r>
          </a:p>
          <a:p>
            <a:pPr lvl="1"/>
            <a:r>
              <a:rPr lang="en-US" dirty="0"/>
              <a:t>Guarantee they will work with future software upgrades.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E7A0D47-6C49-7F14-6EBF-F6E17A86528B}"/>
              </a:ext>
            </a:extLst>
          </p:cNvPr>
          <p:cNvGrpSpPr/>
          <p:nvPr/>
        </p:nvGrpSpPr>
        <p:grpSpPr>
          <a:xfrm>
            <a:off x="3102260" y="3577403"/>
            <a:ext cx="6144252" cy="2754710"/>
            <a:chOff x="2949860" y="2297243"/>
            <a:chExt cx="6144252" cy="2754710"/>
          </a:xfrm>
        </p:grpSpPr>
        <p:pic>
          <p:nvPicPr>
            <p:cNvPr id="12" name="Picture 11" descr="A screenshot of a computer code&#10;&#10;Description automatically generated">
              <a:extLst>
                <a:ext uri="{FF2B5EF4-FFF2-40B4-BE49-F238E27FC236}">
                  <a16:creationId xmlns:a16="http://schemas.microsoft.com/office/drawing/2014/main" id="{979231B4-BB10-C7AE-3B45-65E7D30B6B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9860" y="2297243"/>
              <a:ext cx="6144252" cy="2754710"/>
            </a:xfrm>
            <a:prstGeom prst="rect">
              <a:avLst/>
            </a:prstGeom>
          </p:spPr>
        </p:pic>
        <p:sp>
          <p:nvSpPr>
            <p:cNvPr id="7" name="Line 313">
              <a:extLst>
                <a:ext uri="{FF2B5EF4-FFF2-40B4-BE49-F238E27FC236}">
                  <a16:creationId xmlns:a16="http://schemas.microsoft.com/office/drawing/2014/main" id="{89BED031-188A-801D-DBC3-D742F753A8B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846763" y="308273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C5504D59-A381-5257-69D5-EB686B571E07}"/>
                </a:ext>
              </a:extLst>
            </p:cNvPr>
            <p:cNvSpPr/>
            <p:nvPr/>
          </p:nvSpPr>
          <p:spPr>
            <a:xfrm>
              <a:off x="4987780" y="2571970"/>
              <a:ext cx="2216439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Insert desired palette name without square brackets</a:t>
              </a:r>
            </a:p>
          </p:txBody>
        </p:sp>
        <p:sp>
          <p:nvSpPr>
            <p:cNvPr id="9" name="Line 313">
              <a:extLst>
                <a:ext uri="{FF2B5EF4-FFF2-40B4-BE49-F238E27FC236}">
                  <a16:creationId xmlns:a16="http://schemas.microsoft.com/office/drawing/2014/main" id="{5FE73B56-1CE2-BBBD-741D-0B340AB4C52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5420519" y="4073840"/>
              <a:ext cx="457199" cy="44349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51B4AC9C-6F4F-7325-DDFE-C53C219E7137}"/>
                </a:ext>
              </a:extLst>
            </p:cNvPr>
            <p:cNvSpPr/>
            <p:nvPr/>
          </p:nvSpPr>
          <p:spPr>
            <a:xfrm>
              <a:off x="4745180" y="4369793"/>
              <a:ext cx="2216439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Insert color code without square brackets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663220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B1A5F5-83A1-2F59-37F7-E47D43AD3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Dashboard Visual Formatting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D61D66-1177-C7C6-BAED-AD4598399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graphicFrame>
        <p:nvGraphicFramePr>
          <p:cNvPr id="7" name="Group 64">
            <a:extLst>
              <a:ext uri="{FF2B5EF4-FFF2-40B4-BE49-F238E27FC236}">
                <a16:creationId xmlns:a16="http://schemas.microsoft.com/office/drawing/2014/main" id="{47A3C30A-8506-BE6F-5DD8-AE07ED5DC6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73369"/>
              </p:ext>
            </p:extLst>
          </p:nvPr>
        </p:nvGraphicFramePr>
        <p:xfrm>
          <a:off x="1464711" y="1627909"/>
          <a:ext cx="9248316" cy="2804305"/>
        </p:xfrm>
        <a:graphic>
          <a:graphicData uri="http://schemas.openxmlformats.org/drawingml/2006/table">
            <a:tbl>
              <a:tblPr/>
              <a:tblGrid>
                <a:gridCol w="2141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6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Item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Using gridlines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guidelines to assist in placing objects on dashboards.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Adding backgrounds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Use the shading settings to control the background colors of objects to make them more visually distinct.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Adding borders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Add borders to objects to clearly identify distinct items.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531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Using padding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Apply padding to dashboard  objects for precise spacing and visual clarity.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8568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Formatting fonts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Change the font formatting to make it readable.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186896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515354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9BA111-6A72-358C-D357-957337C13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509B40-E2F5-3F89-2477-78FAD33D11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Formatting Dashboards</a:t>
            </a:r>
          </a:p>
        </p:txBody>
      </p:sp>
    </p:spTree>
    <p:extLst>
      <p:ext uri="{BB962C8B-B14F-4D97-AF65-F5344CB8AC3E}">
        <p14:creationId xmlns:p14="http://schemas.microsoft.com/office/powerpoint/2010/main" val="29220787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 Dashboards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3831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FE7098-7126-5CC6-4495-D6DA6170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4A70AC2-08BC-AE86-4A7D-51546966D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Sheet Swapping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A69B0-047E-084E-009D-56913975D3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Dashboards can become cluttered and difficult to interpret as you add more visuals.</a:t>
            </a:r>
          </a:p>
          <a:p>
            <a:r>
              <a:rPr lang="en-US" dirty="0"/>
              <a:t>Tableau provides some options for leveraging screen space by hiding items:</a:t>
            </a:r>
          </a:p>
          <a:p>
            <a:pPr lvl="1"/>
            <a:r>
              <a:rPr lang="en-US" dirty="0"/>
              <a:t>Creating a floating container and enabling its </a:t>
            </a:r>
            <a:r>
              <a:rPr lang="en-US" b="1" dirty="0"/>
              <a:t>Show/Hide </a:t>
            </a:r>
            <a:r>
              <a:rPr lang="en-US" dirty="0"/>
              <a:t>button.</a:t>
            </a:r>
          </a:p>
          <a:p>
            <a:pPr lvl="1"/>
            <a:r>
              <a:rPr lang="en-US" dirty="0"/>
              <a:t>Creating a view selection menu that expands the selected visual to the size of the dashboard container it is inside.</a:t>
            </a:r>
          </a:p>
          <a:p>
            <a:pPr lvl="1"/>
            <a:r>
              <a:rPr lang="en-US" dirty="0"/>
              <a:t>Configure a dynamic dashboard that automatically shows and hides objects based on the selected value.</a:t>
            </a:r>
          </a:p>
        </p:txBody>
      </p:sp>
    </p:spTree>
    <p:extLst>
      <p:ext uri="{BB962C8B-B14F-4D97-AF65-F5344CB8AC3E}">
        <p14:creationId xmlns:p14="http://schemas.microsoft.com/office/powerpoint/2010/main" val="9235751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80C443-8F1C-B16D-77CC-0CECD634D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EAFC3E-0603-BE4B-146C-3C2E70223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Guidance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935026-99CD-4B4B-6B02-4446F8DC4B4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 can add text objects to provide the viewer with helpful information about the dashboard, such as:</a:t>
            </a:r>
          </a:p>
          <a:p>
            <a:pPr lvl="1"/>
            <a:r>
              <a:rPr lang="en-US" dirty="0"/>
              <a:t>The data source.</a:t>
            </a:r>
          </a:p>
          <a:p>
            <a:pPr lvl="1"/>
            <a:r>
              <a:rPr lang="en-US" dirty="0"/>
              <a:t>When the dashboard was last updated.</a:t>
            </a:r>
          </a:p>
          <a:p>
            <a:pPr lvl="1"/>
            <a:r>
              <a:rPr lang="en-US" dirty="0"/>
              <a:t>Frequently asked questions.</a:t>
            </a:r>
          </a:p>
          <a:p>
            <a:pPr lvl="1"/>
            <a:r>
              <a:rPr lang="en-US" dirty="0"/>
              <a:t>Directions on how to use the interactive features of the dashboard (e.g., filters or parameter controls).</a:t>
            </a:r>
          </a:p>
          <a:p>
            <a:r>
              <a:rPr lang="en-US" dirty="0"/>
              <a:t>Use </a:t>
            </a:r>
            <a:r>
              <a:rPr lang="en-US" b="1" dirty="0"/>
              <a:t>Show/Hide</a:t>
            </a:r>
            <a:r>
              <a:rPr lang="en-US" dirty="0"/>
              <a:t> buttons to ensure the guidance text doesn't visually crowd the visualizations on the dashboard.</a:t>
            </a:r>
          </a:p>
        </p:txBody>
      </p:sp>
      <p:pic>
        <p:nvPicPr>
          <p:cNvPr id="6" name="Picture 5" descr="A screenshot of a graph&#10;&#10;Description automatically generated">
            <a:extLst>
              <a:ext uri="{FF2B5EF4-FFF2-40B4-BE49-F238E27FC236}">
                <a16:creationId xmlns:a16="http://schemas.microsoft.com/office/drawing/2014/main" id="{E1DB6A97-AD27-1352-36B0-FBABB14CC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472" y="3176089"/>
            <a:ext cx="5525056" cy="3269384"/>
          </a:xfrm>
          <a:prstGeom prst="rect">
            <a:avLst/>
          </a:prstGeom>
        </p:spPr>
      </p:pic>
      <p:sp>
        <p:nvSpPr>
          <p:cNvPr id="7" name="Line 315">
            <a:extLst>
              <a:ext uri="{FF2B5EF4-FFF2-40B4-BE49-F238E27FC236}">
                <a16:creationId xmlns:a16="http://schemas.microsoft.com/office/drawing/2014/main" id="{BAB8BC65-3BB0-2026-F067-79122FD43ADD}"/>
              </a:ext>
            </a:extLst>
          </p:cNvPr>
          <p:cNvSpPr>
            <a:spLocks noChangeShapeType="1"/>
          </p:cNvSpPr>
          <p:nvPr/>
        </p:nvSpPr>
        <p:spPr bwMode="auto">
          <a:xfrm>
            <a:off x="2834997" y="4468681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Rounded Rectangle 143">
            <a:extLst>
              <a:ext uri="{FF2B5EF4-FFF2-40B4-BE49-F238E27FC236}">
                <a16:creationId xmlns:a16="http://schemas.microsoft.com/office/drawing/2014/main" id="{57FDEB36-17C5-38B1-15DF-0BC2EB5399AD}"/>
              </a:ext>
            </a:extLst>
          </p:cNvPr>
          <p:cNvSpPr/>
          <p:nvPr/>
        </p:nvSpPr>
        <p:spPr>
          <a:xfrm>
            <a:off x="1222403" y="4331362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User Guidance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94C2783-4D9A-465E-4D7D-AF797EF95955}"/>
              </a:ext>
            </a:extLst>
          </p:cNvPr>
          <p:cNvSpPr/>
          <p:nvPr/>
        </p:nvSpPr>
        <p:spPr>
          <a:xfrm>
            <a:off x="3333472" y="4307840"/>
            <a:ext cx="2816717" cy="264159"/>
          </a:xfrm>
          <a:prstGeom prst="round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028890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B3B8D2-7CF5-EBFA-2991-9F550286F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DF86C6F-0ED6-E171-1928-CC4631CBA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Responsive Design for Various Device Layouts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F8A926-1327-D096-4849-CC6DD094BD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 can build dashboards for different types of devices and many screen sizes.</a:t>
            </a:r>
          </a:p>
          <a:p>
            <a:pPr lvl="1"/>
            <a:r>
              <a:rPr lang="en-US" dirty="0"/>
              <a:t>Phones</a:t>
            </a:r>
          </a:p>
          <a:p>
            <a:pPr lvl="1"/>
            <a:r>
              <a:rPr lang="en-US" dirty="0"/>
              <a:t>Desktop</a:t>
            </a:r>
          </a:p>
          <a:p>
            <a:pPr lvl="1"/>
            <a:r>
              <a:rPr lang="en-US" dirty="0"/>
              <a:t>Tablets</a:t>
            </a:r>
          </a:p>
          <a:p>
            <a:r>
              <a:rPr lang="en-US" dirty="0"/>
              <a:t>You can preview the different layouts and configure them further if desired.</a:t>
            </a:r>
          </a:p>
          <a:p>
            <a:r>
              <a:rPr lang="en-US" dirty="0"/>
              <a:t>Any time you change a dashboard, or a view used in a dashboard, you should review the device-specific layouts.</a:t>
            </a:r>
          </a:p>
          <a:p>
            <a:pPr lvl="1"/>
            <a:r>
              <a:rPr lang="en-US" dirty="0"/>
              <a:t>Ensure they are not adversely affected.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11199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9BA111-6A72-358C-D357-957337C13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509B40-E2F5-3F89-2477-78FAD33D11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Enhancing Dashboards</a:t>
            </a:r>
          </a:p>
        </p:txBody>
      </p:sp>
    </p:spTree>
    <p:extLst>
      <p:ext uri="{BB962C8B-B14F-4D97-AF65-F5344CB8AC3E}">
        <p14:creationId xmlns:p14="http://schemas.microsoft.com/office/powerpoint/2010/main" val="33790631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often might you use background maps to display data at your workplace?</a:t>
            </a:r>
          </a:p>
          <a:p>
            <a:r>
              <a:rPr lang="en-US" dirty="0"/>
              <a:t>Of the formatting and enhancement options introduced in this lesson, which are you most likely to incorporate into your own work?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FCA936B-3F22-EBBE-E455-EAF85C75E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Types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088A7-02A8-AFC3-8345-792FF1B39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pic>
        <p:nvPicPr>
          <p:cNvPr id="44" name="Picture 43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6060499A-0795-F35E-F8DE-A5D4047BB1A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47362" y="1208954"/>
            <a:ext cx="981075" cy="762000"/>
          </a:xfrm>
          <a:prstGeom prst="rect">
            <a:avLst/>
          </a:prstGeom>
        </p:spPr>
      </p:pic>
      <p:pic>
        <p:nvPicPr>
          <p:cNvPr id="46" name="Picture 45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A7E32EC2-6F0A-9824-F472-661322C54A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42599" y="2033102"/>
            <a:ext cx="990600" cy="762000"/>
          </a:xfrm>
          <a:prstGeom prst="rect">
            <a:avLst/>
          </a:prstGeom>
        </p:spPr>
      </p:pic>
      <p:pic>
        <p:nvPicPr>
          <p:cNvPr id="48" name="Picture 47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FC4C6C4A-82A1-964F-D884-7FECB354AC6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42599" y="2923925"/>
            <a:ext cx="990600" cy="762000"/>
          </a:xfrm>
          <a:prstGeom prst="rect">
            <a:avLst/>
          </a:prstGeom>
        </p:spPr>
      </p:pic>
      <p:pic>
        <p:nvPicPr>
          <p:cNvPr id="50" name="Picture 49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BFF61A79-535F-3ED4-1C85-FE3E15A189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6761" y="3824273"/>
            <a:ext cx="2962276" cy="762000"/>
          </a:xfrm>
          <a:prstGeom prst="rect">
            <a:avLst/>
          </a:prstGeom>
        </p:spPr>
      </p:pic>
      <p:pic>
        <p:nvPicPr>
          <p:cNvPr id="52" name="Picture 51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41A59CA3-AFF6-6C78-6AF9-267E2029671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1112" y="4731194"/>
            <a:ext cx="1933575" cy="742949"/>
          </a:xfrm>
          <a:prstGeom prst="rect">
            <a:avLst/>
          </a:prstGeom>
        </p:spPr>
      </p:pic>
      <p:pic>
        <p:nvPicPr>
          <p:cNvPr id="54" name="Picture 53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27E8653D-6246-1361-2016-127B19DF3FD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2124" y="5631543"/>
            <a:ext cx="971550" cy="768573"/>
          </a:xfrm>
          <a:prstGeom prst="rect">
            <a:avLst/>
          </a:prstGeom>
        </p:spPr>
      </p:pic>
      <p:pic>
        <p:nvPicPr>
          <p:cNvPr id="56" name="Picture 55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6F1445CB-FBBF-A746-43AA-2BF0D3B8850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68050" y="1208954"/>
            <a:ext cx="981075" cy="775329"/>
          </a:xfrm>
          <a:prstGeom prst="rect">
            <a:avLst/>
          </a:prstGeom>
        </p:spPr>
      </p:pic>
      <p:pic>
        <p:nvPicPr>
          <p:cNvPr id="58" name="Picture 57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1D8840CD-12AB-8A21-04E0-E3418FCB0E8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72812" y="2034817"/>
            <a:ext cx="971550" cy="762001"/>
          </a:xfrm>
          <a:prstGeom prst="rect">
            <a:avLst/>
          </a:prstGeom>
        </p:spPr>
      </p:pic>
      <p:pic>
        <p:nvPicPr>
          <p:cNvPr id="60" name="Picture 59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B4217CBA-3CA5-627F-231C-24D93821D3C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63287" y="2928550"/>
            <a:ext cx="990600" cy="762000"/>
          </a:xfrm>
          <a:prstGeom prst="rect">
            <a:avLst/>
          </a:prstGeom>
        </p:spPr>
      </p:pic>
      <p:pic>
        <p:nvPicPr>
          <p:cNvPr id="62" name="Picture 61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0B368C51-3A8C-EB33-422E-6FA09B3298D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70"/>
          <a:stretch/>
        </p:blipFill>
        <p:spPr>
          <a:xfrm>
            <a:off x="11053762" y="3824273"/>
            <a:ext cx="1009650" cy="745929"/>
          </a:xfrm>
          <a:prstGeom prst="rect">
            <a:avLst/>
          </a:prstGeom>
        </p:spPr>
      </p:pic>
      <p:pic>
        <p:nvPicPr>
          <p:cNvPr id="64" name="Picture 63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92277FA4-D092-29A8-D170-629638EA2B8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53762" y="4823045"/>
            <a:ext cx="1009650" cy="762000"/>
          </a:xfrm>
          <a:prstGeom prst="rect">
            <a:avLst/>
          </a:prstGeom>
        </p:spPr>
      </p:pic>
      <p:sp>
        <p:nvSpPr>
          <p:cNvPr id="71" name="Rounded Rectangle 51">
            <a:extLst>
              <a:ext uri="{FF2B5EF4-FFF2-40B4-BE49-F238E27FC236}">
                <a16:creationId xmlns:a16="http://schemas.microsoft.com/office/drawing/2014/main" id="{0CB00625-8B57-254F-AC95-3602BC8F5672}"/>
              </a:ext>
            </a:extLst>
          </p:cNvPr>
          <p:cNvSpPr/>
          <p:nvPr/>
        </p:nvSpPr>
        <p:spPr>
          <a:xfrm>
            <a:off x="4794409" y="1452636"/>
            <a:ext cx="118872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Heat map</a:t>
            </a:r>
          </a:p>
        </p:txBody>
      </p:sp>
      <p:sp>
        <p:nvSpPr>
          <p:cNvPr id="72" name="Rounded Rectangle 51">
            <a:extLst>
              <a:ext uri="{FF2B5EF4-FFF2-40B4-BE49-F238E27FC236}">
                <a16:creationId xmlns:a16="http://schemas.microsoft.com/office/drawing/2014/main" id="{DFA0CE3B-6BDD-942C-F38A-7D1A1E6FB720}"/>
              </a:ext>
            </a:extLst>
          </p:cNvPr>
          <p:cNvSpPr/>
          <p:nvPr/>
        </p:nvSpPr>
        <p:spPr>
          <a:xfrm>
            <a:off x="4794409" y="2231222"/>
            <a:ext cx="1188720" cy="365760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Highlight table</a:t>
            </a:r>
          </a:p>
        </p:txBody>
      </p:sp>
      <p:sp>
        <p:nvSpPr>
          <p:cNvPr id="73" name="Rounded Rectangle 51">
            <a:extLst>
              <a:ext uri="{FF2B5EF4-FFF2-40B4-BE49-F238E27FC236}">
                <a16:creationId xmlns:a16="http://schemas.microsoft.com/office/drawing/2014/main" id="{0039B25D-C405-E652-67EA-562141A7796E}"/>
              </a:ext>
            </a:extLst>
          </p:cNvPr>
          <p:cNvSpPr/>
          <p:nvPr/>
        </p:nvSpPr>
        <p:spPr>
          <a:xfrm>
            <a:off x="4794409" y="3167607"/>
            <a:ext cx="118872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Histogram</a:t>
            </a:r>
          </a:p>
        </p:txBody>
      </p:sp>
      <p:sp>
        <p:nvSpPr>
          <p:cNvPr id="74" name="Rounded Rectangle 51">
            <a:extLst>
              <a:ext uri="{FF2B5EF4-FFF2-40B4-BE49-F238E27FC236}">
                <a16:creationId xmlns:a16="http://schemas.microsoft.com/office/drawing/2014/main" id="{E099D52B-F1A3-D4B8-C8DE-4467C0C999D1}"/>
              </a:ext>
            </a:extLst>
          </p:cNvPr>
          <p:cNvSpPr/>
          <p:nvPr/>
        </p:nvSpPr>
        <p:spPr>
          <a:xfrm>
            <a:off x="4794409" y="4067955"/>
            <a:ext cx="118872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Line chart</a:t>
            </a:r>
          </a:p>
        </p:txBody>
      </p:sp>
      <p:sp>
        <p:nvSpPr>
          <p:cNvPr id="75" name="Rounded Rectangle 51">
            <a:extLst>
              <a:ext uri="{FF2B5EF4-FFF2-40B4-BE49-F238E27FC236}">
                <a16:creationId xmlns:a16="http://schemas.microsoft.com/office/drawing/2014/main" id="{D59B6F48-73EF-63D5-BB0A-5CB813A4E152}"/>
              </a:ext>
            </a:extLst>
          </p:cNvPr>
          <p:cNvSpPr/>
          <p:nvPr/>
        </p:nvSpPr>
        <p:spPr>
          <a:xfrm>
            <a:off x="4794409" y="4965350"/>
            <a:ext cx="118872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Map</a:t>
            </a:r>
          </a:p>
        </p:txBody>
      </p:sp>
      <p:sp>
        <p:nvSpPr>
          <p:cNvPr id="76" name="Rounded Rectangle 51">
            <a:extLst>
              <a:ext uri="{FF2B5EF4-FFF2-40B4-BE49-F238E27FC236}">
                <a16:creationId xmlns:a16="http://schemas.microsoft.com/office/drawing/2014/main" id="{68A673DB-7B3C-515D-920E-05FB8A86CDE8}"/>
              </a:ext>
            </a:extLst>
          </p:cNvPr>
          <p:cNvSpPr/>
          <p:nvPr/>
        </p:nvSpPr>
        <p:spPr>
          <a:xfrm>
            <a:off x="4794409" y="5832949"/>
            <a:ext cx="1188720" cy="365760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Packed bubble chart</a:t>
            </a:r>
          </a:p>
        </p:txBody>
      </p:sp>
      <p:sp>
        <p:nvSpPr>
          <p:cNvPr id="77" name="Rounded Rectangle 51">
            <a:extLst>
              <a:ext uri="{FF2B5EF4-FFF2-40B4-BE49-F238E27FC236}">
                <a16:creationId xmlns:a16="http://schemas.microsoft.com/office/drawing/2014/main" id="{DC1F89A4-BD8B-1B2F-C50B-D983F363B7F8}"/>
              </a:ext>
            </a:extLst>
          </p:cNvPr>
          <p:cNvSpPr/>
          <p:nvPr/>
        </p:nvSpPr>
        <p:spPr>
          <a:xfrm>
            <a:off x="9327792" y="1459300"/>
            <a:ext cx="118872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Pie chart</a:t>
            </a:r>
          </a:p>
        </p:txBody>
      </p:sp>
      <p:sp>
        <p:nvSpPr>
          <p:cNvPr id="78" name="Rounded Rectangle 51">
            <a:extLst>
              <a:ext uri="{FF2B5EF4-FFF2-40B4-BE49-F238E27FC236}">
                <a16:creationId xmlns:a16="http://schemas.microsoft.com/office/drawing/2014/main" id="{CBE6C232-CB7C-B67F-940F-11B4D8CB0D17}"/>
              </a:ext>
            </a:extLst>
          </p:cNvPr>
          <p:cNvSpPr/>
          <p:nvPr/>
        </p:nvSpPr>
        <p:spPr>
          <a:xfrm>
            <a:off x="9327792" y="2278499"/>
            <a:ext cx="118872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Scatter plot</a:t>
            </a:r>
          </a:p>
        </p:txBody>
      </p:sp>
      <p:sp>
        <p:nvSpPr>
          <p:cNvPr id="79" name="Rounded Rectangle 51">
            <a:extLst>
              <a:ext uri="{FF2B5EF4-FFF2-40B4-BE49-F238E27FC236}">
                <a16:creationId xmlns:a16="http://schemas.microsoft.com/office/drawing/2014/main" id="{E8038B87-EA67-233F-F8E1-A68FCA58B1BB}"/>
              </a:ext>
            </a:extLst>
          </p:cNvPr>
          <p:cNvSpPr/>
          <p:nvPr/>
        </p:nvSpPr>
        <p:spPr>
          <a:xfrm>
            <a:off x="9327792" y="3172232"/>
            <a:ext cx="118872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Text table</a:t>
            </a:r>
          </a:p>
        </p:txBody>
      </p:sp>
      <p:sp>
        <p:nvSpPr>
          <p:cNvPr id="80" name="Rounded Rectangle 51">
            <a:extLst>
              <a:ext uri="{FF2B5EF4-FFF2-40B4-BE49-F238E27FC236}">
                <a16:creationId xmlns:a16="http://schemas.microsoft.com/office/drawing/2014/main" id="{324408AD-CBDB-1360-12C5-1AAE48E9AED5}"/>
              </a:ext>
            </a:extLst>
          </p:cNvPr>
          <p:cNvSpPr/>
          <p:nvPr/>
        </p:nvSpPr>
        <p:spPr>
          <a:xfrm>
            <a:off x="9327792" y="4059919"/>
            <a:ext cx="118872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Treemap</a:t>
            </a:r>
          </a:p>
        </p:txBody>
      </p:sp>
      <p:sp>
        <p:nvSpPr>
          <p:cNvPr id="81" name="Rounded Rectangle 51">
            <a:extLst>
              <a:ext uri="{FF2B5EF4-FFF2-40B4-BE49-F238E27FC236}">
                <a16:creationId xmlns:a16="http://schemas.microsoft.com/office/drawing/2014/main" id="{A93DDF50-E5A3-4432-3190-D70493256172}"/>
              </a:ext>
            </a:extLst>
          </p:cNvPr>
          <p:cNvSpPr/>
          <p:nvPr/>
        </p:nvSpPr>
        <p:spPr>
          <a:xfrm>
            <a:off x="9327792" y="5021165"/>
            <a:ext cx="1188720" cy="365760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Combination chart</a:t>
            </a:r>
          </a:p>
        </p:txBody>
      </p:sp>
      <p:sp>
        <p:nvSpPr>
          <p:cNvPr id="65" name="Rounded Rectangle 51">
            <a:extLst>
              <a:ext uri="{FF2B5EF4-FFF2-40B4-BE49-F238E27FC236}">
                <a16:creationId xmlns:a16="http://schemas.microsoft.com/office/drawing/2014/main" id="{08E2827D-98CB-DD5B-E17A-36A541A86861}"/>
              </a:ext>
            </a:extLst>
          </p:cNvPr>
          <p:cNvSpPr/>
          <p:nvPr/>
        </p:nvSpPr>
        <p:spPr>
          <a:xfrm>
            <a:off x="254977" y="1414536"/>
            <a:ext cx="118872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Area chart</a:t>
            </a:r>
          </a:p>
        </p:txBody>
      </p:sp>
      <p:sp>
        <p:nvSpPr>
          <p:cNvPr id="66" name="Rounded Rectangle 51">
            <a:extLst>
              <a:ext uri="{FF2B5EF4-FFF2-40B4-BE49-F238E27FC236}">
                <a16:creationId xmlns:a16="http://schemas.microsoft.com/office/drawing/2014/main" id="{5CD2D6CB-14A7-2C92-8F60-D6E46B70B91D}"/>
              </a:ext>
            </a:extLst>
          </p:cNvPr>
          <p:cNvSpPr/>
          <p:nvPr/>
        </p:nvSpPr>
        <p:spPr>
          <a:xfrm>
            <a:off x="254977" y="2272021"/>
            <a:ext cx="118872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Bar chart</a:t>
            </a:r>
          </a:p>
        </p:txBody>
      </p:sp>
      <p:sp>
        <p:nvSpPr>
          <p:cNvPr id="68" name="Rounded Rectangle 51">
            <a:extLst>
              <a:ext uri="{FF2B5EF4-FFF2-40B4-BE49-F238E27FC236}">
                <a16:creationId xmlns:a16="http://schemas.microsoft.com/office/drawing/2014/main" id="{6F0060B9-8368-810A-F464-A113DEE1A412}"/>
              </a:ext>
            </a:extLst>
          </p:cNvPr>
          <p:cNvSpPr/>
          <p:nvPr/>
        </p:nvSpPr>
        <p:spPr>
          <a:xfrm>
            <a:off x="254977" y="4071241"/>
            <a:ext cx="118872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Bullet graph</a:t>
            </a:r>
          </a:p>
        </p:txBody>
      </p:sp>
      <p:sp>
        <p:nvSpPr>
          <p:cNvPr id="69" name="Rounded Rectangle 51">
            <a:extLst>
              <a:ext uri="{FF2B5EF4-FFF2-40B4-BE49-F238E27FC236}">
                <a16:creationId xmlns:a16="http://schemas.microsoft.com/office/drawing/2014/main" id="{75148CEB-0812-3D20-FC00-90484DE97C5D}"/>
              </a:ext>
            </a:extLst>
          </p:cNvPr>
          <p:cNvSpPr/>
          <p:nvPr/>
        </p:nvSpPr>
        <p:spPr>
          <a:xfrm>
            <a:off x="254977" y="4974876"/>
            <a:ext cx="118872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Circle view</a:t>
            </a:r>
          </a:p>
        </p:txBody>
      </p:sp>
      <p:sp>
        <p:nvSpPr>
          <p:cNvPr id="70" name="Rounded Rectangle 51">
            <a:extLst>
              <a:ext uri="{FF2B5EF4-FFF2-40B4-BE49-F238E27FC236}">
                <a16:creationId xmlns:a16="http://schemas.microsoft.com/office/drawing/2014/main" id="{32E2B198-AF11-7D28-B347-939E832DBBB5}"/>
              </a:ext>
            </a:extLst>
          </p:cNvPr>
          <p:cNvSpPr/>
          <p:nvPr/>
        </p:nvSpPr>
        <p:spPr>
          <a:xfrm>
            <a:off x="254977" y="5878511"/>
            <a:ext cx="118872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Gantt chart</a:t>
            </a:r>
          </a:p>
        </p:txBody>
      </p:sp>
      <p:pic>
        <p:nvPicPr>
          <p:cNvPr id="31" name="Picture 30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AFF7B214-1C07-30AC-DF9D-66832E6C0FE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1809" y="1208954"/>
            <a:ext cx="1714501" cy="685800"/>
          </a:xfrm>
          <a:prstGeom prst="rect">
            <a:avLst/>
          </a:prstGeom>
        </p:spPr>
      </p:pic>
      <p:pic>
        <p:nvPicPr>
          <p:cNvPr id="33" name="Picture 32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B8F67B6D-83C2-8419-EB58-CBF330B65068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2666" y="2033102"/>
            <a:ext cx="2981326" cy="752475"/>
          </a:xfrm>
          <a:prstGeom prst="rect">
            <a:avLst/>
          </a:prstGeom>
        </p:spPr>
      </p:pic>
      <p:pic>
        <p:nvPicPr>
          <p:cNvPr id="37" name="Picture 36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38C557C5-0BC2-C46A-ACE5-D0C136A49C1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3284" y="3824273"/>
            <a:ext cx="971550" cy="768573"/>
          </a:xfrm>
          <a:prstGeom prst="rect">
            <a:avLst/>
          </a:prstGeom>
        </p:spPr>
      </p:pic>
      <p:pic>
        <p:nvPicPr>
          <p:cNvPr id="39" name="Picture 38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1DD66BF2-D1F2-A2A7-DB7D-7C5E66C61A61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8934" y="4731194"/>
            <a:ext cx="2000250" cy="762000"/>
          </a:xfrm>
          <a:prstGeom prst="rect">
            <a:avLst/>
          </a:prstGeom>
        </p:spPr>
      </p:pic>
      <p:pic>
        <p:nvPicPr>
          <p:cNvPr id="41" name="Picture 40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E3E70645-84A0-007A-DDF1-F408A53FB930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3284" y="5631543"/>
            <a:ext cx="971550" cy="768573"/>
          </a:xfrm>
          <a:prstGeom prst="rect">
            <a:avLst/>
          </a:prstGeom>
        </p:spPr>
      </p:pic>
      <p:pic>
        <p:nvPicPr>
          <p:cNvPr id="84" name="Picture 83" descr="A screenshot of a cell phone screen&#10;&#10;Description automatically generated">
            <a:extLst>
              <a:ext uri="{FF2B5EF4-FFF2-40B4-BE49-F238E27FC236}">
                <a16:creationId xmlns:a16="http://schemas.microsoft.com/office/drawing/2014/main" id="{2E97C3E5-4C0C-3F18-38DF-897624526286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4234" y="2923925"/>
            <a:ext cx="1009650" cy="762000"/>
          </a:xfrm>
          <a:prstGeom prst="rect">
            <a:avLst/>
          </a:prstGeom>
        </p:spPr>
      </p:pic>
      <p:sp>
        <p:nvSpPr>
          <p:cNvPr id="85" name="Rounded Rectangle 51">
            <a:extLst>
              <a:ext uri="{FF2B5EF4-FFF2-40B4-BE49-F238E27FC236}">
                <a16:creationId xmlns:a16="http://schemas.microsoft.com/office/drawing/2014/main" id="{5BAD0949-A288-B7F8-6B91-F7591BAAB899}"/>
              </a:ext>
            </a:extLst>
          </p:cNvPr>
          <p:cNvSpPr/>
          <p:nvPr/>
        </p:nvSpPr>
        <p:spPr>
          <a:xfrm>
            <a:off x="254977" y="3122045"/>
            <a:ext cx="1188720" cy="365760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Box-and-whisker plot</a:t>
            </a:r>
          </a:p>
        </p:txBody>
      </p:sp>
    </p:spTree>
    <p:extLst>
      <p:ext uri="{BB962C8B-B14F-4D97-AF65-F5344CB8AC3E}">
        <p14:creationId xmlns:p14="http://schemas.microsoft.com/office/powerpoint/2010/main" val="1291311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A17D40D-8C2B-19AB-1687-40C3D6EA4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Geographic Data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2453AC-3D67-2B9E-CEF4-512E2CD46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8C6B1C7-043D-A33C-621E-09CA794294D1}"/>
              </a:ext>
            </a:extLst>
          </p:cNvPr>
          <p:cNvGrpSpPr/>
          <p:nvPr/>
        </p:nvGrpSpPr>
        <p:grpSpPr>
          <a:xfrm>
            <a:off x="402193" y="1210540"/>
            <a:ext cx="11387614" cy="5348451"/>
            <a:chOff x="402193" y="1210540"/>
            <a:chExt cx="11387614" cy="5348451"/>
          </a:xfrm>
        </p:grpSpPr>
        <p:pic>
          <p:nvPicPr>
            <p:cNvPr id="6" name="Picture 5" descr="A map of the world&#10;&#10;Description automatically generated">
              <a:extLst>
                <a:ext uri="{FF2B5EF4-FFF2-40B4-BE49-F238E27FC236}">
                  <a16:creationId xmlns:a16="http://schemas.microsoft.com/office/drawing/2014/main" id="{404A4B2D-C130-22E2-B2A3-C7776E78DC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7103" y="4033189"/>
              <a:ext cx="3578321" cy="1865498"/>
            </a:xfrm>
            <a:prstGeom prst="rect">
              <a:avLst/>
            </a:prstGeom>
          </p:spPr>
        </p:pic>
        <p:pic>
          <p:nvPicPr>
            <p:cNvPr id="7" name="Picture 6" descr="A map of the united states&#10;&#10;Description automatically generated">
              <a:extLst>
                <a:ext uri="{FF2B5EF4-FFF2-40B4-BE49-F238E27FC236}">
                  <a16:creationId xmlns:a16="http://schemas.microsoft.com/office/drawing/2014/main" id="{A1AAF49C-1EA4-F772-F93A-5EE75F09DB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06839" y="1210540"/>
              <a:ext cx="3578321" cy="1989546"/>
            </a:xfrm>
            <a:prstGeom prst="rect">
              <a:avLst/>
            </a:prstGeom>
          </p:spPr>
        </p:pic>
        <p:pic>
          <p:nvPicPr>
            <p:cNvPr id="8" name="Picture 7" descr="A map of the united states&#10;&#10;Description automatically generated">
              <a:extLst>
                <a:ext uri="{FF2B5EF4-FFF2-40B4-BE49-F238E27FC236}">
                  <a16:creationId xmlns:a16="http://schemas.microsoft.com/office/drawing/2014/main" id="{A33630EB-766E-2127-DE05-B4E306C48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11486" y="1277336"/>
              <a:ext cx="3578321" cy="1855955"/>
            </a:xfrm>
            <a:prstGeom prst="rect">
              <a:avLst/>
            </a:prstGeom>
          </p:spPr>
        </p:pic>
        <p:pic>
          <p:nvPicPr>
            <p:cNvPr id="9" name="Picture 8" descr="A map of the world with orange and blue dots&#10;&#10;Description automatically generated">
              <a:extLst>
                <a:ext uri="{FF2B5EF4-FFF2-40B4-BE49-F238E27FC236}">
                  <a16:creationId xmlns:a16="http://schemas.microsoft.com/office/drawing/2014/main" id="{A95AF428-8CDB-5291-E780-493FED4F5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2193" y="1458637"/>
              <a:ext cx="3578321" cy="1493352"/>
            </a:xfrm>
            <a:prstGeom prst="rect">
              <a:avLst/>
            </a:prstGeom>
          </p:spPr>
        </p:pic>
        <p:pic>
          <p:nvPicPr>
            <p:cNvPr id="10" name="Picture 9" descr="A screenshot of a map&#10;&#10;Description automatically generated">
              <a:extLst>
                <a:ext uri="{FF2B5EF4-FFF2-40B4-BE49-F238E27FC236}">
                  <a16:creationId xmlns:a16="http://schemas.microsoft.com/office/drawing/2014/main" id="{F4FD1FB9-8EA9-367E-8971-CC66FE3AD3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46293" y="3694441"/>
              <a:ext cx="3578321" cy="2542994"/>
            </a:xfrm>
            <a:prstGeom prst="rect">
              <a:avLst/>
            </a:prstGeom>
          </p:spPr>
        </p:pic>
        <p:sp>
          <p:nvSpPr>
            <p:cNvPr id="11" name="Text Box 307">
              <a:extLst>
                <a:ext uri="{FF2B5EF4-FFF2-40B4-BE49-F238E27FC236}">
                  <a16:creationId xmlns:a16="http://schemas.microsoft.com/office/drawing/2014/main" id="{283969E7-15B5-C533-A03C-7DC5F98547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99318" y="3219457"/>
              <a:ext cx="198407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Proportional symbol map</a:t>
              </a:r>
            </a:p>
          </p:txBody>
        </p:sp>
        <p:sp>
          <p:nvSpPr>
            <p:cNvPr id="12" name="Text Box 307">
              <a:extLst>
                <a:ext uri="{FF2B5EF4-FFF2-40B4-BE49-F238E27FC236}">
                  <a16:creationId xmlns:a16="http://schemas.microsoft.com/office/drawing/2014/main" id="{EBB832DA-9F7E-3D2C-F9C2-D7710A00A3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3937" y="3219457"/>
              <a:ext cx="198407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Choropleth map </a:t>
              </a:r>
            </a:p>
          </p:txBody>
        </p:sp>
        <p:sp>
          <p:nvSpPr>
            <p:cNvPr id="13" name="Text Box 307">
              <a:extLst>
                <a:ext uri="{FF2B5EF4-FFF2-40B4-BE49-F238E27FC236}">
                  <a16:creationId xmlns:a16="http://schemas.microsoft.com/office/drawing/2014/main" id="{10B098DB-D0D9-46D9-61CD-17A861D3BC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08610" y="3212044"/>
              <a:ext cx="198407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Point distribution map</a:t>
              </a:r>
            </a:p>
          </p:txBody>
        </p:sp>
        <p:sp>
          <p:nvSpPr>
            <p:cNvPr id="14" name="Text Box 307">
              <a:extLst>
                <a:ext uri="{FF2B5EF4-FFF2-40B4-BE49-F238E27FC236}">
                  <a16:creationId xmlns:a16="http://schemas.microsoft.com/office/drawing/2014/main" id="{EC94893E-AD38-C526-3AEC-851F46106B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5718" y="6266603"/>
              <a:ext cx="198407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Flow map</a:t>
              </a:r>
            </a:p>
          </p:txBody>
        </p:sp>
        <p:sp>
          <p:nvSpPr>
            <p:cNvPr id="15" name="Text Box 307">
              <a:extLst>
                <a:ext uri="{FF2B5EF4-FFF2-40B4-BE49-F238E27FC236}">
                  <a16:creationId xmlns:a16="http://schemas.microsoft.com/office/drawing/2014/main" id="{453208D7-5861-126E-16AB-32C394228E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93124" y="6266603"/>
              <a:ext cx="198407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Spider map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13331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458486D-90CF-BDD4-85D9-A15DADFD7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Mapping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FC22C76-ECDB-40C7-D3CB-FEAFB9090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200001C-BB5C-566F-60D1-1C54B099CF28}"/>
              </a:ext>
            </a:extLst>
          </p:cNvPr>
          <p:cNvGrpSpPr/>
          <p:nvPr/>
        </p:nvGrpSpPr>
        <p:grpSpPr>
          <a:xfrm>
            <a:off x="612342" y="1310217"/>
            <a:ext cx="10665258" cy="4653994"/>
            <a:chOff x="612342" y="1239097"/>
            <a:chExt cx="10665258" cy="465399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1113DE3-47FC-D539-FBDF-16E4DFBEA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2342" y="1239097"/>
              <a:ext cx="5846675" cy="374988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83458A1-0CF6-70BE-5767-EED96CC4C6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16613" y="2021547"/>
              <a:ext cx="5860987" cy="38715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164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95C936-1FA3-D455-7702-62699C4FC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C9463B-563A-9FEA-883A-61B671F9E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 Controls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B303BC-FC15-A7CE-58EF-AC1EAFD566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Perform a text search on the map. </a:t>
            </a:r>
          </a:p>
          <a:p>
            <a:r>
              <a:rPr lang="en-US" dirty="0"/>
              <a:t>Zoom into the map. </a:t>
            </a:r>
          </a:p>
          <a:p>
            <a:r>
              <a:rPr lang="en-US" dirty="0"/>
              <a:t>Zoom out of the map. </a:t>
            </a:r>
          </a:p>
          <a:p>
            <a:r>
              <a:rPr lang="en-US" dirty="0"/>
              <a:t>Fix the map at the current zoom and selected areas. </a:t>
            </a:r>
          </a:p>
          <a:p>
            <a:r>
              <a:rPr lang="en-US" dirty="0"/>
              <a:t>Reset the map back to its original zoom and </a:t>
            </a:r>
            <a:br>
              <a:rPr lang="en-US" dirty="0"/>
            </a:br>
            <a:r>
              <a:rPr lang="en-US" dirty="0"/>
              <a:t>selection settings. </a:t>
            </a:r>
          </a:p>
          <a:p>
            <a:r>
              <a:rPr lang="en-US" dirty="0"/>
              <a:t>Expand to display additional map controls (if </a:t>
            </a:r>
            <a:br>
              <a:rPr lang="en-US" dirty="0"/>
            </a:br>
            <a:r>
              <a:rPr lang="en-US" dirty="0"/>
              <a:t>available). </a:t>
            </a:r>
          </a:p>
          <a:p>
            <a:r>
              <a:rPr lang="en-US" dirty="0"/>
              <a:t>Zoom into a specific area of the map. </a:t>
            </a:r>
          </a:p>
          <a:p>
            <a:r>
              <a:rPr lang="en-US" dirty="0"/>
              <a:t>Pan around the map area. </a:t>
            </a:r>
          </a:p>
          <a:p>
            <a:r>
              <a:rPr lang="en-US" dirty="0"/>
              <a:t>Select an area with a rectangular selector. </a:t>
            </a:r>
          </a:p>
          <a:p>
            <a:r>
              <a:rPr lang="en-US" dirty="0"/>
              <a:t>Select an area with a circular selector. </a:t>
            </a:r>
          </a:p>
          <a:p>
            <a:r>
              <a:rPr lang="en-US" dirty="0"/>
              <a:t>Select an area with a lasso selector.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526D182-D91E-32C0-BD77-9B30B98FC769}"/>
              </a:ext>
            </a:extLst>
          </p:cNvPr>
          <p:cNvGrpSpPr/>
          <p:nvPr/>
        </p:nvGrpSpPr>
        <p:grpSpPr>
          <a:xfrm>
            <a:off x="3271520" y="2319156"/>
            <a:ext cx="9225280" cy="2853349"/>
            <a:chOff x="1478280" y="2509898"/>
            <a:chExt cx="9225280" cy="285334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D50F33A-667E-CB73-1871-9E1E97F53E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4963" t="10001" r="5555" b="5260"/>
            <a:stretch/>
          </p:blipFill>
          <p:spPr>
            <a:xfrm>
              <a:off x="5323840" y="2743200"/>
              <a:ext cx="1534160" cy="145288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BD3F61B-A520-A183-774F-0881C47830F6}"/>
                </a:ext>
              </a:extLst>
            </p:cNvPr>
            <p:cNvSpPr/>
            <p:nvPr/>
          </p:nvSpPr>
          <p:spPr>
            <a:xfrm>
              <a:off x="1478280" y="2509898"/>
              <a:ext cx="9225280" cy="2853349"/>
            </a:xfrm>
            <a:prstGeom prst="rect">
              <a:avLst/>
            </a:prstGeom>
            <a:noFill/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Line 315">
              <a:extLst>
                <a:ext uri="{FF2B5EF4-FFF2-40B4-BE49-F238E27FC236}">
                  <a16:creationId xmlns:a16="http://schemas.microsoft.com/office/drawing/2014/main" id="{C6207737-0DEB-5E18-F880-F604F38522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2201" y="2956517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060C5F22-0718-830B-4FB0-379A2E540097}"/>
                </a:ext>
              </a:extLst>
            </p:cNvPr>
            <p:cNvSpPr/>
            <p:nvPr/>
          </p:nvSpPr>
          <p:spPr>
            <a:xfrm>
              <a:off x="7432900" y="2864638"/>
              <a:ext cx="2294678" cy="121000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A: Zoom to selected area</a:t>
              </a:r>
            </a:p>
            <a:p>
              <a:pPr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B: Pan control</a:t>
              </a:r>
            </a:p>
            <a:p>
              <a:pPr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C: Rectangular select</a:t>
              </a:r>
            </a:p>
            <a:p>
              <a:pPr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D: Circular select</a:t>
              </a:r>
            </a:p>
            <a:p>
              <a:pPr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E: Lasso select</a:t>
              </a: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95E28961-1A83-E41E-42E4-F326F15604B3}"/>
                </a:ext>
              </a:extLst>
            </p:cNvPr>
            <p:cNvSpPr/>
            <p:nvPr/>
          </p:nvSpPr>
          <p:spPr>
            <a:xfrm>
              <a:off x="3816154" y="2812369"/>
              <a:ext cx="129528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Search Map</a:t>
              </a:r>
            </a:p>
          </p:txBody>
        </p:sp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DF7CFB1C-0CBA-5298-EA8C-4C9B9D06CE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13350" y="3681944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Line 315">
              <a:extLst>
                <a:ext uri="{FF2B5EF4-FFF2-40B4-BE49-F238E27FC236}">
                  <a16:creationId xmlns:a16="http://schemas.microsoft.com/office/drawing/2014/main" id="{A9B1A1DC-BC70-42C0-C3BD-93A1F7602F3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5001395" y="4190460"/>
              <a:ext cx="411145" cy="3905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Line 315">
              <a:extLst>
                <a:ext uri="{FF2B5EF4-FFF2-40B4-BE49-F238E27FC236}">
                  <a16:creationId xmlns:a16="http://schemas.microsoft.com/office/drawing/2014/main" id="{B88E27D8-7320-1E5F-ED40-37CA784EA6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95070" y="462454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Line 315">
              <a:extLst>
                <a:ext uri="{FF2B5EF4-FFF2-40B4-BE49-F238E27FC236}">
                  <a16:creationId xmlns:a16="http://schemas.microsoft.com/office/drawing/2014/main" id="{C03CECD2-FF36-CCB0-443E-7E893112F59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6478074" y="4445317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Line 315">
              <a:extLst>
                <a:ext uri="{FF2B5EF4-FFF2-40B4-BE49-F238E27FC236}">
                  <a16:creationId xmlns:a16="http://schemas.microsoft.com/office/drawing/2014/main" id="{5E1523C5-CE83-AE2D-D0B1-1B1757BD94A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5505598" y="4445317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AutoShape 303">
              <a:extLst>
                <a:ext uri="{FF2B5EF4-FFF2-40B4-BE49-F238E27FC236}">
                  <a16:creationId xmlns:a16="http://schemas.microsoft.com/office/drawing/2014/main" id="{C0B84BF9-28A1-352A-4A1D-75963C6E809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29946" y="3169645"/>
              <a:ext cx="158750" cy="1037659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9A1AF57A-E5EA-FC18-B3F2-5C0E5B2F28F9}"/>
                </a:ext>
              </a:extLst>
            </p:cNvPr>
            <p:cNvSpPr/>
            <p:nvPr/>
          </p:nvSpPr>
          <p:spPr>
            <a:xfrm>
              <a:off x="3586896" y="3543673"/>
              <a:ext cx="142481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Default controls</a:t>
              </a: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295515E7-A406-27AF-6393-26B5D4B6BB5F}"/>
                </a:ext>
              </a:extLst>
            </p:cNvPr>
            <p:cNvSpPr/>
            <p:nvPr/>
          </p:nvSpPr>
          <p:spPr>
            <a:xfrm>
              <a:off x="3686624" y="4384216"/>
              <a:ext cx="142481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Expand controls</a:t>
              </a:r>
            </a:p>
          </p:txBody>
        </p:sp>
        <p:sp>
          <p:nvSpPr>
            <p:cNvPr id="19" name="Line 315">
              <a:extLst>
                <a:ext uri="{FF2B5EF4-FFF2-40B4-BE49-F238E27FC236}">
                  <a16:creationId xmlns:a16="http://schemas.microsoft.com/office/drawing/2014/main" id="{1EE70192-E6D3-0AAB-5E20-5D13BFD566B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5979368" y="4445317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Line 315">
              <a:extLst>
                <a:ext uri="{FF2B5EF4-FFF2-40B4-BE49-F238E27FC236}">
                  <a16:creationId xmlns:a16="http://schemas.microsoft.com/office/drawing/2014/main" id="{8B899CAE-2BE6-0064-1FED-9A15CAA2034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6113049" y="4549813"/>
              <a:ext cx="72981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Line 315">
              <a:extLst>
                <a:ext uri="{FF2B5EF4-FFF2-40B4-BE49-F238E27FC236}">
                  <a16:creationId xmlns:a16="http://schemas.microsoft.com/office/drawing/2014/main" id="{CD945F97-CDEB-25C3-09B0-E52BAD5C1EB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5628592" y="4543282"/>
              <a:ext cx="72981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Rounded Rectangle 143">
              <a:extLst>
                <a:ext uri="{FF2B5EF4-FFF2-40B4-BE49-F238E27FC236}">
                  <a16:creationId xmlns:a16="http://schemas.microsoft.com/office/drawing/2014/main" id="{26A68FFB-D5FB-E5DD-CD0D-0B2E552B0797}"/>
                </a:ext>
              </a:extLst>
            </p:cNvPr>
            <p:cNvSpPr/>
            <p:nvPr/>
          </p:nvSpPr>
          <p:spPr>
            <a:xfrm>
              <a:off x="5586550" y="4453969"/>
              <a:ext cx="3100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</a:t>
              </a:r>
            </a:p>
          </p:txBody>
        </p:sp>
        <p:sp>
          <p:nvSpPr>
            <p:cNvPr id="23" name="Rounded Rectangle 143">
              <a:extLst>
                <a:ext uri="{FF2B5EF4-FFF2-40B4-BE49-F238E27FC236}">
                  <a16:creationId xmlns:a16="http://schemas.microsoft.com/office/drawing/2014/main" id="{8504FCF6-917E-DF86-DB81-F191A13C8B52}"/>
                </a:ext>
              </a:extLst>
            </p:cNvPr>
            <p:cNvSpPr/>
            <p:nvPr/>
          </p:nvSpPr>
          <p:spPr>
            <a:xfrm>
              <a:off x="5847157" y="4785113"/>
              <a:ext cx="3100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B</a:t>
              </a:r>
            </a:p>
          </p:txBody>
        </p:sp>
        <p:sp>
          <p:nvSpPr>
            <p:cNvPr id="24" name="Rounded Rectangle 143">
              <a:extLst>
                <a:ext uri="{FF2B5EF4-FFF2-40B4-BE49-F238E27FC236}">
                  <a16:creationId xmlns:a16="http://schemas.microsoft.com/office/drawing/2014/main" id="{57BDD8D5-DDBC-C6BD-7AB9-6FD88B43E308}"/>
                </a:ext>
              </a:extLst>
            </p:cNvPr>
            <p:cNvSpPr/>
            <p:nvPr/>
          </p:nvSpPr>
          <p:spPr>
            <a:xfrm>
              <a:off x="6075127" y="4445575"/>
              <a:ext cx="3100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</a:t>
              </a:r>
            </a:p>
          </p:txBody>
        </p:sp>
        <p:sp>
          <p:nvSpPr>
            <p:cNvPr id="25" name="Rounded Rectangle 143">
              <a:extLst>
                <a:ext uri="{FF2B5EF4-FFF2-40B4-BE49-F238E27FC236}">
                  <a16:creationId xmlns:a16="http://schemas.microsoft.com/office/drawing/2014/main" id="{6B3E072F-0A89-4465-551A-2C8C4F76DA50}"/>
                </a:ext>
              </a:extLst>
            </p:cNvPr>
            <p:cNvSpPr/>
            <p:nvPr/>
          </p:nvSpPr>
          <p:spPr>
            <a:xfrm>
              <a:off x="6322918" y="4785113"/>
              <a:ext cx="3100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</a:t>
              </a:r>
            </a:p>
          </p:txBody>
        </p:sp>
        <p:sp>
          <p:nvSpPr>
            <p:cNvPr id="26" name="Rounded Rectangle 143">
              <a:extLst>
                <a:ext uri="{FF2B5EF4-FFF2-40B4-BE49-F238E27FC236}">
                  <a16:creationId xmlns:a16="http://schemas.microsoft.com/office/drawing/2014/main" id="{EFB71A2E-2C37-CA0A-ACFB-1305F5F7A890}"/>
                </a:ext>
              </a:extLst>
            </p:cNvPr>
            <p:cNvSpPr/>
            <p:nvPr/>
          </p:nvSpPr>
          <p:spPr>
            <a:xfrm>
              <a:off x="6581360" y="4439079"/>
              <a:ext cx="3100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664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1BC6A1-BE8D-B6F0-2FAA-DBDCA283E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1E27FE-7D67-C5B7-61A5-46F9916C8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Options for Formatting Geographic Data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6A2A9-AED0-411A-27D6-56CE7C5DA5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Change the data type of a column.</a:t>
            </a:r>
          </a:p>
          <a:p>
            <a:r>
              <a:rPr lang="en-US" dirty="0"/>
              <a:t>Assign geographic roles.</a:t>
            </a:r>
          </a:p>
          <a:p>
            <a:r>
              <a:rPr lang="en-US" dirty="0"/>
              <a:t>Change fields from dimensions to measures.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1C0659-71E8-4A9E-8601-B3F76F9204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850" y="1391920"/>
            <a:ext cx="2552700" cy="44196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7DE1605-B0B2-95DD-9023-B7DFAE3708FD}"/>
              </a:ext>
            </a:extLst>
          </p:cNvPr>
          <p:cNvSpPr/>
          <p:nvPr/>
        </p:nvSpPr>
        <p:spPr>
          <a:xfrm>
            <a:off x="7640320" y="4786025"/>
            <a:ext cx="1026160" cy="680055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9C60E4D-E54B-6420-0228-514EBDC93263}"/>
              </a:ext>
            </a:extLst>
          </p:cNvPr>
          <p:cNvSpPr/>
          <p:nvPr/>
        </p:nvSpPr>
        <p:spPr>
          <a:xfrm>
            <a:off x="7640320" y="4240168"/>
            <a:ext cx="1026160" cy="288409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4" name="Line 315">
            <a:extLst>
              <a:ext uri="{FF2B5EF4-FFF2-40B4-BE49-F238E27FC236}">
                <a16:creationId xmlns:a16="http://schemas.microsoft.com/office/drawing/2014/main" id="{8391BE92-4F3B-9FFD-E449-B60581731B0E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8834120" y="4323744"/>
            <a:ext cx="345440" cy="57912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5" name="Line 315">
            <a:extLst>
              <a:ext uri="{FF2B5EF4-FFF2-40B4-BE49-F238E27FC236}">
                <a16:creationId xmlns:a16="http://schemas.microsoft.com/office/drawing/2014/main" id="{2D6157EC-BB9C-E6A8-F81C-4BE4EFDE6277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8828753" y="4511327"/>
            <a:ext cx="447611" cy="65024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Rounded Rectangle 143">
            <a:extLst>
              <a:ext uri="{FF2B5EF4-FFF2-40B4-BE49-F238E27FC236}">
                <a16:creationId xmlns:a16="http://schemas.microsoft.com/office/drawing/2014/main" id="{FFD595B5-385C-7379-2CD5-03FE866E8B79}"/>
              </a:ext>
            </a:extLst>
          </p:cNvPr>
          <p:cNvSpPr/>
          <p:nvPr/>
        </p:nvSpPr>
        <p:spPr>
          <a:xfrm>
            <a:off x="9149302" y="4456237"/>
            <a:ext cx="1896428" cy="4865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Fields with geographic roles defined </a:t>
            </a:r>
          </a:p>
        </p:txBody>
      </p:sp>
    </p:spTree>
    <p:extLst>
      <p:ext uri="{BB962C8B-B14F-4D97-AF65-F5344CB8AC3E}">
        <p14:creationId xmlns:p14="http://schemas.microsoft.com/office/powerpoint/2010/main" val="4105278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DF22448-3CFD-E6AE-ED39-A9DC9F3CD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Marks Layers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C36411-2DBD-350C-C13B-AF93FAC69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76BA65C-6C53-3F5E-49D7-1FB0F325361C}"/>
              </a:ext>
            </a:extLst>
          </p:cNvPr>
          <p:cNvGrpSpPr/>
          <p:nvPr/>
        </p:nvGrpSpPr>
        <p:grpSpPr>
          <a:xfrm>
            <a:off x="982786" y="1590796"/>
            <a:ext cx="10226427" cy="4027684"/>
            <a:chOff x="290085" y="1275836"/>
            <a:chExt cx="10226427" cy="402768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8C80D49-60CA-14A5-5136-C329CFC456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" r="-276" b="28937"/>
            <a:stretch/>
          </p:blipFill>
          <p:spPr>
            <a:xfrm>
              <a:off x="1802878" y="1275836"/>
              <a:ext cx="8713634" cy="4027684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8012EF4-A223-7E2E-D2B6-97D53F2DB039}"/>
                </a:ext>
              </a:extLst>
            </p:cNvPr>
            <p:cNvSpPr/>
            <p:nvPr/>
          </p:nvSpPr>
          <p:spPr>
            <a:xfrm>
              <a:off x="1809141" y="3037840"/>
              <a:ext cx="1356882" cy="208280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Line 315">
              <a:extLst>
                <a:ext uri="{FF2B5EF4-FFF2-40B4-BE49-F238E27FC236}">
                  <a16:creationId xmlns:a16="http://schemas.microsoft.com/office/drawing/2014/main" id="{C818DED8-AFEB-944D-A29D-B9C6DFC9F3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6132" y="290015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38CEAA23-4CE1-CF1E-0F49-2F6965DBC932}"/>
                </a:ext>
              </a:extLst>
            </p:cNvPr>
            <p:cNvSpPr/>
            <p:nvPr/>
          </p:nvSpPr>
          <p:spPr>
            <a:xfrm>
              <a:off x="290085" y="2756002"/>
              <a:ext cx="129528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City layer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2708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9BA111-6A72-358C-D357-957337C13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509B40-E2F5-3F89-2477-78FAD33D11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 Combination Chart</a:t>
            </a:r>
          </a:p>
        </p:txBody>
      </p:sp>
    </p:spTree>
    <p:extLst>
      <p:ext uri="{BB962C8B-B14F-4D97-AF65-F5344CB8AC3E}">
        <p14:creationId xmlns:p14="http://schemas.microsoft.com/office/powerpoint/2010/main" val="12971079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fixedmenuwidth.pn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color_palette_fig.p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color_palette_code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user_guidance_fig.png"/>
</p:tagLst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3B1BE2F0-398A-4CCD-8446-06EF53C6104A}" vid="{5B32D309-C467-4576-9A59-58C55E4172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LO_OV_Template_5_3-WIDE</Template>
  <TotalTime>13006</TotalTime>
  <Words>1099</Words>
  <Application>Microsoft Office PowerPoint</Application>
  <PresentationFormat>Widescreen</PresentationFormat>
  <Paragraphs>200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Calibri</vt:lpstr>
      <vt:lpstr>LO Choice</vt:lpstr>
      <vt:lpstr>Creating Content</vt:lpstr>
      <vt:lpstr>Create Charts and Maps</vt:lpstr>
      <vt:lpstr>Chart Types</vt:lpstr>
      <vt:lpstr>Geographic Data</vt:lpstr>
      <vt:lpstr>Data Mapping</vt:lpstr>
      <vt:lpstr>Map Controls</vt:lpstr>
      <vt:lpstr>Options for Formatting Geographic Data</vt:lpstr>
      <vt:lpstr>Marks Layers</vt:lpstr>
      <vt:lpstr>PowerPoint Presentation</vt:lpstr>
      <vt:lpstr>PowerPoint Presentation</vt:lpstr>
      <vt:lpstr>Create Dashboards</vt:lpstr>
      <vt:lpstr>Review of Dashboards</vt:lpstr>
      <vt:lpstr>Layout Containers (Slide 1 of 2)</vt:lpstr>
      <vt:lpstr>Layout Containers (Slide 2 of 2)</vt:lpstr>
      <vt:lpstr>PowerPoint Presentation</vt:lpstr>
      <vt:lpstr>PowerPoint Presentation</vt:lpstr>
      <vt:lpstr>Format Dashboards</vt:lpstr>
      <vt:lpstr>Visualization Formatting for Dashboards</vt:lpstr>
      <vt:lpstr>Custom Shapes</vt:lpstr>
      <vt:lpstr>Custom Color Palettes</vt:lpstr>
      <vt:lpstr>Dashboard Visual Formatting</vt:lpstr>
      <vt:lpstr>PowerPoint Presentation</vt:lpstr>
      <vt:lpstr>Enhance Dashboards</vt:lpstr>
      <vt:lpstr>Sheet Swapping</vt:lpstr>
      <vt:lpstr>User Guidance</vt:lpstr>
      <vt:lpstr>Responsive Design for Various Device Layouts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Connecting to and Transforming Data</dc:title>
  <dc:creator>Pam Taylor</dc:creator>
  <cp:lastModifiedBy>Michelle Farney</cp:lastModifiedBy>
  <cp:revision>58</cp:revision>
  <dcterms:created xsi:type="dcterms:W3CDTF">2024-01-19T19:24:27Z</dcterms:created>
  <dcterms:modified xsi:type="dcterms:W3CDTF">2024-10-09T15:48:24Z</dcterms:modified>
</cp:coreProperties>
</file>