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98" r:id="rId1"/>
  </p:sldMasterIdLst>
  <p:notesMasterIdLst>
    <p:notesMasterId r:id="rId33"/>
  </p:notesMasterIdLst>
  <p:handoutMasterIdLst>
    <p:handoutMasterId r:id="rId34"/>
  </p:handoutMasterIdLst>
  <p:sldIdLst>
    <p:sldId id="301" r:id="rId2"/>
    <p:sldId id="300" r:id="rId3"/>
    <p:sldId id="327" r:id="rId4"/>
    <p:sldId id="303" r:id="rId5"/>
    <p:sldId id="309" r:id="rId6"/>
    <p:sldId id="310" r:id="rId7"/>
    <p:sldId id="311" r:id="rId8"/>
    <p:sldId id="312" r:id="rId9"/>
    <p:sldId id="313" r:id="rId10"/>
    <p:sldId id="314" r:id="rId11"/>
    <p:sldId id="316" r:id="rId12"/>
    <p:sldId id="317" r:id="rId13"/>
    <p:sldId id="318" r:id="rId14"/>
    <p:sldId id="304" r:id="rId15"/>
    <p:sldId id="298" r:id="rId16"/>
    <p:sldId id="305" r:id="rId17"/>
    <p:sldId id="329" r:id="rId18"/>
    <p:sldId id="319" r:id="rId19"/>
    <p:sldId id="320" r:id="rId20"/>
    <p:sldId id="321" r:id="rId21"/>
    <p:sldId id="322" r:id="rId22"/>
    <p:sldId id="323" r:id="rId23"/>
    <p:sldId id="324" r:id="rId24"/>
    <p:sldId id="306" r:id="rId25"/>
    <p:sldId id="302" r:id="rId26"/>
    <p:sldId id="307" r:id="rId27"/>
    <p:sldId id="328" r:id="rId28"/>
    <p:sldId id="325" r:id="rId29"/>
    <p:sldId id="326" r:id="rId30"/>
    <p:sldId id="308" r:id="rId31"/>
    <p:sldId id="266" r:id="rId3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2428"/>
    <a:srgbClr val="F6A61E"/>
    <a:srgbClr val="FBD12A"/>
    <a:srgbClr val="01A1DD"/>
    <a:srgbClr val="1B3764"/>
    <a:srgbClr val="C4C4C4"/>
    <a:srgbClr val="89898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41" autoAdjust="0"/>
  </p:normalViewPr>
  <p:slideViewPr>
    <p:cSldViewPr snapToGrid="0">
      <p:cViewPr varScale="1">
        <p:scale>
          <a:sx n="79" d="100"/>
          <a:sy n="79" d="100"/>
        </p:scale>
        <p:origin x="936" y="9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0" d="100"/>
        <a:sy n="120" d="100"/>
      </p:scale>
      <p:origin x="0" y="-8070"/>
    </p:cViewPr>
  </p:sorterViewPr>
  <p:notesViewPr>
    <p:cSldViewPr snapToGrid="0">
      <p:cViewPr varScale="1">
        <p:scale>
          <a:sx n="121" d="100"/>
          <a:sy n="121" d="100"/>
        </p:scale>
        <p:origin x="5020" y="9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F75AEF-6AF8-074D-A4DB-F71FD6F9C37D}" type="datetimeFigureOut">
              <a:rPr lang="en-US" smtClean="0"/>
              <a:t>10/8/2024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5D9A6D-5233-6641-90BA-8328590F05D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85469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AAE85D-3A3F-7B46-A18E-DF160D9D2CC7}" type="datetimeFigureOut">
              <a:rPr lang="en-US" smtClean="0"/>
              <a:t>10/8/2024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DDA35F-9E58-5D40-92C1-D8C7631003B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031015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DDA35F-9E58-5D40-92C1-D8C7631003B0}" type="slidenum">
              <a:rPr lang="en-US" smtClean="0"/>
              <a:t>31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62378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urse Out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13" name="Picture 12" descr="course outline graphic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80888"/>
            <a:ext cx="12192000" cy="896112"/>
          </a:xfrm>
          <a:prstGeom prst="rect">
            <a:avLst/>
          </a:prstGeom>
        </p:spPr>
      </p:pic>
      <p:sp>
        <p:nvSpPr>
          <p:cNvPr id="11" name="Content Placeholder 2"/>
          <p:cNvSpPr>
            <a:spLocks noGrp="1"/>
          </p:cNvSpPr>
          <p:nvPr>
            <p:ph idx="1" hasCustomPrompt="1"/>
          </p:nvPr>
        </p:nvSpPr>
        <p:spPr>
          <a:xfrm>
            <a:off x="455900" y="1302040"/>
            <a:ext cx="11280200" cy="4131352"/>
          </a:xfrm>
          <a:prstGeom prst="rect">
            <a:avLst/>
          </a:prstGeom>
        </p:spPr>
        <p:txBody>
          <a:bodyPr numCol="2" spcCol="137160"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+mj-lt"/>
              <a:buAutoNum type="arabicPeriod"/>
              <a:tabLst/>
              <a:defRPr lang="en-US" sz="18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sym typeface="Wingdings" panose="05000000000000000000" pitchFamily="2" charset="2"/>
              </a:defRPr>
            </a:lvl1pPr>
            <a:lvl2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+mj-lt"/>
              <a:buAutoNum type="arabicPeriod"/>
              <a:tabLst/>
              <a:defRPr lang="en-US" dirty="0"/>
            </a:lvl2pPr>
            <a:lvl3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+mj-lt"/>
              <a:buAutoNum type="arabicPeriod"/>
              <a:tabLst/>
              <a:defRPr lang="en-US" dirty="0"/>
            </a:lvl3pPr>
            <a:lvl4pPr marL="342900" indent="-342900">
              <a:buClr>
                <a:srgbClr val="009DDC"/>
              </a:buClr>
              <a:buFont typeface="+mj-lt"/>
              <a:buAutoNum type="arabicPeriod"/>
              <a:defRPr lang="en-US" dirty="0"/>
            </a:lvl4pPr>
            <a:lvl5pPr marL="342900" indent="-342900">
              <a:buFont typeface="+mj-lt"/>
              <a:buAutoNum type="arabicPeriod"/>
              <a:defRPr lang="en-US" dirty="0"/>
            </a:lvl5pPr>
          </a:lstStyle>
          <a:p>
            <a:pPr marL="173038" lvl="0" indent="-173038"/>
            <a:r>
              <a:rPr lang="en-US" dirty="0"/>
              <a:t>Click to add text. If you have &lt;12 lessons, select HomeAdd or Remove </a:t>
            </a:r>
            <a:r>
              <a:rPr lang="en-US" dirty="0" err="1"/>
              <a:t>ColumnsOne</a:t>
            </a:r>
            <a:r>
              <a:rPr lang="en-US" dirty="0"/>
              <a:t> Column to prevent wrapping issues with long titles.</a:t>
            </a:r>
          </a:p>
          <a:p>
            <a:pPr marL="173038" lvl="1" indent="-173038"/>
            <a:r>
              <a:rPr lang="en-US" dirty="0"/>
              <a:t>Second level</a:t>
            </a:r>
          </a:p>
          <a:p>
            <a:pPr marL="173038" lvl="2" indent="-173038"/>
            <a:r>
              <a:rPr lang="en-US" dirty="0"/>
              <a:t>Third level</a:t>
            </a:r>
          </a:p>
          <a:p>
            <a:pPr marL="173038" lvl="3" indent="-173038"/>
            <a:r>
              <a:rPr lang="en-US" dirty="0"/>
              <a:t>Fourth level</a:t>
            </a:r>
          </a:p>
          <a:p>
            <a:pPr marL="173038" lvl="4" indent="-173038"/>
            <a:r>
              <a:rPr lang="en-US" dirty="0"/>
              <a:t>Fifth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“Course Outline: [Course Title]”</a:t>
            </a:r>
          </a:p>
        </p:txBody>
      </p:sp>
    </p:spTree>
    <p:extLst>
      <p:ext uri="{BB962C8B-B14F-4D97-AF65-F5344CB8AC3E}">
        <p14:creationId xmlns:p14="http://schemas.microsoft.com/office/powerpoint/2010/main" val="12749071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lossary Term Definition with Corner Fi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981200" y="1060688"/>
            <a:ext cx="9601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  <p:pic>
        <p:nvPicPr>
          <p:cNvPr id="9" name="Picture 8" descr="choice blocks-02.png">
            <a:extLst>
              <a:ext uri="{FF2B5EF4-FFF2-40B4-BE49-F238E27FC236}">
                <a16:creationId xmlns:a16="http://schemas.microsoft.com/office/drawing/2014/main" id="{C5845DEC-FBB0-0640-9CCE-DD53C8BFE7F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333" t="62222"/>
          <a:stretch/>
        </p:blipFill>
        <p:spPr>
          <a:xfrm>
            <a:off x="9657228" y="4648200"/>
            <a:ext cx="2534771" cy="2209800"/>
          </a:xfrm>
          <a:prstGeom prst="rect">
            <a:avLst/>
          </a:prstGeom>
        </p:spPr>
      </p:pic>
      <p:pic>
        <p:nvPicPr>
          <p:cNvPr id="12" name="Picture 11" descr="Text&#10;&#10;Description automatically generated with low confidence">
            <a:extLst>
              <a:ext uri="{FF2B5EF4-FFF2-40B4-BE49-F238E27FC236}">
                <a16:creationId xmlns:a16="http://schemas.microsoft.com/office/drawing/2014/main" id="{FDC120C7-C7AD-5B48-B43E-CEA49F2A537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38200" y="990600"/>
            <a:ext cx="950641" cy="838200"/>
          </a:xfrm>
          <a:prstGeom prst="rect">
            <a:avLst/>
          </a:prstGeom>
        </p:spPr>
      </p:pic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65C6CE23-B42B-4F84-BA8A-1139E7B288D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21368" y="2209800"/>
            <a:ext cx="11474116" cy="4110789"/>
          </a:xfrm>
        </p:spPr>
        <p:txBody>
          <a:bodyPr/>
          <a:lstStyle>
            <a:lvl2pPr marL="401638" indent="-173038">
              <a:defRPr/>
            </a:lvl2pPr>
            <a:lvl3pPr marL="630238" indent="-173038">
              <a:defRPr/>
            </a:lvl3pPr>
            <a:lvl4pPr marL="858838" indent="-173038">
              <a:buFont typeface="Arial" panose="020B0604020202020204" pitchFamily="34" charset="0"/>
              <a:buChar char="•"/>
              <a:defRPr/>
            </a:lvl4pPr>
            <a:lvl5pPr marL="1030288" indent="-171450">
              <a:buFont typeface="Arial" panose="020B0604020202020204" pitchFamily="34" charset="0"/>
              <a:buChar char="•"/>
              <a:defRPr/>
            </a:lvl5pPr>
            <a:lvl6pPr marL="1198563" indent="-168275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16038" indent="-117475">
              <a:buClr>
                <a:srgbClr val="009DDC"/>
              </a:buClr>
              <a:defRPr sz="14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56268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lossary Terms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6E353B-495C-4B36-B7B9-BDB47B8D29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AFE95E1-3B2D-4F7F-8B4B-E56698179A3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D5A58856-F166-4DAD-97B3-888D3997E4D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14400" y="3429000"/>
            <a:ext cx="10363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  <p:pic>
        <p:nvPicPr>
          <p:cNvPr id="6" name="Picture 5" descr="Text&#10;&#10;Description automatically generated with low confidence">
            <a:extLst>
              <a:ext uri="{FF2B5EF4-FFF2-40B4-BE49-F238E27FC236}">
                <a16:creationId xmlns:a16="http://schemas.microsoft.com/office/drawing/2014/main" id="{DA1BAF57-126D-0845-A733-BBE5F1C5644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334000" y="1780459"/>
            <a:ext cx="1524000" cy="1343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599738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nds-On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Activity title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563D8FB-F616-A141-BA60-05CD722139B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210800" y="5034665"/>
            <a:ext cx="1646638" cy="1528552"/>
          </a:xfrm>
          <a:prstGeom prst="rect">
            <a:avLst/>
          </a:prstGeom>
        </p:spPr>
      </p:pic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B85E1C47-D85D-4CE3-89CB-07B55B63FC3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55900" y="1411322"/>
            <a:ext cx="11401538" cy="4869161"/>
          </a:xfrm>
        </p:spPr>
        <p:txBody>
          <a:bodyPr/>
          <a:lstStyle>
            <a:lvl2pPr marL="401638" indent="-173038">
              <a:defRPr/>
            </a:lvl2pPr>
            <a:lvl3pPr marL="630238" indent="-173038">
              <a:defRPr/>
            </a:lvl3pPr>
            <a:lvl4pPr marL="858838" indent="-173038">
              <a:buFont typeface="Arial" panose="020B0604020202020204" pitchFamily="34" charset="0"/>
              <a:buChar char="•"/>
              <a:defRPr/>
            </a:lvl4pPr>
            <a:lvl5pPr marL="1030288" indent="-171450">
              <a:buFont typeface="Arial" panose="020B0604020202020204" pitchFamily="34" charset="0"/>
              <a:buChar char="•"/>
              <a:defRPr/>
            </a:lvl5pPr>
            <a:lvl6pPr marL="1198563" indent="-168275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16038" indent="-117475">
              <a:buClr>
                <a:srgbClr val="009DDC"/>
              </a:buClr>
              <a:defRPr sz="14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894514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nds-On Activit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915AE6-89DC-4B00-95C2-C09677B47DC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62000" y="4512823"/>
            <a:ext cx="10668000" cy="611187"/>
          </a:xfrm>
        </p:spPr>
        <p:txBody>
          <a:bodyPr/>
          <a:lstStyle>
            <a:lvl1pPr marL="0" indent="0" algn="ctr">
              <a:buNone/>
              <a:defRPr sz="28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add Activity title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249395E-254B-4DF4-AD8F-137598C79946}"/>
              </a:ext>
            </a:extLst>
          </p:cNvPr>
          <p:cNvSpPr txBox="1"/>
          <p:nvPr userDrawn="1"/>
        </p:nvSpPr>
        <p:spPr>
          <a:xfrm>
            <a:off x="455901" y="291743"/>
            <a:ext cx="105116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</a:rPr>
              <a:t>Activity</a:t>
            </a:r>
          </a:p>
        </p:txBody>
      </p:sp>
      <p:pic>
        <p:nvPicPr>
          <p:cNvPr id="12" name="Picture 11" descr="bottom graphic.png">
            <a:extLst>
              <a:ext uri="{FF2B5EF4-FFF2-40B4-BE49-F238E27FC236}">
                <a16:creationId xmlns:a16="http://schemas.microsoft.com/office/drawing/2014/main" id="{C4E4A9A1-6CA7-4F15-AE41-4322B294710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19800"/>
            <a:ext cx="12192000" cy="4572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DCDD523-54D1-CD4E-AACE-95136B63F7F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4724400" y="1817870"/>
            <a:ext cx="2743199" cy="2546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00146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nds-On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Activity title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D1A4FA53-9C9D-FD41-B6C8-250E899E368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287000" y="5029200"/>
            <a:ext cx="1523999" cy="1478843"/>
          </a:xfrm>
          <a:prstGeom prst="rect">
            <a:avLst/>
          </a:prstGeom>
        </p:spPr>
      </p:pic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6644051F-6872-45A8-A2EA-CC8EFCDF697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55899" y="1435176"/>
            <a:ext cx="11355099" cy="4885413"/>
          </a:xfrm>
        </p:spPr>
        <p:txBody>
          <a:bodyPr/>
          <a:lstStyle>
            <a:lvl2pPr marL="401638" indent="-173038">
              <a:defRPr/>
            </a:lvl2pPr>
            <a:lvl3pPr marL="630238" indent="-173038">
              <a:defRPr/>
            </a:lvl3pPr>
            <a:lvl4pPr marL="858838" indent="-173038">
              <a:buFont typeface="Arial" panose="020B0604020202020204" pitchFamily="34" charset="0"/>
              <a:buChar char="•"/>
              <a:defRPr/>
            </a:lvl4pPr>
            <a:lvl5pPr marL="1030288" indent="-171450">
              <a:buFont typeface="Arial" panose="020B0604020202020204" pitchFamily="34" charset="0"/>
              <a:buChar char="•"/>
              <a:defRPr/>
            </a:lvl5pPr>
            <a:lvl6pPr marL="1198563" indent="-168275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16038" indent="-117475">
              <a:buClr>
                <a:srgbClr val="009DDC"/>
              </a:buClr>
              <a:defRPr sz="14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578445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nds-On Activit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915AE6-89DC-4B00-95C2-C09677B47DC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62000" y="4512823"/>
            <a:ext cx="10668000" cy="611187"/>
          </a:xfrm>
        </p:spPr>
        <p:txBody>
          <a:bodyPr/>
          <a:lstStyle>
            <a:lvl1pPr marL="0" indent="0" algn="ctr">
              <a:buNone/>
              <a:defRPr sz="28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add Activity title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249395E-254B-4DF4-AD8F-137598C79946}"/>
              </a:ext>
            </a:extLst>
          </p:cNvPr>
          <p:cNvSpPr txBox="1"/>
          <p:nvPr userDrawn="1"/>
        </p:nvSpPr>
        <p:spPr>
          <a:xfrm>
            <a:off x="455901" y="291743"/>
            <a:ext cx="105116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</a:rPr>
              <a:t>Activity</a:t>
            </a:r>
          </a:p>
        </p:txBody>
      </p:sp>
      <p:pic>
        <p:nvPicPr>
          <p:cNvPr id="8" name="Picture 7" descr="bottom graphic.png">
            <a:extLst>
              <a:ext uri="{FF2B5EF4-FFF2-40B4-BE49-F238E27FC236}">
                <a16:creationId xmlns:a16="http://schemas.microsoft.com/office/drawing/2014/main" id="{7FA1B561-FD09-4177-BEFF-5AE0DBC8A7D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19800"/>
            <a:ext cx="12192000" cy="4572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CF6A015-2A93-3241-99D6-E32A4EDC336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4781463" y="1828800"/>
            <a:ext cx="2629074" cy="2551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22116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flective Ques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ubbles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379" t="67295"/>
          <a:stretch/>
        </p:blipFill>
        <p:spPr>
          <a:xfrm>
            <a:off x="8763000" y="4980200"/>
            <a:ext cx="3443722" cy="1910931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139B97F-4B6B-4623-8514-D7FD629FE24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55900" y="1302042"/>
            <a:ext cx="11280200" cy="4525963"/>
          </a:xfrm>
        </p:spPr>
        <p:txBody>
          <a:bodyPr/>
          <a:lstStyle>
            <a:lvl1pPr>
              <a:spcAft>
                <a:spcPts val="2400"/>
              </a:spcAft>
              <a:buFont typeface="+mj-lt"/>
              <a:buAutoNum type="arabicPeriod"/>
              <a:defRPr sz="2000"/>
            </a:lvl1pPr>
            <a:lvl2pPr marL="800100" indent="-342900">
              <a:buFont typeface="+mj-lt"/>
              <a:buAutoNum type="arabicPeriod"/>
              <a:defRPr/>
            </a:lvl2pPr>
            <a:lvl3pPr marL="1257300" indent="-342900">
              <a:buFont typeface="+mj-lt"/>
              <a:buAutoNum type="arabicPeriod"/>
              <a:defRPr/>
            </a:lvl3pPr>
            <a:lvl4pPr marL="1828800" indent="-457200">
              <a:buFont typeface="+mj-lt"/>
              <a:buAutoNum type="arabicPeriod"/>
              <a:defRPr/>
            </a:lvl4pPr>
            <a:lvl5pPr marL="2286000" indent="-457200">
              <a:buFont typeface="+mj-lt"/>
              <a:buAutoNum type="arabicPeriod"/>
              <a:defRPr/>
            </a:lvl5pPr>
          </a:lstStyle>
          <a:p>
            <a:pPr lvl="0"/>
            <a:r>
              <a:rPr lang="en-US" dirty="0"/>
              <a:t>Insert Question #1</a:t>
            </a:r>
          </a:p>
          <a:p>
            <a:pPr lvl="0"/>
            <a:r>
              <a:rPr lang="en-US" dirty="0"/>
              <a:t>Insert Question #2</a:t>
            </a:r>
          </a:p>
          <a:p>
            <a:pPr lvl="0"/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0A4E754-7F02-4770-8121-961E43A23B05}"/>
              </a:ext>
            </a:extLst>
          </p:cNvPr>
          <p:cNvSpPr txBox="1"/>
          <p:nvPr userDrawn="1"/>
        </p:nvSpPr>
        <p:spPr>
          <a:xfrm>
            <a:off x="455901" y="291743"/>
            <a:ext cx="105116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</a:rPr>
              <a:t>Reflective Questions</a:t>
            </a:r>
          </a:p>
        </p:txBody>
      </p:sp>
    </p:spTree>
    <p:extLst>
      <p:ext uri="{BB962C8B-B14F-4D97-AF65-F5344CB8AC3E}">
        <p14:creationId xmlns:p14="http://schemas.microsoft.com/office/powerpoint/2010/main" val="334124333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_No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8193AA2-F1FD-415B-809F-52E7D4576B38}"/>
              </a:ext>
            </a:extLst>
          </p:cNvPr>
          <p:cNvSpPr/>
          <p:nvPr userDrawn="1"/>
        </p:nvSpPr>
        <p:spPr>
          <a:xfrm>
            <a:off x="0" y="1"/>
            <a:ext cx="12192000" cy="979749"/>
          </a:xfrm>
          <a:prstGeom prst="rect">
            <a:avLst/>
          </a:prstGeom>
          <a:solidFill>
            <a:schemeClr val="bg2"/>
          </a:solidFill>
          <a:ln w="28575" cap="flat" cmpd="sng" algn="ctr">
            <a:solidFill>
              <a:schemeClr val="bg1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13849424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Fil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2A884C12-DE19-4E1B-B00C-2700FCC7531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55900" y="1302041"/>
            <a:ext cx="11483012" cy="4920960"/>
          </a:xfrm>
        </p:spPr>
        <p:txBody>
          <a:bodyPr/>
          <a:lstStyle>
            <a:lvl2pPr marL="401638" indent="-173038">
              <a:defRPr/>
            </a:lvl2pPr>
            <a:lvl3pPr marL="630238" indent="-173038">
              <a:defRPr/>
            </a:lvl3pPr>
            <a:lvl4pPr marL="858838" indent="-173038">
              <a:buFont typeface="Arial" panose="020B0604020202020204" pitchFamily="34" charset="0"/>
              <a:buChar char="•"/>
              <a:defRPr/>
            </a:lvl4pPr>
            <a:lvl5pPr marL="1030288" indent="-171450">
              <a:buFont typeface="Arial" panose="020B0604020202020204" pitchFamily="34" charset="0"/>
              <a:buChar char="•"/>
              <a:defRPr/>
            </a:lvl5pPr>
            <a:lvl6pPr marL="1198563" indent="-168275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16038" indent="-117475">
              <a:buClr>
                <a:srgbClr val="009DDC"/>
              </a:buClr>
              <a:defRPr sz="14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835499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7312B24-7767-4666-8A1C-1BE0873C521A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481950" y="1600203"/>
            <a:ext cx="5384800" cy="4525963"/>
          </a:xfrm>
        </p:spPr>
        <p:txBody>
          <a:bodyPr/>
          <a:lstStyle>
            <a:lvl4pPr marL="1089025" indent="-174625">
              <a:buFont typeface="Arial" panose="020B0604020202020204" pitchFamily="34" charset="0"/>
              <a:buChar char="•"/>
              <a:defRPr/>
            </a:lvl4pPr>
            <a:lvl5pPr marL="1316038" indent="-173038">
              <a:buFont typeface="Arial" panose="020B0604020202020204" pitchFamily="34" charset="0"/>
              <a:buChar char="•"/>
              <a:defRPr/>
            </a:lvl5pPr>
            <a:lvl6pPr marL="1544638" indent="-173038">
              <a:defRPr/>
            </a:lvl6pPr>
            <a:lvl7pPr marL="1773238" indent="-173038">
              <a:buClr>
                <a:srgbClr val="009DDC"/>
              </a:buClr>
              <a:defRPr sz="14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DF335A91-456A-4718-9B74-6BD89D5DED9D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6197600" y="1600203"/>
            <a:ext cx="5384800" cy="4525963"/>
          </a:xfrm>
        </p:spPr>
        <p:txBody>
          <a:bodyPr/>
          <a:lstStyle>
            <a:lvl4pPr marL="1089025" indent="-174625">
              <a:buFont typeface="Arial" panose="020B0604020202020204" pitchFamily="34" charset="0"/>
              <a:buChar char="•"/>
              <a:defRPr/>
            </a:lvl4pPr>
            <a:lvl5pPr marL="1316038" indent="-173038">
              <a:buFont typeface="Arial" panose="020B0604020202020204" pitchFamily="34" charset="0"/>
              <a:buChar char="•"/>
              <a:defRPr/>
            </a:lvl5pPr>
            <a:lvl6pPr marL="1544638" indent="-173038">
              <a:defRPr/>
            </a:lvl6pPr>
            <a:lvl7pPr marL="1773238" indent="-173038">
              <a:buClr>
                <a:srgbClr val="009DDC"/>
              </a:buClr>
              <a:defRPr sz="14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94878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sson Out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13" name="Picture 12" descr="course outline graphic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80888"/>
            <a:ext cx="12192000" cy="896112"/>
          </a:xfrm>
          <a:prstGeom prst="rect">
            <a:avLst/>
          </a:prstGeom>
        </p:spPr>
      </p:pic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455900" y="1302040"/>
            <a:ext cx="11280200" cy="4131352"/>
          </a:xfrm>
          <a:prstGeom prst="rect">
            <a:avLst/>
          </a:prstGeom>
        </p:spPr>
        <p:txBody>
          <a:bodyPr numCol="1"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+mj-lt"/>
              <a:buAutoNum type="alphaUcPeriod"/>
              <a:tabLst/>
              <a:defRPr lang="en-US" sz="1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+mj-lt"/>
              <a:buAutoNum type="alphaUcPeriod"/>
              <a:tabLst/>
              <a:defRPr lang="en-US" dirty="0"/>
            </a:lvl2pPr>
            <a:lvl3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+mj-lt"/>
              <a:buAutoNum type="alphaUcPeriod"/>
              <a:tabLst/>
              <a:defRPr lang="en-US" dirty="0"/>
            </a:lvl3pPr>
            <a:lvl4pPr marL="342900" indent="-342900">
              <a:buClr>
                <a:srgbClr val="009DDC"/>
              </a:buClr>
              <a:buFont typeface="+mj-lt"/>
              <a:buAutoNum type="alphaUcPeriod"/>
              <a:defRPr lang="en-US" dirty="0"/>
            </a:lvl4pPr>
            <a:lvl5pPr marL="342900" indent="-342900">
              <a:buFont typeface="+mj-lt"/>
              <a:buAutoNum type="alphaUcPeriod"/>
              <a:defRPr lang="en-US" dirty="0"/>
            </a:lvl5pPr>
          </a:lstStyle>
          <a:p>
            <a:pPr marL="173038" lvl="0" indent="-173038"/>
            <a:r>
              <a:rPr lang="en-US"/>
              <a:t>Click to edit Master text styles</a:t>
            </a:r>
          </a:p>
          <a:p>
            <a:pPr marL="173038" lvl="1" indent="-173038"/>
            <a:r>
              <a:rPr lang="en-US"/>
              <a:t>Second level</a:t>
            </a:r>
          </a:p>
          <a:p>
            <a:pPr marL="173038" lvl="2" indent="-173038"/>
            <a:r>
              <a:rPr lang="en-US"/>
              <a:t>Third level</a:t>
            </a:r>
          </a:p>
          <a:p>
            <a:pPr marL="173038" lvl="3" indent="-173038"/>
            <a:r>
              <a:rPr lang="en-US"/>
              <a:t>Fourth level</a:t>
            </a:r>
          </a:p>
          <a:p>
            <a:pPr marL="173038" lvl="4" indent="-173038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Lesson title</a:t>
            </a:r>
          </a:p>
        </p:txBody>
      </p:sp>
    </p:spTree>
    <p:extLst>
      <p:ext uri="{BB962C8B-B14F-4D97-AF65-F5344CB8AC3E}">
        <p14:creationId xmlns:p14="http://schemas.microsoft.com/office/powerpoint/2010/main" val="406006263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>
            <a:noAutofit/>
          </a:bodyPr>
          <a:lstStyle>
            <a:lvl1pPr marL="0" indent="0" algn="l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2"/>
          </a:xfrm>
        </p:spPr>
        <p:txBody>
          <a:bodyPr anchor="b">
            <a:no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8" name="Content Placeholder 3">
            <a:extLst>
              <a:ext uri="{FF2B5EF4-FFF2-40B4-BE49-F238E27FC236}">
                <a16:creationId xmlns:a16="http://schemas.microsoft.com/office/drawing/2014/main" id="{388D77D1-C4DF-45F5-BDD2-7CD0000C98F2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611717" y="2231767"/>
            <a:ext cx="5384800" cy="4108875"/>
          </a:xfrm>
        </p:spPr>
        <p:txBody>
          <a:bodyPr/>
          <a:lstStyle>
            <a:lvl4pPr marL="1089025" indent="-174625">
              <a:buFont typeface="Arial" panose="020B0604020202020204" pitchFamily="34" charset="0"/>
              <a:buChar char="•"/>
              <a:defRPr/>
            </a:lvl4pPr>
            <a:lvl5pPr marL="1316038" indent="-173038">
              <a:buFont typeface="Arial" panose="020B0604020202020204" pitchFamily="34" charset="0"/>
              <a:buChar char="•"/>
              <a:defRPr/>
            </a:lvl5pPr>
            <a:lvl6pPr marL="1544638" indent="-173038">
              <a:defRPr/>
            </a:lvl6pPr>
            <a:lvl7pPr marL="1773238" indent="-173038">
              <a:buClr>
                <a:srgbClr val="009DDC"/>
              </a:buClr>
              <a:defRPr sz="14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5334595B-648D-4F1B-955B-00D2A941201A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6202483" y="2231767"/>
            <a:ext cx="5384800" cy="4108875"/>
          </a:xfrm>
        </p:spPr>
        <p:txBody>
          <a:bodyPr/>
          <a:lstStyle>
            <a:lvl4pPr marL="1089025" indent="-174625">
              <a:buFont typeface="Arial" panose="020B0604020202020204" pitchFamily="34" charset="0"/>
              <a:buChar char="•"/>
              <a:defRPr/>
            </a:lvl4pPr>
            <a:lvl5pPr marL="1316038" indent="-173038">
              <a:buFont typeface="Arial" panose="020B0604020202020204" pitchFamily="34" charset="0"/>
              <a:buChar char="•"/>
              <a:defRPr/>
            </a:lvl5pPr>
            <a:lvl6pPr marL="1544638" indent="-173038">
              <a:defRPr/>
            </a:lvl6pPr>
            <a:lvl7pPr marL="1773238" indent="-173038">
              <a:buClr>
                <a:srgbClr val="009DDC"/>
              </a:buClr>
              <a:defRPr sz="14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416371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3297" y="107462"/>
            <a:ext cx="10824303" cy="820616"/>
          </a:xfrm>
        </p:spPr>
        <p:txBody>
          <a:bodyPr anchor="ctr" anchorCtr="0">
            <a:noAutofit/>
          </a:bodyPr>
          <a:lstStyle>
            <a:lvl1pPr algn="l">
              <a:defRPr sz="2400" b="0"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2" y="1435103"/>
            <a:ext cx="4011084" cy="4691063"/>
          </a:xfrm>
        </p:spPr>
        <p:txBody>
          <a:bodyPr/>
          <a:lstStyle>
            <a:lvl1pPr marL="0" indent="0">
              <a:buNone/>
              <a:defRPr lang="en-US" dirty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6" name="Content Placeholder 3">
            <a:extLst>
              <a:ext uri="{FF2B5EF4-FFF2-40B4-BE49-F238E27FC236}">
                <a16:creationId xmlns:a16="http://schemas.microsoft.com/office/drawing/2014/main" id="{366ED6B5-4FB4-4D16-9B47-1E16709229F2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810830" y="1435103"/>
            <a:ext cx="6859801" cy="4691063"/>
          </a:xfrm>
        </p:spPr>
        <p:txBody>
          <a:bodyPr/>
          <a:lstStyle>
            <a:lvl1pPr>
              <a:defRPr b="0"/>
            </a:lvl1pPr>
            <a:lvl2pPr>
              <a:defRPr b="0"/>
            </a:lvl2pPr>
            <a:lvl3pPr>
              <a:defRPr b="0"/>
            </a:lvl3pPr>
            <a:lvl4pPr marL="1089025" indent="-174625">
              <a:buFont typeface="Arial" panose="020B0604020202020204" pitchFamily="34" charset="0"/>
              <a:buChar char="•"/>
              <a:defRPr b="0"/>
            </a:lvl4pPr>
            <a:lvl5pPr marL="1316038" indent="-173038">
              <a:buFont typeface="Arial" panose="020B0604020202020204" pitchFamily="34" charset="0"/>
              <a:buChar char="•"/>
              <a:defRPr b="0"/>
            </a:lvl5pPr>
            <a:lvl6pPr marL="1544638" indent="-173038">
              <a:defRPr b="0"/>
            </a:lvl6pPr>
            <a:lvl7pPr marL="1773238" indent="-173038">
              <a:buClr>
                <a:srgbClr val="009DDC"/>
              </a:buClr>
              <a:defRPr sz="1400" b="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135606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956904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1113694"/>
            <a:ext cx="7315200" cy="3770187"/>
          </a:xfrm>
        </p:spPr>
        <p:txBody>
          <a:bodyPr>
            <a:no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523642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148359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8208697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 hasCustomPrompt="1"/>
          </p:nvPr>
        </p:nvSpPr>
        <p:spPr>
          <a:xfrm>
            <a:off x="8839200" y="1211385"/>
            <a:ext cx="2743200" cy="4914778"/>
          </a:xfrm>
        </p:spPr>
        <p:txBody>
          <a:bodyPr vert="eaVert"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1211385"/>
            <a:ext cx="8026400" cy="491477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45764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63084" y="3480786"/>
            <a:ext cx="10363200" cy="1362075"/>
          </a:xfrm>
        </p:spPr>
        <p:txBody>
          <a:bodyPr anchor="t"/>
          <a:lstStyle>
            <a:lvl1pPr algn="ctr">
              <a:defRPr sz="4000" b="0" cap="none" baseline="0"/>
            </a:lvl1pPr>
          </a:lstStyle>
          <a:p>
            <a:r>
              <a:rPr lang="en-US" dirty="0"/>
              <a:t>Click to add Topic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963084" y="1980599"/>
            <a:ext cx="10363200" cy="1500187"/>
          </a:xfrm>
        </p:spPr>
        <p:txBody>
          <a:bodyPr anchor="b"/>
          <a:lstStyle>
            <a:lvl1pPr marL="0" indent="0" algn="ctr">
              <a:buNone/>
              <a:defRPr sz="400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"Topic [letter]"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5" name="Footer Placeholder 2">
            <a:extLst>
              <a:ext uri="{FF2B5EF4-FFF2-40B4-BE49-F238E27FC236}">
                <a16:creationId xmlns:a16="http://schemas.microsoft.com/office/drawing/2014/main" id="{8FDC4D2C-B4F5-41A9-ABFD-D19613EFB4E4}"/>
              </a:ext>
            </a:extLst>
          </p:cNvPr>
          <p:cNvSpPr txBox="1">
            <a:spLocks/>
          </p:cNvSpPr>
          <p:nvPr userDrawn="1"/>
        </p:nvSpPr>
        <p:spPr>
          <a:xfrm>
            <a:off x="103460" y="6455643"/>
            <a:ext cx="641994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0" latinLnBrk="0" hangingPunct="0">
              <a:defRPr lang="en-US" sz="1000" b="0" kern="1200" smtClean="0">
                <a:solidFill>
                  <a:srgbClr val="C4C4C4"/>
                </a:solidFill>
                <a:latin typeface="Arial"/>
                <a:ea typeface="+mn-ea"/>
                <a:cs typeface="Arial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Copyright © 2024 Logical Operations,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34844822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A8B62E7-C423-4562-B411-0A1A1B05B80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36884" y="1171074"/>
            <a:ext cx="11658600" cy="5149515"/>
          </a:xfrm>
        </p:spPr>
        <p:txBody>
          <a:bodyPr/>
          <a:lstStyle>
            <a:lvl2pPr marL="401638" indent="-173038">
              <a:defRPr/>
            </a:lvl2pPr>
            <a:lvl3pPr marL="630238" indent="-173038">
              <a:defRPr/>
            </a:lvl3pPr>
            <a:lvl4pPr marL="858838" indent="-173038">
              <a:buFont typeface="Arial" panose="020B0604020202020204" pitchFamily="34" charset="0"/>
              <a:buChar char="•"/>
              <a:defRPr/>
            </a:lvl4pPr>
            <a:lvl5pPr marL="1030288" indent="-171450">
              <a:buFont typeface="Arial" panose="020B0604020202020204" pitchFamily="34" charset="0"/>
              <a:buChar char="•"/>
              <a:defRPr/>
            </a:lvl5pPr>
            <a:lvl6pPr marL="1198563" indent="-168275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16038" indent="-117475">
              <a:buClr>
                <a:srgbClr val="009DDC"/>
              </a:buClr>
              <a:defRPr sz="14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68262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add title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55788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ttom Fil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2CFAED9F-61EC-4BA1-98DA-C4DA6E13D21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68968" y="1171074"/>
            <a:ext cx="11626516" cy="4628147"/>
          </a:xfrm>
        </p:spPr>
        <p:txBody>
          <a:bodyPr/>
          <a:lstStyle>
            <a:lvl2pPr marL="401638" indent="-173038">
              <a:defRPr/>
            </a:lvl2pPr>
            <a:lvl3pPr marL="630238" indent="-173038">
              <a:defRPr/>
            </a:lvl3pPr>
            <a:lvl4pPr marL="858838" indent="-173038">
              <a:buFont typeface="Arial" panose="020B0604020202020204" pitchFamily="34" charset="0"/>
              <a:buChar char="•"/>
              <a:defRPr/>
            </a:lvl4pPr>
            <a:lvl5pPr marL="1030288" indent="-171450">
              <a:buFont typeface="Arial" panose="020B0604020202020204" pitchFamily="34" charset="0"/>
              <a:buChar char="•"/>
              <a:defRPr/>
            </a:lvl5pPr>
            <a:lvl6pPr marL="1198563" indent="-168275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16038" indent="-117475">
              <a:buClr>
                <a:srgbClr val="009DDC"/>
              </a:buClr>
              <a:defRPr sz="14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5" name="Picture 4" descr="bottom graphic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19800"/>
            <a:ext cx="12192000" cy="457200"/>
          </a:xfrm>
          <a:prstGeom prst="rect">
            <a:avLst/>
          </a:prstGeom>
        </p:spPr>
      </p:pic>
      <p:sp>
        <p:nvSpPr>
          <p:cNvPr id="9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11886161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rner Fi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pic>
        <p:nvPicPr>
          <p:cNvPr id="8" name="Picture 7" descr="choice blocks-02.png">
            <a:extLst>
              <a:ext uri="{FF2B5EF4-FFF2-40B4-BE49-F238E27FC236}">
                <a16:creationId xmlns:a16="http://schemas.microsoft.com/office/drawing/2014/main" id="{6B4ACE13-3355-4781-B102-899B69DF7A4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333" t="62222"/>
          <a:stretch/>
        </p:blipFill>
        <p:spPr>
          <a:xfrm>
            <a:off x="9657228" y="4648200"/>
            <a:ext cx="2534771" cy="2209800"/>
          </a:xfrm>
          <a:prstGeom prst="rect">
            <a:avLst/>
          </a:prstGeom>
        </p:spPr>
      </p:pic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AD6B0FE5-238E-46B9-8A5E-7CA81DC86D4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36884" y="1171074"/>
            <a:ext cx="11658600" cy="5149515"/>
          </a:xfrm>
        </p:spPr>
        <p:txBody>
          <a:bodyPr/>
          <a:lstStyle>
            <a:lvl2pPr marL="401638" indent="-173038">
              <a:defRPr/>
            </a:lvl2pPr>
            <a:lvl3pPr marL="630238" indent="-173038">
              <a:defRPr/>
            </a:lvl3pPr>
            <a:lvl4pPr marL="858838" indent="-173038">
              <a:buFont typeface="Arial" panose="020B0604020202020204" pitchFamily="34" charset="0"/>
              <a:buChar char="•"/>
              <a:defRPr/>
            </a:lvl4pPr>
            <a:lvl5pPr marL="1030288" indent="-171450">
              <a:buFont typeface="Arial" panose="020B0604020202020204" pitchFamily="34" charset="0"/>
              <a:buChar char="•"/>
              <a:defRPr/>
            </a:lvl5pPr>
            <a:lvl6pPr marL="1198563" indent="-168275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16038" indent="-117475">
              <a:buClr>
                <a:srgbClr val="009DDC"/>
              </a:buClr>
              <a:defRPr sz="14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20251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lossary Term Defini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981200" y="1060688"/>
            <a:ext cx="9601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b="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  <p:pic>
        <p:nvPicPr>
          <p:cNvPr id="9" name="Picture 8" descr="Text&#10;&#10;Description automatically generated with low confidence">
            <a:extLst>
              <a:ext uri="{FF2B5EF4-FFF2-40B4-BE49-F238E27FC236}">
                <a16:creationId xmlns:a16="http://schemas.microsoft.com/office/drawing/2014/main" id="{41E47849-FF6A-6F4D-B1D5-786219E9FD3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38200" y="990600"/>
            <a:ext cx="950641" cy="838200"/>
          </a:xfrm>
          <a:prstGeom prst="rect">
            <a:avLst/>
          </a:prstGeom>
        </p:spPr>
      </p:pic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459080CA-9E13-4611-BA0D-9E828DAE099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55900" y="1932384"/>
            <a:ext cx="11483012" cy="4388205"/>
          </a:xfrm>
        </p:spPr>
        <p:txBody>
          <a:bodyPr/>
          <a:lstStyle>
            <a:lvl2pPr marL="401638" indent="-173038">
              <a:defRPr/>
            </a:lvl2pPr>
            <a:lvl3pPr marL="630238" indent="-173038">
              <a:defRPr/>
            </a:lvl3pPr>
            <a:lvl4pPr marL="858838" indent="-173038">
              <a:buFont typeface="Arial" panose="020B0604020202020204" pitchFamily="34" charset="0"/>
              <a:buChar char="•"/>
              <a:defRPr/>
            </a:lvl4pPr>
            <a:lvl5pPr marL="1030288" indent="-171450">
              <a:buFont typeface="Arial" panose="020B0604020202020204" pitchFamily="34" charset="0"/>
              <a:buChar char="•"/>
              <a:defRPr/>
            </a:lvl5pPr>
            <a:lvl6pPr marL="1198563" indent="-168275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16038" indent="-117475">
              <a:buClr>
                <a:srgbClr val="009DDC"/>
              </a:buClr>
              <a:defRPr sz="14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4620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lossary Term Blank for Fig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981200" y="1060688"/>
            <a:ext cx="9601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b="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  <p:pic>
        <p:nvPicPr>
          <p:cNvPr id="7" name="Picture 6" descr="Text&#10;&#10;Description automatically generated with low confidence">
            <a:extLst>
              <a:ext uri="{FF2B5EF4-FFF2-40B4-BE49-F238E27FC236}">
                <a16:creationId xmlns:a16="http://schemas.microsoft.com/office/drawing/2014/main" id="{E6AF446B-7CFD-6648-9F86-7B714958FC6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38200" y="990600"/>
            <a:ext cx="950641" cy="83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61684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094B72B-F5CD-E74F-BC5A-2B694B5D84EF}"/>
              </a:ext>
            </a:extLst>
          </p:cNvPr>
          <p:cNvPicPr>
            <a:picLocks noChangeAspect="1"/>
          </p:cNvPicPr>
          <p:nvPr userDrawn="1"/>
        </p:nvPicPr>
        <p:blipFill>
          <a:blip r:embed="rId26"/>
          <a:stretch>
            <a:fillRect/>
          </a:stretch>
        </p:blipFill>
        <p:spPr>
          <a:xfrm>
            <a:off x="0" y="0"/>
            <a:ext cx="12179300" cy="9398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5900" y="1307130"/>
            <a:ext cx="11280203" cy="493540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094112" y="644547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rgbClr val="C4C4C4"/>
                </a:solidFill>
                <a:latin typeface="Arial"/>
                <a:cs typeface="Arial"/>
              </a:defRPr>
            </a:lvl1pPr>
          </a:lstStyle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Footer Placeholder 2"/>
          <p:cNvSpPr txBox="1">
            <a:spLocks/>
          </p:cNvSpPr>
          <p:nvPr/>
        </p:nvSpPr>
        <p:spPr>
          <a:xfrm>
            <a:off x="103460" y="6455643"/>
            <a:ext cx="641994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0" latinLnBrk="0" hangingPunct="0">
              <a:defRPr lang="en-US" sz="1000" b="0" kern="1200" smtClean="0">
                <a:solidFill>
                  <a:srgbClr val="C4C4C4"/>
                </a:solidFill>
                <a:latin typeface="Arial"/>
                <a:ea typeface="+mn-ea"/>
                <a:cs typeface="Arial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Copyright © 2024 Logical Operations,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938328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9" r:id="rId1"/>
    <p:sldLayoutId id="2147483835" r:id="rId2"/>
    <p:sldLayoutId id="2147483825" r:id="rId3"/>
    <p:sldLayoutId id="2147483800" r:id="rId4"/>
    <p:sldLayoutId id="2147483810" r:id="rId5"/>
    <p:sldLayoutId id="2147483801" r:id="rId6"/>
    <p:sldLayoutId id="2147483802" r:id="rId7"/>
    <p:sldLayoutId id="2147483818" r:id="rId8"/>
    <p:sldLayoutId id="2147483822" r:id="rId9"/>
    <p:sldLayoutId id="2147483819" r:id="rId10"/>
    <p:sldLayoutId id="2147483826" r:id="rId11"/>
    <p:sldLayoutId id="2147483816" r:id="rId12"/>
    <p:sldLayoutId id="2147483823" r:id="rId13"/>
    <p:sldLayoutId id="2147483817" r:id="rId14"/>
    <p:sldLayoutId id="2147483821" r:id="rId15"/>
    <p:sldLayoutId id="2147483804" r:id="rId16"/>
    <p:sldLayoutId id="2147483827" r:id="rId17"/>
    <p:sldLayoutId id="2147483828" r:id="rId18"/>
    <p:sldLayoutId id="2147483829" r:id="rId19"/>
    <p:sldLayoutId id="2147483830" r:id="rId20"/>
    <p:sldLayoutId id="2147483831" r:id="rId21"/>
    <p:sldLayoutId id="2147483832" r:id="rId22"/>
    <p:sldLayoutId id="2147483833" r:id="rId23"/>
    <p:sldLayoutId id="2147483834" r:id="rId24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2400" kern="1200">
          <a:solidFill>
            <a:schemeClr val="bg1"/>
          </a:solidFill>
          <a:latin typeface="+mj-lt"/>
          <a:ea typeface="+mj-ea"/>
          <a:cs typeface="Calibri" panose="020F0502020204030204" pitchFamily="34" charset="0"/>
        </a:defRPr>
      </a:lvl1pPr>
    </p:titleStyle>
    <p:bodyStyle>
      <a:lvl1pPr marL="230188" marR="0" indent="-230188" algn="l" defTabSz="457200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>
          <a:srgbClr val="009DDC"/>
        </a:buClr>
        <a:buSzTx/>
        <a:buFont typeface="Arial"/>
        <a:buChar char="•"/>
        <a:tabLst/>
        <a:defRPr lang="en-US" sz="1800" kern="1200" dirty="0">
          <a:solidFill>
            <a:schemeClr val="tx1"/>
          </a:solidFill>
          <a:latin typeface="+mn-lt"/>
          <a:ea typeface="+mn-ea"/>
          <a:cs typeface="+mn-cs"/>
        </a:defRPr>
      </a:lvl1pPr>
      <a:lvl2pPr marL="573088" indent="-231775" algn="l" defTabSz="457200" rtl="0" eaLnBrk="1" latinLnBrk="0" hangingPunct="1">
        <a:spcBef>
          <a:spcPct val="20000"/>
        </a:spcBef>
        <a:buClr>
          <a:srgbClr val="009DDC"/>
        </a:buClr>
        <a:buFont typeface="Arial"/>
        <a:buChar char="•"/>
        <a:tabLst/>
        <a:defRPr lang="en-US" sz="1600" kern="1200" dirty="0">
          <a:solidFill>
            <a:schemeClr val="tx1"/>
          </a:solidFill>
          <a:latin typeface="+mn-lt"/>
          <a:ea typeface="+mn-ea"/>
          <a:cs typeface="+mn-cs"/>
        </a:defRPr>
      </a:lvl2pPr>
      <a:lvl3pPr marL="803275" indent="-174625" algn="l" defTabSz="457200" rtl="0" eaLnBrk="1" latinLnBrk="0" hangingPunct="1">
        <a:spcBef>
          <a:spcPct val="20000"/>
        </a:spcBef>
        <a:buClr>
          <a:srgbClr val="009DDC"/>
        </a:buClr>
        <a:buFont typeface="Arial"/>
        <a:buChar char="•"/>
        <a:tabLst/>
        <a:defRPr lang="en-US" sz="1400" kern="1200" dirty="0" smtClean="0">
          <a:solidFill>
            <a:schemeClr val="tx1"/>
          </a:solidFill>
          <a:latin typeface="+mn-lt"/>
          <a:ea typeface="+mn-ea"/>
          <a:cs typeface="+mn-cs"/>
        </a:defRPr>
      </a:lvl3pPr>
      <a:lvl4pPr marL="1089025" indent="-174625" algn="l" defTabSz="457200" rtl="0" eaLnBrk="1" latinLnBrk="0" hangingPunct="1">
        <a:spcBef>
          <a:spcPct val="20000"/>
        </a:spcBef>
        <a:buClr>
          <a:srgbClr val="009DDC"/>
        </a:buClr>
        <a:buFont typeface="Arial"/>
        <a:buChar char="–"/>
        <a:defRPr lang="en-US" sz="1400" kern="1200" dirty="0">
          <a:solidFill>
            <a:schemeClr val="tx1"/>
          </a:solidFill>
          <a:latin typeface="+mn-lt"/>
          <a:ea typeface="+mn-ea"/>
          <a:cs typeface="+mn-cs"/>
        </a:defRPr>
      </a:lvl4pPr>
      <a:lvl5pPr marL="1376363" indent="-63500" algn="l" defTabSz="457200" rtl="0" eaLnBrk="1" latinLnBrk="0" hangingPunct="1">
        <a:spcBef>
          <a:spcPct val="20000"/>
        </a:spcBef>
        <a:buClr>
          <a:srgbClr val="009DDC"/>
        </a:buClr>
        <a:buFont typeface="Arial"/>
        <a:buChar char="»"/>
        <a:defRPr lang="en-US" sz="1400" kern="1200" dirty="0" smtClean="0">
          <a:solidFill>
            <a:schemeClr val="tx1"/>
          </a:solidFill>
          <a:latin typeface="+mn-lt"/>
          <a:ea typeface="+mn-ea"/>
          <a:cs typeface="+mn-cs"/>
        </a:defRPr>
      </a:lvl5pPr>
      <a:lvl6pPr marL="2290763" indent="-230188" algn="l" defTabSz="457200" rtl="0" eaLnBrk="1" latinLnBrk="0" hangingPunct="1">
        <a:spcBef>
          <a:spcPct val="20000"/>
        </a:spcBef>
        <a:buClr>
          <a:srgbClr val="009DDC"/>
        </a:buClr>
        <a:buFont typeface="Arial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DDEF60C-3161-B13A-6C01-E2402AAA48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</a:t>
            </a:fld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2B182CB-B58E-5A53-6B78-A4884F2A366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Perform Statistical Analysis</a:t>
            </a:r>
          </a:p>
          <a:p>
            <a:r>
              <a:rPr lang="en-US" dirty="0"/>
              <a:t>Forecast Data Trends</a:t>
            </a:r>
          </a:p>
          <a:p>
            <a:r>
              <a:rPr lang="en-US" dirty="0"/>
              <a:t>Create Predictive Models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2BD89379-9496-4BBD-6E6F-C26657B0ED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Performing Statistical Analysis, Forecasting, and Predicting</a:t>
            </a:r>
          </a:p>
        </p:txBody>
      </p:sp>
    </p:spTree>
    <p:extLst>
      <p:ext uri="{BB962C8B-B14F-4D97-AF65-F5344CB8AC3E}">
        <p14:creationId xmlns:p14="http://schemas.microsoft.com/office/powerpoint/2010/main" val="57903438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839787D-F996-4664-DC97-49A80CC794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6D60314-9DB8-F2BC-6A27-483C983FC3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Validation of Trend Lines: Residuals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D610E95-6420-0E37-2D3B-8C11AA8276F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b="1" dirty="0"/>
              <a:t>Residual</a:t>
            </a:r>
            <a:r>
              <a:rPr lang="en-US" dirty="0"/>
              <a:t>: A statistical calculation that shows the difference between a measured value and the value predicted by the model against the Y axis.</a:t>
            </a:r>
            <a:endParaRPr lang="en-US" b="1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FF12F5B6-F008-3A40-F28B-C029100ADD6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Use in conjunction with P-value and R-squared to validate a trend line.</a:t>
            </a:r>
          </a:p>
          <a:p>
            <a:r>
              <a:rPr lang="en-US" dirty="0"/>
              <a:t>If a model is good, plotted residuals should be randomly distributed around the axis, near zero. </a:t>
            </a:r>
          </a:p>
          <a:p>
            <a:r>
              <a:rPr lang="en-US" dirty="0"/>
              <a:t>If they are not, the model may not be the best fit for the data.</a:t>
            </a:r>
          </a:p>
        </p:txBody>
      </p:sp>
    </p:spTree>
    <p:extLst>
      <p:ext uri="{BB962C8B-B14F-4D97-AF65-F5344CB8AC3E}">
        <p14:creationId xmlns:p14="http://schemas.microsoft.com/office/powerpoint/2010/main" val="214166867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14CDFC1-7F39-0D26-561B-967B5167C2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DAA4B6AA-2247-7D20-305D-8ECF3A2C5A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Summarization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67E0888-510B-3688-E1C5-95760B36078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Constant Line</a:t>
            </a:r>
          </a:p>
          <a:p>
            <a:r>
              <a:rPr lang="en-US" dirty="0"/>
              <a:t>Average Line</a:t>
            </a:r>
          </a:p>
          <a:p>
            <a:r>
              <a:rPr lang="en-US" dirty="0"/>
              <a:t>Median with Quartiles</a:t>
            </a:r>
          </a:p>
          <a:p>
            <a:r>
              <a:rPr lang="en-US" dirty="0"/>
              <a:t>Box Plot</a:t>
            </a:r>
          </a:p>
          <a:p>
            <a:r>
              <a:rPr lang="en-US" dirty="0"/>
              <a:t>Totals</a:t>
            </a:r>
          </a:p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8656484-A7D0-2118-CFFB-96A58A153A0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24609" y="1171074"/>
            <a:ext cx="2277341" cy="4909705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2C1AAF40-195D-143C-37E2-84B47FE13725}"/>
              </a:ext>
            </a:extLst>
          </p:cNvPr>
          <p:cNvSpPr/>
          <p:nvPr/>
        </p:nvSpPr>
        <p:spPr>
          <a:xfrm>
            <a:off x="7313699" y="1513840"/>
            <a:ext cx="2277341" cy="1513840"/>
          </a:xfrm>
          <a:prstGeom prst="rect">
            <a:avLst/>
          </a:prstGeom>
          <a:noFill/>
          <a:ln w="28575" cap="flat" cmpd="sng" algn="ctr">
            <a:solidFill>
              <a:srgbClr val="E62428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59798137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44079C7-0B1A-9DDF-3054-3AE028097F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12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87392AF9-D098-5A02-B8E7-5F0A352838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R Project for Statistical Computing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99E6ED9-5855-5C38-86EA-E8A515C7A89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b="1" dirty="0"/>
              <a:t>R Project</a:t>
            </a:r>
            <a:r>
              <a:rPr lang="en-US" dirty="0"/>
              <a:t>: An open-source programming language and software environment for statistical computing and graphics.</a:t>
            </a:r>
            <a:endParaRPr lang="en-US" b="1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F85F7CC-013B-455C-D86F-7A03591CAE9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Widely used by statisticians for data analysis. </a:t>
            </a:r>
          </a:p>
          <a:p>
            <a:r>
              <a:rPr lang="en-US" dirty="0"/>
              <a:t>Integrates with Tableau; statisticians can use R and query R to perform statistical analysis from Tableau. </a:t>
            </a:r>
          </a:p>
          <a:p>
            <a:r>
              <a:rPr lang="en-US" dirty="0"/>
              <a:t>Software environment: desktop software and a server component named R Serve.</a:t>
            </a:r>
          </a:p>
          <a:p>
            <a:r>
              <a:rPr lang="en-US" dirty="0"/>
              <a:t>Supplies an environment that supports a wide array of linear and non-linear analysis and statistical tests, as well as graphing capabilities. </a:t>
            </a:r>
          </a:p>
        </p:txBody>
      </p:sp>
    </p:spTree>
    <p:extLst>
      <p:ext uri="{BB962C8B-B14F-4D97-AF65-F5344CB8AC3E}">
        <p14:creationId xmlns:p14="http://schemas.microsoft.com/office/powerpoint/2010/main" val="301058988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0BD7FF0-7F90-DDAE-91B2-DB38DA9F1F3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Both R and R Serve can integrate with Tableau. </a:t>
            </a:r>
          </a:p>
          <a:p>
            <a:r>
              <a:rPr lang="en-US" dirty="0"/>
              <a:t>If you are familiar with R, know how to use the R language, and use R for statistical analysis, you can create functions that make calls to R and that contain the R script. </a:t>
            </a:r>
          </a:p>
          <a:p>
            <a:r>
              <a:rPr lang="en-US" dirty="0"/>
              <a:t>To use R with Tableau:</a:t>
            </a:r>
          </a:p>
          <a:p>
            <a:pPr lvl="1"/>
            <a:r>
              <a:rPr lang="en-US" dirty="0"/>
              <a:t>Both Tableau Desktop and R software must be installed on the local machine. </a:t>
            </a:r>
          </a:p>
          <a:p>
            <a:pPr lvl="1"/>
            <a:r>
              <a:rPr lang="en-US" dirty="0"/>
              <a:t>R Serve must be installed and initiated with R as well. </a:t>
            </a:r>
          </a:p>
          <a:p>
            <a:pPr lvl="1"/>
            <a:r>
              <a:rPr lang="en-US" dirty="0"/>
              <a:t>Once all software is installed, you must create a connection to R Serve so that Tableau can pass function requests to R. 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472D5CC-034B-321A-AD26-593CFBF3D4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13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773CDEF-E982-A3E9-40F5-FFBAF401DA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 and Tableau</a:t>
            </a:r>
          </a:p>
        </p:txBody>
      </p:sp>
    </p:spTree>
    <p:extLst>
      <p:ext uri="{BB962C8B-B14F-4D97-AF65-F5344CB8AC3E}">
        <p14:creationId xmlns:p14="http://schemas.microsoft.com/office/powerpoint/2010/main" val="254159343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2DFE746-108D-90B8-237E-A9E2075FD1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14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775852B-7DA9-4FA0-77FA-DC775E9EBD7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Performing Statistical Analysis</a:t>
            </a:r>
          </a:p>
        </p:txBody>
      </p:sp>
    </p:spTree>
    <p:extLst>
      <p:ext uri="{BB962C8B-B14F-4D97-AF65-F5344CB8AC3E}">
        <p14:creationId xmlns:p14="http://schemas.microsoft.com/office/powerpoint/2010/main" val="289705451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C6CA649-245E-47BC-BB91-4895E34C09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Forecast Data Trends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4210A4E-3BEA-437C-ABC7-7FD84F9FDAD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Topic B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2328839-53A7-4B30-8967-7760B3B42D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9013696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CF7C4C0-3720-014D-FB17-84D3A04BCB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16</a:t>
            </a:fld>
            <a:endParaRPr lang="en-US" dirty="0"/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CEA3093E-1695-21A2-725E-CB6319774A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Forecasting (Slide 1 of 2)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57CCB33B-64E6-8BAD-FA19-EEA61817539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981199" y="1060688"/>
            <a:ext cx="9822873" cy="762000"/>
          </a:xfrm>
        </p:spPr>
        <p:txBody>
          <a:bodyPr/>
          <a:lstStyle/>
          <a:p>
            <a:r>
              <a:rPr lang="en-US" b="1" dirty="0"/>
              <a:t>Forecast</a:t>
            </a:r>
            <a:r>
              <a:rPr lang="en-US" dirty="0"/>
              <a:t>: A prediction of what will happen in the future based on historical data and statistical models.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25F419F-41C8-6322-D632-719AF05E62F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To create a forecast, you must have at least:</a:t>
            </a:r>
          </a:p>
          <a:p>
            <a:pPr lvl="1"/>
            <a:r>
              <a:rPr lang="en-US" dirty="0"/>
              <a:t>One date or a dimension that contains integer values.</a:t>
            </a:r>
          </a:p>
          <a:p>
            <a:pPr lvl="1"/>
            <a:r>
              <a:rPr lang="en-US" dirty="0"/>
              <a:t>One measure with five data points.</a:t>
            </a:r>
          </a:p>
          <a:p>
            <a:r>
              <a:rPr lang="en-US" dirty="0"/>
              <a:t>You can't create forecasts from:</a:t>
            </a:r>
          </a:p>
          <a:p>
            <a:pPr lvl="1"/>
            <a:r>
              <a:rPr lang="en-US" dirty="0"/>
              <a:t>Multidimensional data sources such as cubes.</a:t>
            </a:r>
          </a:p>
          <a:p>
            <a:pPr lvl="1"/>
            <a:r>
              <a:rPr lang="en-US" dirty="0"/>
              <a:t>Views containing table calculations, totals, or subtotals.</a:t>
            </a:r>
          </a:p>
          <a:p>
            <a:pPr lvl="1"/>
            <a:r>
              <a:rPr lang="en-US" dirty="0"/>
              <a:t>Disaggregated measures or dimensions.</a:t>
            </a:r>
          </a:p>
          <a:p>
            <a:r>
              <a:rPr lang="en-US" dirty="0"/>
              <a:t>Any pill used to create a forecast will have an arrow icon pointed in the upper-right direction.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047457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CEA3093E-1695-21A2-725E-CB6319774A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Forecasting (Slide 2 of 2)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CF7C4C0-3720-014D-FB17-84D3A04BCB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17</a:t>
            </a:fld>
            <a:endParaRPr lang="en-US" dirty="0"/>
          </a:p>
        </p:txBody>
      </p:sp>
      <p:pic>
        <p:nvPicPr>
          <p:cNvPr id="6" name="Picture 5" descr="A screenshot of a computer&#10;&#10;Description automatically generated">
            <a:extLst>
              <a:ext uri="{FF2B5EF4-FFF2-40B4-BE49-F238E27FC236}">
                <a16:creationId xmlns:a16="http://schemas.microsoft.com/office/drawing/2014/main" id="{7010A0BE-B52D-D81D-0DC4-13537457738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0199" y="1219201"/>
            <a:ext cx="8351601" cy="49045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288590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CF7C4C0-3720-014D-FB17-84D3A04BCB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18</a:t>
            </a:fld>
            <a:endParaRPr lang="en-US" dirty="0"/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CEA3093E-1695-21A2-725E-CB6319774A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Forecasting Models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A087438-44C9-E88F-64E9-7A84DD1B13B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b="1" dirty="0"/>
              <a:t>Exponential smoothing</a:t>
            </a:r>
            <a:r>
              <a:rPr lang="en-US" dirty="0"/>
              <a:t>: A type of forecast model that gives more weight to recent data than to older data.</a:t>
            </a:r>
            <a:endParaRPr lang="en-US" b="1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D5BCEFF-5BA5-FBF9-B937-1DA7781C90F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Forecasting models analyze past values using weighted averages to forecast new values and plot them over time for the length of the forecast. </a:t>
            </a:r>
          </a:p>
          <a:p>
            <a:r>
              <a:rPr lang="en-US" dirty="0"/>
              <a:t>Tableau chooses the specific model automatically based on the data in the view. </a:t>
            </a:r>
          </a:p>
          <a:p>
            <a:r>
              <a:rPr lang="en-US" dirty="0"/>
              <a:t>Tableau also tests the data in the view for seasonality, looking for seasonal changes based on the historical data. </a:t>
            </a:r>
          </a:p>
        </p:txBody>
      </p:sp>
    </p:spTree>
    <p:extLst>
      <p:ext uri="{BB962C8B-B14F-4D97-AF65-F5344CB8AC3E}">
        <p14:creationId xmlns:p14="http://schemas.microsoft.com/office/powerpoint/2010/main" val="14446987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A90C57B-CB36-37C2-8D8D-DDA5CCDDC4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19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6DD67922-5B94-9DA5-3B0D-1345ADBE7A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Prediction Interval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28BAAF6-1706-D2D1-ADDA-40CF8ABE17F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b="1" dirty="0"/>
              <a:t>Prediction interval</a:t>
            </a:r>
            <a:r>
              <a:rPr lang="en-US" dirty="0"/>
              <a:t>: In a forecast, a value that corresponds to the confidence level percentage, identifying where most of the actual values are likely to fall as forecast data is replaced by real data.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A91C7B27-2803-42FD-B1CD-EB521311B9B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For line forecasts, a shaded area around the line that shows the area where most of the actual values are likely to fall as forecast data is replaced by real data. </a:t>
            </a:r>
          </a:p>
          <a:p>
            <a:r>
              <a:rPr lang="en-US" dirty="0"/>
              <a:t>For a forecast that is a plot with data points, whiskers will extend from the plotted points to the prediction intervals.</a:t>
            </a:r>
          </a:p>
        </p:txBody>
      </p:sp>
      <p:pic>
        <p:nvPicPr>
          <p:cNvPr id="10" name="Picture 9" descr="A graph on a screen&#10;&#10;Description automatically generated">
            <a:extLst>
              <a:ext uri="{FF2B5EF4-FFF2-40B4-BE49-F238E27FC236}">
                <a16:creationId xmlns:a16="http://schemas.microsoft.com/office/drawing/2014/main" id="{C2FEF01E-A14A-518D-B82E-E35496CF544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3955" y="2748262"/>
            <a:ext cx="9144089" cy="3596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93846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AD8426-B617-9544-393E-BDF417D83F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Perform Statistical Analysis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B72FD75-5600-6BAF-69A0-5A58ACEF822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Topic A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C48D14A-8C20-329A-26B8-4A3AAA4497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662008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03E6FB29-32BD-D971-0AB2-ED2F447223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Forecast Options Dialog Box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AD47C84-6F95-D343-B212-546643BF0E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20</a:t>
            </a:fld>
            <a:endParaRPr lang="en-US" dirty="0"/>
          </a:p>
        </p:txBody>
      </p:sp>
      <p:pic>
        <p:nvPicPr>
          <p:cNvPr id="6" name="Picture 5" descr="A screenshot of a computer&#10;&#10;Description automatically generated">
            <a:extLst>
              <a:ext uri="{FF2B5EF4-FFF2-40B4-BE49-F238E27FC236}">
                <a16:creationId xmlns:a16="http://schemas.microsoft.com/office/drawing/2014/main" id="{26321597-8125-4DB7-4119-A32295D1D7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3955" y="1169297"/>
            <a:ext cx="9144089" cy="53728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890260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06A96192-E454-DEB5-307F-A8132E82BC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Describe Forecast Feature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01A1A07-CC65-6D19-AB6A-67520662F6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21</a:t>
            </a:fld>
            <a:endParaRPr lang="en-US" dirty="0"/>
          </a:p>
        </p:txBody>
      </p:sp>
      <p:pic>
        <p:nvPicPr>
          <p:cNvPr id="6" name="Picture 5" descr="A screenshot of a computer screen&#10;&#10;Description automatically generated">
            <a:extLst>
              <a:ext uri="{FF2B5EF4-FFF2-40B4-BE49-F238E27FC236}">
                <a16:creationId xmlns:a16="http://schemas.microsoft.com/office/drawing/2014/main" id="{0CD0E983-D524-838D-ADB9-800A4E20BA8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2941" y="1321104"/>
            <a:ext cx="8726118" cy="4744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967352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3DEA2B7D-499F-0AD4-C5CC-45541B6A22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Forecast Results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4859599-54AE-5D4D-5AC9-B35C722640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22</a:t>
            </a:fld>
            <a:endParaRPr lang="en-US" dirty="0"/>
          </a:p>
        </p:txBody>
      </p:sp>
      <p:pic>
        <p:nvPicPr>
          <p:cNvPr id="6" name="Picture 5" descr="A screenshot of a computer&#10;&#10;Description automatically generated">
            <a:extLst>
              <a:ext uri="{FF2B5EF4-FFF2-40B4-BE49-F238E27FC236}">
                <a16:creationId xmlns:a16="http://schemas.microsoft.com/office/drawing/2014/main" id="{04BA9929-0624-CFD9-4972-3B92E40FC8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3955" y="1138817"/>
            <a:ext cx="9144089" cy="53728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691002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013BABB-7FF2-2002-E041-3CBA6EE0FA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Step Lines and Jump Lines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22BE6C2-225B-9DFA-25DB-BF289288EA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23</a:t>
            </a:fld>
            <a:endParaRPr lang="en-US" dirty="0"/>
          </a:p>
        </p:txBody>
      </p:sp>
      <p:pic>
        <p:nvPicPr>
          <p:cNvPr id="6" name="Picture 5" descr="A screenshot of a graph&#10;&#10;Description automatically generated">
            <a:extLst>
              <a:ext uri="{FF2B5EF4-FFF2-40B4-BE49-F238E27FC236}">
                <a16:creationId xmlns:a16="http://schemas.microsoft.com/office/drawing/2014/main" id="{CE3BE2A7-BC58-FFD3-9A0C-A47BCE65B4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7453" y="954090"/>
            <a:ext cx="9277094" cy="54781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721301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2DFE746-108D-90B8-237E-A9E2075FD1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24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775852B-7DA9-4FA0-77FA-DC775E9EBD7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Forecasting Data Trends</a:t>
            </a:r>
          </a:p>
        </p:txBody>
      </p:sp>
    </p:spTree>
    <p:extLst>
      <p:ext uri="{BB962C8B-B14F-4D97-AF65-F5344CB8AC3E}">
        <p14:creationId xmlns:p14="http://schemas.microsoft.com/office/powerpoint/2010/main" val="259699963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837A28-5FB3-C36E-656D-C5FE948944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Create Predictive Models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ECCF1D7-E193-2517-694C-8133938A4D6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Topic C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270D081-A4C5-F139-A6D0-011795A411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715692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CF7C4C0-3720-014D-FB17-84D3A04BCB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26</a:t>
            </a:fld>
            <a:endParaRPr lang="en-US" dirty="0"/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CEA3093E-1695-21A2-725E-CB6319774A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Predictive Models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224DAC3-44FB-5204-3DA5-05B1A0E440B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b="1" dirty="0"/>
              <a:t>Predictive modeling</a:t>
            </a:r>
            <a:r>
              <a:rPr lang="en-US" dirty="0"/>
              <a:t>: A mathematical process used to predict future events or outcomes by analyzing patterns in a given set of input data. 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B083422-8414-75BF-B4D4-33BECDC5098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Process:</a:t>
            </a:r>
          </a:p>
          <a:p>
            <a:pPr lvl="1"/>
            <a:r>
              <a:rPr lang="en-US" dirty="0"/>
              <a:t>Data is collected.</a:t>
            </a:r>
          </a:p>
          <a:p>
            <a:pPr lvl="1"/>
            <a:r>
              <a:rPr lang="en-US" dirty="0"/>
              <a:t>A statistical model is formulated.</a:t>
            </a:r>
          </a:p>
          <a:p>
            <a:pPr lvl="1"/>
            <a:r>
              <a:rPr lang="en-US" dirty="0"/>
              <a:t>Predictions are made.</a:t>
            </a:r>
          </a:p>
          <a:p>
            <a:pPr lvl="1"/>
            <a:r>
              <a:rPr lang="en-US" dirty="0"/>
              <a:t>Model is validated (or revised) as additional data becomes available. </a:t>
            </a:r>
          </a:p>
          <a:p>
            <a:r>
              <a:rPr lang="en-US" dirty="0"/>
              <a:t>Use predictive modeling functions in table calculations.</a:t>
            </a:r>
          </a:p>
          <a:p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MODEL_PERCENTILE </a:t>
            </a:r>
            <a:r>
              <a:rPr lang="en-US" dirty="0"/>
              <a:t>and </a:t>
            </a: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MODEL_QUANTILE </a:t>
            </a:r>
          </a:p>
          <a:p>
            <a:pPr lvl="1"/>
            <a:r>
              <a:rPr lang="en-US" dirty="0"/>
              <a:t>Use linear regression to build predictive models and generate predictions about your data. </a:t>
            </a:r>
          </a:p>
          <a:p>
            <a:pPr lvl="1"/>
            <a:r>
              <a:rPr lang="en-US" dirty="0"/>
              <a:t>Can help identify outliers, estimate values for sparse or missing data, and predict values for future time periods.</a:t>
            </a:r>
          </a:p>
        </p:txBody>
      </p:sp>
    </p:spTree>
    <p:extLst>
      <p:ext uri="{BB962C8B-B14F-4D97-AF65-F5344CB8AC3E}">
        <p14:creationId xmlns:p14="http://schemas.microsoft.com/office/powerpoint/2010/main" val="30041497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2DBFC69-2297-9A9A-B909-BE37BDC268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27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034345B-01B5-6A79-F0AE-34E6CDD03F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Predictors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947DCD2-0AE4-2930-0E37-0E850A55CE3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b="1" dirty="0"/>
              <a:t>Predictor</a:t>
            </a:r>
            <a:r>
              <a:rPr lang="en-US" dirty="0"/>
              <a:t>: In predictive modeling, an input variable whose value is used by Tableau to predict an outcome variable (target or response). </a:t>
            </a:r>
            <a:endParaRPr lang="en-US" b="1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2A5A00B-69C8-0B0B-B541-B551399AD0C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Selecting predictors:</a:t>
            </a:r>
          </a:p>
          <a:p>
            <a:pPr lvl="1"/>
            <a:r>
              <a:rPr lang="en-US" dirty="0"/>
              <a:t>Clearly identify what it is you want to predict, or your target. </a:t>
            </a:r>
          </a:p>
          <a:p>
            <a:pPr lvl="1"/>
            <a:r>
              <a:rPr lang="en-US" dirty="0"/>
              <a:t>You want predictors that appear to have the strongest correlation to the target. </a:t>
            </a:r>
          </a:p>
          <a:p>
            <a:r>
              <a:rPr lang="en-US" dirty="0"/>
              <a:t>Tableau enables you to use any field, including calculated fields, as predictors. </a:t>
            </a:r>
          </a:p>
          <a:p>
            <a:pPr lvl="1"/>
            <a:r>
              <a:rPr lang="en-US" dirty="0"/>
              <a:t>Using a dimension as a predictor means you need to use an ATTR() expression to preserve the appropriate level of detail.</a:t>
            </a:r>
          </a:p>
          <a:p>
            <a:r>
              <a:rPr lang="en-US" dirty="0"/>
              <a:t>You always want to include at least one predictor, and usually more than one.</a:t>
            </a:r>
          </a:p>
          <a:p>
            <a:r>
              <a:rPr lang="en-US" dirty="0"/>
              <a:t>Tableau's predictive modeling functions use linear regression by default, so the optimal predictors will have a linear relationship to the target. </a:t>
            </a:r>
          </a:p>
        </p:txBody>
      </p:sp>
    </p:spTree>
    <p:extLst>
      <p:ext uri="{BB962C8B-B14F-4D97-AF65-F5344CB8AC3E}">
        <p14:creationId xmlns:p14="http://schemas.microsoft.com/office/powerpoint/2010/main" val="161237908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CA3C6D0-21AC-93AA-5B90-4500F57C64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28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1796F398-87CC-916A-80D2-F79C5E0299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Predictive Modeling vs. Forecasting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D7243DD-8C17-C5DD-8CBC-C5715CCC8ED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Forecasting: Typically used for long-term decision making and strategic planning.</a:t>
            </a:r>
          </a:p>
          <a:p>
            <a:r>
              <a:rPr lang="en-US" dirty="0"/>
              <a:t>Predictive modeling: Used for determining immediate actions and operational decision making.</a:t>
            </a:r>
          </a:p>
          <a:p>
            <a:r>
              <a:rPr lang="en-US" dirty="0"/>
              <a:t>In Tableau, forecasting helps predict future values based on a single measure. For more complex datasets, using the predictive modeling functions is likely to be more effective.</a:t>
            </a:r>
          </a:p>
          <a:p>
            <a:r>
              <a:rPr lang="en-US" dirty="0"/>
              <a:t>Forecasting uses certain criteria by default, while in predictive modeling, you select the predictors and the function when you write the prediction calculation. </a:t>
            </a:r>
          </a:p>
          <a:p>
            <a:r>
              <a:rPr lang="en-US" dirty="0"/>
              <a:t>Predictive modeling functions are a subset of table calculations, so you can access other functionality associated with table calculations, such as sharing visualizations and exporting data, all without having to leverage R or Python.</a:t>
            </a:r>
          </a:p>
        </p:txBody>
      </p:sp>
    </p:spTree>
    <p:extLst>
      <p:ext uri="{BB962C8B-B14F-4D97-AF65-F5344CB8AC3E}">
        <p14:creationId xmlns:p14="http://schemas.microsoft.com/office/powerpoint/2010/main" val="214284775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722968A-FEAD-E7E3-8312-152DC96A06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29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DBD0525A-ADFD-5E56-3EF3-B0D827E40A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Types of Predictive Models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C9B27A5-441B-370F-22B4-A09781C1E3D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Linear regression:</a:t>
            </a:r>
          </a:p>
          <a:p>
            <a:pPr lvl="1"/>
            <a:r>
              <a:rPr lang="en-US" dirty="0"/>
              <a:t>Default</a:t>
            </a:r>
          </a:p>
          <a:p>
            <a:pPr lvl="1"/>
            <a:r>
              <a:rPr lang="en-US" dirty="0"/>
              <a:t>Use when one or more predictors have a linear relationship with the target.</a:t>
            </a:r>
          </a:p>
          <a:p>
            <a:pPr lvl="1"/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"model=linear"</a:t>
            </a:r>
          </a:p>
          <a:p>
            <a:r>
              <a:rPr lang="en-US" dirty="0"/>
              <a:t>Regularized linear regression:</a:t>
            </a:r>
          </a:p>
          <a:p>
            <a:pPr lvl="1"/>
            <a:r>
              <a:rPr lang="en-US" dirty="0"/>
              <a:t> Use when there is an approximate linear relationship between two or more independent variables.</a:t>
            </a:r>
          </a:p>
          <a:p>
            <a:pPr lvl="1"/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"model=rl"</a:t>
            </a:r>
          </a:p>
          <a:p>
            <a:r>
              <a:rPr lang="en-US" dirty="0"/>
              <a:t>Gaussian process regression:</a:t>
            </a:r>
          </a:p>
          <a:p>
            <a:pPr lvl="1"/>
            <a:r>
              <a:rPr lang="en-US" dirty="0"/>
              <a:t>Use when you need to predict across a continuous range like time or space, or when the relationship between the variable and the target is nonlinear. </a:t>
            </a:r>
          </a:p>
          <a:p>
            <a:pPr lvl="1"/>
            <a:r>
              <a:rPr lang="en-US" dirty="0"/>
              <a:t>You can't use measures as predictors in this model.</a:t>
            </a:r>
          </a:p>
          <a:p>
            <a:pPr lvl="1"/>
            <a:r>
              <a:rPr lang="en-US" dirty="0"/>
              <a:t>Requires one ordered dimension to be assigned as a predictor. </a:t>
            </a:r>
          </a:p>
          <a:p>
            <a:pPr lvl="1"/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"model=gp"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61083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BB2C0C8-D0FA-A4E6-4F2A-A0FFEF8CFE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8F72471B-4263-43E5-D025-E03016BEBA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Analytics Pane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4D00C00B-5C4F-9047-8F24-8CE1A793350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Contains tools for statistical analysis.</a:t>
            </a:r>
          </a:p>
          <a:p>
            <a:r>
              <a:rPr lang="en-US" dirty="0"/>
              <a:t>Three sections: </a:t>
            </a:r>
            <a:r>
              <a:rPr lang="en-US" b="1" dirty="0"/>
              <a:t>Summarize</a:t>
            </a:r>
            <a:r>
              <a:rPr lang="en-US" dirty="0"/>
              <a:t>, </a:t>
            </a:r>
            <a:r>
              <a:rPr lang="en-US" b="1" dirty="0"/>
              <a:t>Model</a:t>
            </a:r>
            <a:r>
              <a:rPr lang="en-US" dirty="0"/>
              <a:t>, and </a:t>
            </a:r>
            <a:r>
              <a:rPr lang="en-US" b="1" dirty="0"/>
              <a:t>Custom</a:t>
            </a:r>
            <a:r>
              <a:rPr lang="en-US" dirty="0"/>
              <a:t>.</a:t>
            </a:r>
          </a:p>
          <a:p>
            <a:r>
              <a:rPr lang="en-US" dirty="0"/>
              <a:t>Some options not available for certain visualizations.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CC2A5D4-0638-82E6-7259-8A175CDA73F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24609" y="1171074"/>
            <a:ext cx="2277341" cy="49097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358552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2DFE746-108D-90B8-237E-A9E2075FD1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30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775852B-7DA9-4FA0-77FA-DC775E9EBD7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Creating a Predictive Model</a:t>
            </a:r>
          </a:p>
        </p:txBody>
      </p:sp>
    </p:spTree>
    <p:extLst>
      <p:ext uri="{BB962C8B-B14F-4D97-AF65-F5344CB8AC3E}">
        <p14:creationId xmlns:p14="http://schemas.microsoft.com/office/powerpoint/2010/main" val="389812712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3789CBB-1F0D-4D66-A35C-594FB50604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31</a:t>
            </a:fld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12B7F1D-42B0-45AF-9D38-E13BCED6EDB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How familiar are you with statistical analysis? How will you use statistical analysis in Tableau?</a:t>
            </a:r>
          </a:p>
          <a:p>
            <a:r>
              <a:rPr lang="en-US" dirty="0"/>
              <a:t>How will you use Tableau's forecasting feature?</a:t>
            </a:r>
          </a:p>
        </p:txBody>
      </p:sp>
    </p:spTree>
    <p:extLst>
      <p:ext uri="{BB962C8B-B14F-4D97-AF65-F5344CB8AC3E}">
        <p14:creationId xmlns:p14="http://schemas.microsoft.com/office/powerpoint/2010/main" val="26508540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CF7C4C0-3720-014D-FB17-84D3A04BCB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4</a:t>
            </a:fld>
            <a:endParaRPr lang="en-US" dirty="0"/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CEA3093E-1695-21A2-725E-CB6319774A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Standard Deviation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0FB353F-DFDF-4CE3-132B-EBFE6FA3D67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b="1" dirty="0"/>
              <a:t>Standard deviation</a:t>
            </a:r>
            <a:r>
              <a:rPr lang="en-US" dirty="0"/>
              <a:t>: A statistics term for a measurement of how spread out a set of data is from a central line called the mean (average of the set of values).  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969EB585-4BA7-3119-4909-B09E3A654BD0}"/>
              </a:ext>
            </a:extLst>
          </p:cNvPr>
          <p:cNvGrpSpPr/>
          <p:nvPr/>
        </p:nvGrpSpPr>
        <p:grpSpPr>
          <a:xfrm>
            <a:off x="1655509" y="1938495"/>
            <a:ext cx="8534400" cy="4442620"/>
            <a:chOff x="1655509" y="1938495"/>
            <a:chExt cx="8534400" cy="4442620"/>
          </a:xfrm>
        </p:grpSpPr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EFF8CE43-9D1A-7535-C6A3-300E4BA848F2}"/>
                </a:ext>
              </a:extLst>
            </p:cNvPr>
            <p:cNvGrpSpPr/>
            <p:nvPr/>
          </p:nvGrpSpPr>
          <p:grpSpPr>
            <a:xfrm>
              <a:off x="1655509" y="1938495"/>
              <a:ext cx="8534400" cy="4438799"/>
              <a:chOff x="304800" y="1752600"/>
              <a:chExt cx="8534400" cy="4438799"/>
            </a:xfrm>
          </p:grpSpPr>
          <p:pic>
            <p:nvPicPr>
              <p:cNvPr id="6" name="Picture 5">
                <a:extLst>
                  <a:ext uri="{FF2B5EF4-FFF2-40B4-BE49-F238E27FC236}">
                    <a16:creationId xmlns:a16="http://schemas.microsoft.com/office/drawing/2014/main" id="{45D54F20-E862-0631-5BC1-A8BBAE1D5F2E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/>
              <a:srcRect t="9850" b="13150"/>
              <a:stretch/>
            </p:blipFill>
            <p:spPr>
              <a:xfrm>
                <a:off x="304800" y="1810407"/>
                <a:ext cx="8534400" cy="4380992"/>
              </a:xfrm>
              <a:prstGeom prst="rect">
                <a:avLst/>
              </a:prstGeom>
            </p:spPr>
          </p:pic>
          <p:cxnSp>
            <p:nvCxnSpPr>
              <p:cNvPr id="12" name="Straight Connector 11">
                <a:extLst>
                  <a:ext uri="{FF2B5EF4-FFF2-40B4-BE49-F238E27FC236}">
                    <a16:creationId xmlns:a16="http://schemas.microsoft.com/office/drawing/2014/main" id="{E3737CD4-8602-0F16-0FDB-88012BDD36C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4551680" y="1752600"/>
                <a:ext cx="20320" cy="4048760"/>
              </a:xfrm>
              <a:prstGeom prst="line">
                <a:avLst/>
              </a:prstGeom>
              <a:ln w="38100">
                <a:solidFill>
                  <a:schemeClr val="accent1">
                    <a:lumMod val="40000"/>
                    <a:lumOff val="60000"/>
                  </a:schemeClr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9" name="Rounded Rectangle 149">
              <a:extLst>
                <a:ext uri="{FF2B5EF4-FFF2-40B4-BE49-F238E27FC236}">
                  <a16:creationId xmlns:a16="http://schemas.microsoft.com/office/drawing/2014/main" id="{6EF274A2-E9F4-9762-56B5-B9DA1EDE9C61}"/>
                </a:ext>
              </a:extLst>
            </p:cNvPr>
            <p:cNvSpPr/>
            <p:nvPr/>
          </p:nvSpPr>
          <p:spPr>
            <a:xfrm>
              <a:off x="4954890" y="6111558"/>
              <a:ext cx="1905000" cy="269557"/>
            </a:xfrm>
            <a:prstGeom prst="roundRect">
              <a:avLst/>
            </a:prstGeom>
            <a:gradFill flip="none" rotWithShape="0">
              <a:gsLst>
                <a:gs pos="0">
                  <a:srgbClr val="FFFFFF">
                    <a:lumMod val="92000"/>
                  </a:srgbClr>
                </a:gs>
                <a:gs pos="100000">
                  <a:srgbClr val="FFFFFF"/>
                </a:gs>
              </a:gsLst>
              <a:lin ang="27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lvl="0" algn="ctr" defTabSz="914400">
                <a:defRPr/>
              </a:pPr>
              <a:r>
                <a:rPr lang="en-US" sz="1300" b="1" kern="0" dirty="0">
                  <a:solidFill>
                    <a:srgbClr val="000000"/>
                  </a:solidFill>
                  <a:latin typeface="Calibri"/>
                  <a:cs typeface="Calibri"/>
                </a:rPr>
                <a:t>Standard deviation</a:t>
              </a:r>
            </a:p>
          </p:txBody>
        </p:sp>
        <p:sp>
          <p:nvSpPr>
            <p:cNvPr id="10" name="Line 313">
              <a:extLst>
                <a:ext uri="{FF2B5EF4-FFF2-40B4-BE49-F238E27FC236}">
                  <a16:creationId xmlns:a16="http://schemas.microsoft.com/office/drawing/2014/main" id="{BD2280F1-7471-D995-FBD8-B92CB60CAE80}"/>
                </a:ext>
              </a:extLst>
            </p:cNvPr>
            <p:cNvSpPr>
              <a:spLocks noChangeShapeType="1"/>
            </p:cNvSpPr>
            <p:nvPr/>
          </p:nvSpPr>
          <p:spPr bwMode="auto">
            <a:xfrm rot="10800000" flipV="1">
              <a:off x="5971034" y="2147615"/>
              <a:ext cx="2463670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" name="Rounded Rectangle 149">
              <a:extLst>
                <a:ext uri="{FF2B5EF4-FFF2-40B4-BE49-F238E27FC236}">
                  <a16:creationId xmlns:a16="http://schemas.microsoft.com/office/drawing/2014/main" id="{0F48F70F-869D-3EC8-CA79-435EC186C1A5}"/>
                </a:ext>
              </a:extLst>
            </p:cNvPr>
            <p:cNvSpPr/>
            <p:nvPr/>
          </p:nvSpPr>
          <p:spPr>
            <a:xfrm>
              <a:off x="7845817" y="2012835"/>
              <a:ext cx="1182855" cy="269557"/>
            </a:xfrm>
            <a:prstGeom prst="roundRect">
              <a:avLst/>
            </a:prstGeom>
            <a:gradFill flip="none" rotWithShape="0">
              <a:gsLst>
                <a:gs pos="0">
                  <a:srgbClr val="FFFFFF">
                    <a:lumMod val="92000"/>
                  </a:srgbClr>
                </a:gs>
                <a:gs pos="100000">
                  <a:srgbClr val="FFFFFF"/>
                </a:gs>
              </a:gsLst>
              <a:lin ang="27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lvl="0" algn="ctr" defTabSz="914400">
                <a:defRPr/>
              </a:pPr>
              <a:r>
                <a:rPr lang="en-US" sz="1300" b="1" kern="0" dirty="0">
                  <a:solidFill>
                    <a:srgbClr val="000000"/>
                  </a:solidFill>
                  <a:latin typeface="Calibri"/>
                  <a:cs typeface="Calibri"/>
                </a:rPr>
                <a:t>Mean</a:t>
              </a:r>
            </a:p>
          </p:txBody>
        </p:sp>
        <p:sp>
          <p:nvSpPr>
            <p:cNvPr id="14" name="AutoShape 303">
              <a:extLst>
                <a:ext uri="{FF2B5EF4-FFF2-40B4-BE49-F238E27FC236}">
                  <a16:creationId xmlns:a16="http://schemas.microsoft.com/office/drawing/2014/main" id="{BB24B55D-1BC7-A898-CECE-7D353B781F75}"/>
                </a:ext>
              </a:extLst>
            </p:cNvPr>
            <p:cNvSpPr>
              <a:spLocks/>
            </p:cNvSpPr>
            <p:nvPr/>
          </p:nvSpPr>
          <p:spPr bwMode="auto">
            <a:xfrm rot="16200000" flipH="1">
              <a:off x="5802480" y="2991421"/>
              <a:ext cx="211297" cy="6003563"/>
            </a:xfrm>
            <a:prstGeom prst="rightBrace">
              <a:avLst>
                <a:gd name="adj1" fmla="val 65909"/>
                <a:gd name="adj2" fmla="val 50000"/>
              </a:avLst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774615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218FF14-31A0-542E-13A0-8613C4E241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A1768B0-2CBC-F479-7403-06E94AA249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Distribution Bands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1BDA671-9572-2AF3-1B40-D433C224870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b="1" dirty="0"/>
              <a:t>Distribution band</a:t>
            </a:r>
            <a:r>
              <a:rPr lang="en-US" dirty="0"/>
              <a:t>: An analytics tool that adds a gradient of shading to indicate the distribution of values along the axis.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C881D952-E5C4-89CE-2ECD-DD588ED3F3BC}"/>
              </a:ext>
            </a:extLst>
          </p:cNvPr>
          <p:cNvGrpSpPr/>
          <p:nvPr/>
        </p:nvGrpSpPr>
        <p:grpSpPr>
          <a:xfrm>
            <a:off x="1662545" y="1880756"/>
            <a:ext cx="8940693" cy="4567036"/>
            <a:chOff x="1662545" y="1672936"/>
            <a:chExt cx="8940693" cy="4567036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514FB9EF-7D61-A654-EF31-EA48C7BFF83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1017" t="3402"/>
            <a:stretch/>
          </p:blipFill>
          <p:spPr>
            <a:xfrm>
              <a:off x="1662545" y="1672936"/>
              <a:ext cx="7182534" cy="4567036"/>
            </a:xfrm>
            <a:prstGeom prst="rect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</p:pic>
        <p:sp>
          <p:nvSpPr>
            <p:cNvPr id="7" name="Line 313">
              <a:extLst>
                <a:ext uri="{FF2B5EF4-FFF2-40B4-BE49-F238E27FC236}">
                  <a16:creationId xmlns:a16="http://schemas.microsoft.com/office/drawing/2014/main" id="{7AC544A7-530E-4F01-5B93-0E72EE5DD2C2}"/>
                </a:ext>
              </a:extLst>
            </p:cNvPr>
            <p:cNvSpPr>
              <a:spLocks noChangeShapeType="1"/>
            </p:cNvSpPr>
            <p:nvPr/>
          </p:nvSpPr>
          <p:spPr bwMode="auto">
            <a:xfrm rot="10800000" flipV="1">
              <a:off x="8380737" y="4735090"/>
              <a:ext cx="641419" cy="37167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0" name="AutoShape 302">
              <a:extLst>
                <a:ext uri="{FF2B5EF4-FFF2-40B4-BE49-F238E27FC236}">
                  <a16:creationId xmlns:a16="http://schemas.microsoft.com/office/drawing/2014/main" id="{E0FF40C2-FE65-5216-C14D-B77B02A879DF}"/>
                </a:ext>
              </a:extLst>
            </p:cNvPr>
            <p:cNvSpPr>
              <a:spLocks/>
            </p:cNvSpPr>
            <p:nvPr/>
          </p:nvSpPr>
          <p:spPr bwMode="auto">
            <a:xfrm>
              <a:off x="8246660" y="4735090"/>
              <a:ext cx="133835" cy="722982"/>
            </a:xfrm>
            <a:prstGeom prst="rightBrace">
              <a:avLst>
                <a:gd name="adj1" fmla="val 65909"/>
                <a:gd name="adj2" fmla="val 50000"/>
              </a:avLst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1" name="AutoShape 302">
              <a:extLst>
                <a:ext uri="{FF2B5EF4-FFF2-40B4-BE49-F238E27FC236}">
                  <a16:creationId xmlns:a16="http://schemas.microsoft.com/office/drawing/2014/main" id="{E816579F-69B6-A042-2821-89644A7F393D}"/>
                </a:ext>
              </a:extLst>
            </p:cNvPr>
            <p:cNvSpPr>
              <a:spLocks/>
            </p:cNvSpPr>
            <p:nvPr/>
          </p:nvSpPr>
          <p:spPr bwMode="auto">
            <a:xfrm>
              <a:off x="8233692" y="4438440"/>
              <a:ext cx="121668" cy="306615"/>
            </a:xfrm>
            <a:prstGeom prst="rightBrace">
              <a:avLst>
                <a:gd name="adj1" fmla="val 65909"/>
                <a:gd name="adj2" fmla="val 50000"/>
              </a:avLst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2" name="Line 313">
              <a:extLst>
                <a:ext uri="{FF2B5EF4-FFF2-40B4-BE49-F238E27FC236}">
                  <a16:creationId xmlns:a16="http://schemas.microsoft.com/office/drawing/2014/main" id="{32DFA43F-47FF-AB18-07FA-38EA4778177C}"/>
                </a:ext>
              </a:extLst>
            </p:cNvPr>
            <p:cNvSpPr>
              <a:spLocks noChangeShapeType="1"/>
            </p:cNvSpPr>
            <p:nvPr/>
          </p:nvSpPr>
          <p:spPr bwMode="auto">
            <a:xfrm rot="10800000">
              <a:off x="8355360" y="4587433"/>
              <a:ext cx="658487" cy="137319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9" name="Rounded Rectangle 143">
              <a:extLst>
                <a:ext uri="{FF2B5EF4-FFF2-40B4-BE49-F238E27FC236}">
                  <a16:creationId xmlns:a16="http://schemas.microsoft.com/office/drawing/2014/main" id="{7DCBEA47-6336-3A65-06C8-D7031F62464C}"/>
                </a:ext>
              </a:extLst>
            </p:cNvPr>
            <p:cNvSpPr/>
            <p:nvPr/>
          </p:nvSpPr>
          <p:spPr>
            <a:xfrm>
              <a:off x="8879213" y="4607736"/>
              <a:ext cx="1724025" cy="274638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defTabSz="914400"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Reference bands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6323296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3BBFF9C-75CF-1FCA-D4CF-7856667DDA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878EBDD-BE49-45B4-C6CD-18A4EFA8D5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Trend Line Analysis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71453C0-8D59-7C4A-7BD0-6DAE22E4A06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b="1" dirty="0"/>
              <a:t>Trend line</a:t>
            </a:r>
            <a:r>
              <a:rPr lang="en-US" dirty="0"/>
              <a:t>: A line added to a visualization to display an increasing, decreasing, or steady state, based on the data patterns.</a:t>
            </a:r>
            <a:endParaRPr lang="en-US" b="1" dirty="0"/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2CEFAE3D-86D8-9770-E111-64C6900B6D62}"/>
              </a:ext>
            </a:extLst>
          </p:cNvPr>
          <p:cNvGrpSpPr/>
          <p:nvPr/>
        </p:nvGrpSpPr>
        <p:grpSpPr>
          <a:xfrm>
            <a:off x="2192754" y="2343376"/>
            <a:ext cx="7806492" cy="4091503"/>
            <a:chOff x="2192754" y="2255969"/>
            <a:chExt cx="7806492" cy="4091503"/>
          </a:xfrm>
        </p:grpSpPr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DD2CAC4A-C045-3883-D931-8C42D2C3DE71}"/>
                </a:ext>
              </a:extLst>
            </p:cNvPr>
            <p:cNvGrpSpPr/>
            <p:nvPr/>
          </p:nvGrpSpPr>
          <p:grpSpPr>
            <a:xfrm>
              <a:off x="2192754" y="2255969"/>
              <a:ext cx="7806492" cy="4091503"/>
              <a:chOff x="2192754" y="2255969"/>
              <a:chExt cx="7806492" cy="4091503"/>
            </a:xfrm>
          </p:grpSpPr>
          <p:grpSp>
            <p:nvGrpSpPr>
              <p:cNvPr id="13" name="Group 12">
                <a:extLst>
                  <a:ext uri="{FF2B5EF4-FFF2-40B4-BE49-F238E27FC236}">
                    <a16:creationId xmlns:a16="http://schemas.microsoft.com/office/drawing/2014/main" id="{5E14B58C-9963-F9AF-8E63-12D045E777D7}"/>
                  </a:ext>
                </a:extLst>
              </p:cNvPr>
              <p:cNvGrpSpPr/>
              <p:nvPr/>
            </p:nvGrpSpPr>
            <p:grpSpPr>
              <a:xfrm>
                <a:off x="2192754" y="2255969"/>
                <a:ext cx="7806492" cy="4091503"/>
                <a:chOff x="2648148" y="2093409"/>
                <a:chExt cx="7806492" cy="4091503"/>
              </a:xfrm>
            </p:grpSpPr>
            <p:grpSp>
              <p:nvGrpSpPr>
                <p:cNvPr id="8" name="Group 7">
                  <a:extLst>
                    <a:ext uri="{FF2B5EF4-FFF2-40B4-BE49-F238E27FC236}">
                      <a16:creationId xmlns:a16="http://schemas.microsoft.com/office/drawing/2014/main" id="{A20FBE74-3501-A3F1-A293-A33C06445CEC}"/>
                    </a:ext>
                  </a:extLst>
                </p:cNvPr>
                <p:cNvGrpSpPr/>
                <p:nvPr/>
              </p:nvGrpSpPr>
              <p:grpSpPr>
                <a:xfrm>
                  <a:off x="2648148" y="2093409"/>
                  <a:ext cx="6895704" cy="4081343"/>
                  <a:chOff x="2648148" y="2093409"/>
                  <a:chExt cx="6895704" cy="4081343"/>
                </a:xfrm>
              </p:grpSpPr>
              <p:pic>
                <p:nvPicPr>
                  <p:cNvPr id="6" name="Picture 5">
                    <a:extLst>
                      <a:ext uri="{FF2B5EF4-FFF2-40B4-BE49-F238E27FC236}">
                        <a16:creationId xmlns:a16="http://schemas.microsoft.com/office/drawing/2014/main" id="{6478EB8F-F3F3-FB6E-82E3-DC2A51D5D2AF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2648148" y="2093409"/>
                    <a:ext cx="6895704" cy="4081343"/>
                  </a:xfrm>
                  <a:prstGeom prst="rect">
                    <a:avLst/>
                  </a:prstGeom>
                </p:spPr>
              </p:pic>
              <p:sp>
                <p:nvSpPr>
                  <p:cNvPr id="7" name="Rectangle 6">
                    <a:extLst>
                      <a:ext uri="{FF2B5EF4-FFF2-40B4-BE49-F238E27FC236}">
                        <a16:creationId xmlns:a16="http://schemas.microsoft.com/office/drawing/2014/main" id="{D85C7B46-7DC4-9DB1-E3F1-1A4267DA664D}"/>
                      </a:ext>
                    </a:extLst>
                  </p:cNvPr>
                  <p:cNvSpPr/>
                  <p:nvPr/>
                </p:nvSpPr>
                <p:spPr>
                  <a:xfrm>
                    <a:off x="4358640" y="5913120"/>
                    <a:ext cx="5080000" cy="261632"/>
                  </a:xfrm>
                  <a:prstGeom prst="rect">
                    <a:avLst/>
                  </a:prstGeom>
                  <a:solidFill>
                    <a:schemeClr val="bg2"/>
                  </a:solidFill>
                  <a:ln w="28575" cap="flat" cmpd="sng" algn="ctr">
                    <a:noFill/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 defTabSz="914400"/>
                    <a:endParaRPr lang="en-US" sz="1100" b="1" kern="0" dirty="0">
                      <a:solidFill>
                        <a:srgbClr val="FF0000"/>
                      </a:solidFill>
                      <a:latin typeface="Arial"/>
                    </a:endParaRPr>
                  </a:p>
                </p:txBody>
              </p:sp>
            </p:grpSp>
            <p:sp>
              <p:nvSpPr>
                <p:cNvPr id="9" name="Text Box 307">
                  <a:extLst>
                    <a:ext uri="{FF2B5EF4-FFF2-40B4-BE49-F238E27FC236}">
                      <a16:creationId xmlns:a16="http://schemas.microsoft.com/office/drawing/2014/main" id="{4923982E-183D-54AA-0361-4B8EDC082750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4358640" y="5882364"/>
                  <a:ext cx="1490662" cy="29238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defTabSz="914400" eaLnBrk="1" hangingPunct="1">
                    <a:spcBef>
                      <a:spcPct val="50000"/>
                    </a:spcBef>
                    <a:defRPr/>
                  </a:pPr>
                  <a:r>
                    <a:rPr lang="en-US" sz="1300" kern="0" dirty="0">
                      <a:solidFill>
                        <a:srgbClr val="000000"/>
                      </a:solidFill>
                      <a:latin typeface="Calibri"/>
                      <a:cs typeface="Calibri"/>
                    </a:rPr>
                    <a:t>2020</a:t>
                  </a:r>
                </a:p>
              </p:txBody>
            </p:sp>
            <p:sp>
              <p:nvSpPr>
                <p:cNvPr id="10" name="Text Box 307">
                  <a:extLst>
                    <a:ext uri="{FF2B5EF4-FFF2-40B4-BE49-F238E27FC236}">
                      <a16:creationId xmlns:a16="http://schemas.microsoft.com/office/drawing/2014/main" id="{36904859-D0E7-E3A9-1C67-58DCE40BD893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5872480" y="5892524"/>
                  <a:ext cx="1490662" cy="29238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defTabSz="914400" eaLnBrk="1" hangingPunct="1">
                    <a:spcBef>
                      <a:spcPct val="50000"/>
                    </a:spcBef>
                    <a:defRPr/>
                  </a:pPr>
                  <a:r>
                    <a:rPr lang="en-US" sz="1300" kern="0" dirty="0">
                      <a:solidFill>
                        <a:srgbClr val="000000"/>
                      </a:solidFill>
                      <a:latin typeface="Calibri"/>
                      <a:cs typeface="Calibri"/>
                    </a:rPr>
                    <a:t>2021</a:t>
                  </a:r>
                </a:p>
              </p:txBody>
            </p:sp>
            <p:sp>
              <p:nvSpPr>
                <p:cNvPr id="11" name="Text Box 307">
                  <a:extLst>
                    <a:ext uri="{FF2B5EF4-FFF2-40B4-BE49-F238E27FC236}">
                      <a16:creationId xmlns:a16="http://schemas.microsoft.com/office/drawing/2014/main" id="{5EA0C86B-F28B-16EB-771E-A9431907FDA4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7406640" y="5892524"/>
                  <a:ext cx="1490662" cy="29238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defTabSz="914400" eaLnBrk="1" hangingPunct="1">
                    <a:spcBef>
                      <a:spcPct val="50000"/>
                    </a:spcBef>
                    <a:defRPr/>
                  </a:pPr>
                  <a:r>
                    <a:rPr lang="en-US" sz="1300" kern="0" dirty="0">
                      <a:solidFill>
                        <a:srgbClr val="000000"/>
                      </a:solidFill>
                      <a:latin typeface="Calibri"/>
                      <a:cs typeface="Calibri"/>
                    </a:rPr>
                    <a:t>2022</a:t>
                  </a:r>
                </a:p>
              </p:txBody>
            </p:sp>
            <p:sp>
              <p:nvSpPr>
                <p:cNvPr id="12" name="Text Box 307">
                  <a:extLst>
                    <a:ext uri="{FF2B5EF4-FFF2-40B4-BE49-F238E27FC236}">
                      <a16:creationId xmlns:a16="http://schemas.microsoft.com/office/drawing/2014/main" id="{67270916-B673-5DFD-F941-72EE51A56549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8963978" y="5892524"/>
                  <a:ext cx="1490662" cy="29238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defTabSz="914400" eaLnBrk="1" hangingPunct="1">
                    <a:spcBef>
                      <a:spcPct val="50000"/>
                    </a:spcBef>
                    <a:defRPr/>
                  </a:pPr>
                  <a:r>
                    <a:rPr lang="en-US" sz="1300" kern="0" dirty="0">
                      <a:solidFill>
                        <a:srgbClr val="000000"/>
                      </a:solidFill>
                      <a:latin typeface="Calibri"/>
                      <a:cs typeface="Calibri"/>
                    </a:rPr>
                    <a:t>2023</a:t>
                  </a:r>
                </a:p>
              </p:txBody>
            </p:sp>
          </p:grpSp>
          <p:sp>
            <p:nvSpPr>
              <p:cNvPr id="15" name="Rounded Rectangle 142">
                <a:extLst>
                  <a:ext uri="{FF2B5EF4-FFF2-40B4-BE49-F238E27FC236}">
                    <a16:creationId xmlns:a16="http://schemas.microsoft.com/office/drawing/2014/main" id="{C250228F-3B6F-9AB2-CCF7-0252EA659BE6}"/>
                  </a:ext>
                </a:extLst>
              </p:cNvPr>
              <p:cNvSpPr/>
              <p:nvPr/>
            </p:nvSpPr>
            <p:spPr>
              <a:xfrm>
                <a:off x="5730839" y="4916676"/>
                <a:ext cx="1424814" cy="274637"/>
              </a:xfrm>
              <a:prstGeom prst="roundRect">
                <a:avLst/>
              </a:prstGeom>
              <a:gradFill flip="none" rotWithShape="0">
                <a:gsLst>
                  <a:gs pos="0">
                    <a:srgbClr val="FFFFFF">
                      <a:lumMod val="92000"/>
                    </a:srgbClr>
                  </a:gs>
                  <a:gs pos="100000">
                    <a:srgbClr val="FFFFFF"/>
                  </a:gs>
                </a:gsLst>
                <a:lin ang="2700000" scaled="1"/>
                <a:tileRect/>
              </a:gradFill>
              <a:ln w="25400" cap="flat" cmpd="sng" algn="ctr">
                <a:noFill/>
                <a:prstDash val="solid"/>
              </a:ln>
              <a:effectLst>
                <a:outerShdw blurRad="38100" dist="25400" dir="2700000" sx="99000" sy="99000" algn="tl" rotWithShape="0">
                  <a:prstClr val="black">
                    <a:alpha val="75000"/>
                  </a:prstClr>
                </a:outerShdw>
              </a:effectLst>
            </p:spPr>
            <p:txBody>
              <a:bodyPr anchor="ctr"/>
              <a:lstStyle/>
              <a:p>
                <a:pPr algn="ctr" defTabSz="914400">
                  <a:defRPr/>
                </a:pPr>
                <a:r>
                  <a:rPr lang="en-US" sz="1300" b="1" kern="0" dirty="0">
                    <a:solidFill>
                      <a:srgbClr val="000000"/>
                    </a:solidFill>
                    <a:latin typeface="Calibri"/>
                    <a:cs typeface="Calibri"/>
                  </a:rPr>
                  <a:t>Charted data</a:t>
                </a:r>
              </a:p>
            </p:txBody>
          </p:sp>
        </p:grpSp>
        <p:sp>
          <p:nvSpPr>
            <p:cNvPr id="19" name="Line 300">
              <a:extLst>
                <a:ext uri="{FF2B5EF4-FFF2-40B4-BE49-F238E27FC236}">
                  <a16:creationId xmlns:a16="http://schemas.microsoft.com/office/drawing/2014/main" id="{B2F925F0-69AB-CEFD-8DDB-9E0087CBEDE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393908" y="3771953"/>
              <a:ext cx="648852" cy="292388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8" name="Rounded Rectangle 142">
              <a:extLst>
                <a:ext uri="{FF2B5EF4-FFF2-40B4-BE49-F238E27FC236}">
                  <a16:creationId xmlns:a16="http://schemas.microsoft.com/office/drawing/2014/main" id="{E62236BF-79D3-2BFC-0D56-95D90A83526C}"/>
                </a:ext>
              </a:extLst>
            </p:cNvPr>
            <p:cNvSpPr/>
            <p:nvPr/>
          </p:nvSpPr>
          <p:spPr>
            <a:xfrm>
              <a:off x="4105239" y="3534916"/>
              <a:ext cx="1424814" cy="274637"/>
            </a:xfrm>
            <a:prstGeom prst="roundRect">
              <a:avLst/>
            </a:prstGeom>
            <a:gradFill flip="none" rotWithShape="0">
              <a:gsLst>
                <a:gs pos="0">
                  <a:srgbClr val="FFFFFF">
                    <a:lumMod val="92000"/>
                  </a:srgbClr>
                </a:gs>
                <a:gs pos="100000">
                  <a:srgbClr val="FFFFFF"/>
                </a:gs>
              </a:gsLst>
              <a:lin ang="27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defTabSz="914400">
                <a:defRPr/>
              </a:pPr>
              <a:r>
                <a:rPr lang="en-US" sz="1300" b="1" kern="0" dirty="0">
                  <a:solidFill>
                    <a:srgbClr val="000000"/>
                  </a:solidFill>
                  <a:latin typeface="Calibri"/>
                  <a:cs typeface="Calibri"/>
                </a:rPr>
                <a:t>Trend line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580294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C9F6C10-C548-C19A-166E-5ADEA91011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Configuration of Trend Lines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1B0A426-3879-E22D-61D7-E2240E611A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7</a:t>
            </a:fld>
            <a:endParaRPr lang="en-US" dirty="0"/>
          </a:p>
        </p:txBody>
      </p:sp>
      <p:pic>
        <p:nvPicPr>
          <p:cNvPr id="6" name="Picture 5" descr="A screenshot of a computer&#10;&#10;Description automatically generated">
            <a:extLst>
              <a:ext uri="{FF2B5EF4-FFF2-40B4-BE49-F238E27FC236}">
                <a16:creationId xmlns:a16="http://schemas.microsoft.com/office/drawing/2014/main" id="{9D2E838F-4692-E288-8BE9-8EB807B93ED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8151" y="1158829"/>
            <a:ext cx="8935697" cy="5210902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8ACEEE09-8BBA-42C2-DD9E-CE3ADDF7BF62}"/>
              </a:ext>
            </a:extLst>
          </p:cNvPr>
          <p:cNvSpPr/>
          <p:nvPr/>
        </p:nvSpPr>
        <p:spPr>
          <a:xfrm>
            <a:off x="5161280" y="1168400"/>
            <a:ext cx="5425440" cy="5191760"/>
          </a:xfrm>
          <a:prstGeom prst="rect">
            <a:avLst/>
          </a:prstGeom>
          <a:noFill/>
          <a:ln w="28575" cap="flat" cmpd="sng" algn="ctr">
            <a:solidFill>
              <a:srgbClr val="E62428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4286E7A-1463-7C62-803A-EE70F6FE4C78}"/>
              </a:ext>
            </a:extLst>
          </p:cNvPr>
          <p:cNvSpPr/>
          <p:nvPr/>
        </p:nvSpPr>
        <p:spPr>
          <a:xfrm>
            <a:off x="1651023" y="1168400"/>
            <a:ext cx="3487385" cy="5191760"/>
          </a:xfrm>
          <a:prstGeom prst="rect">
            <a:avLst/>
          </a:prstGeom>
          <a:solidFill>
            <a:schemeClr val="bg2">
              <a:alpha val="55000"/>
            </a:schemeClr>
          </a:solidFill>
          <a:ln w="285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03186266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158D25C9-33A5-9565-96F0-5E4D95C430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Validation of Trend Lines: R-Squared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F44B712-98A0-8E83-F767-C2FFECD66C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8</a:t>
            </a:fld>
            <a:endParaRPr lang="en-US" dirty="0"/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BCAA5CC6-2567-D26D-BF58-B5488C2002BC}"/>
              </a:ext>
            </a:extLst>
          </p:cNvPr>
          <p:cNvGrpSpPr/>
          <p:nvPr/>
        </p:nvGrpSpPr>
        <p:grpSpPr>
          <a:xfrm>
            <a:off x="1852045" y="1794736"/>
            <a:ext cx="8487909" cy="4091503"/>
            <a:chOff x="2192754" y="1713456"/>
            <a:chExt cx="8487909" cy="4091503"/>
          </a:xfrm>
        </p:grpSpPr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0BE83F98-3DFC-1C28-7860-8C1C902D1478}"/>
                </a:ext>
              </a:extLst>
            </p:cNvPr>
            <p:cNvGrpSpPr/>
            <p:nvPr/>
          </p:nvGrpSpPr>
          <p:grpSpPr>
            <a:xfrm>
              <a:off x="2192754" y="1713456"/>
              <a:ext cx="7806492" cy="4091503"/>
              <a:chOff x="2192754" y="2255969"/>
              <a:chExt cx="7806492" cy="4091503"/>
            </a:xfrm>
          </p:grpSpPr>
          <p:grpSp>
            <p:nvGrpSpPr>
              <p:cNvPr id="9" name="Group 8">
                <a:extLst>
                  <a:ext uri="{FF2B5EF4-FFF2-40B4-BE49-F238E27FC236}">
                    <a16:creationId xmlns:a16="http://schemas.microsoft.com/office/drawing/2014/main" id="{A1DC7870-738E-6E6F-A911-6C5A5B6E8144}"/>
                  </a:ext>
                </a:extLst>
              </p:cNvPr>
              <p:cNvGrpSpPr/>
              <p:nvPr/>
            </p:nvGrpSpPr>
            <p:grpSpPr>
              <a:xfrm>
                <a:off x="2192754" y="2255969"/>
                <a:ext cx="7806492" cy="4091503"/>
                <a:chOff x="2648148" y="2093409"/>
                <a:chExt cx="7806492" cy="4091503"/>
              </a:xfrm>
            </p:grpSpPr>
            <p:grpSp>
              <p:nvGrpSpPr>
                <p:cNvPr id="11" name="Group 10">
                  <a:extLst>
                    <a:ext uri="{FF2B5EF4-FFF2-40B4-BE49-F238E27FC236}">
                      <a16:creationId xmlns:a16="http://schemas.microsoft.com/office/drawing/2014/main" id="{F687F3AE-6051-999D-70C7-7BB609B7FEE7}"/>
                    </a:ext>
                  </a:extLst>
                </p:cNvPr>
                <p:cNvGrpSpPr/>
                <p:nvPr/>
              </p:nvGrpSpPr>
              <p:grpSpPr>
                <a:xfrm>
                  <a:off x="2648148" y="2093409"/>
                  <a:ext cx="6895704" cy="4081343"/>
                  <a:chOff x="2648148" y="2093409"/>
                  <a:chExt cx="6895704" cy="4081343"/>
                </a:xfrm>
              </p:grpSpPr>
              <p:pic>
                <p:nvPicPr>
                  <p:cNvPr id="16" name="Picture 15">
                    <a:extLst>
                      <a:ext uri="{FF2B5EF4-FFF2-40B4-BE49-F238E27FC236}">
                        <a16:creationId xmlns:a16="http://schemas.microsoft.com/office/drawing/2014/main" id="{8DF54DA7-DC29-A507-209A-871EFE13D247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2648148" y="2093409"/>
                    <a:ext cx="6895704" cy="4081343"/>
                  </a:xfrm>
                  <a:prstGeom prst="rect">
                    <a:avLst/>
                  </a:prstGeom>
                </p:spPr>
              </p:pic>
              <p:sp>
                <p:nvSpPr>
                  <p:cNvPr id="17" name="Rectangle 16">
                    <a:extLst>
                      <a:ext uri="{FF2B5EF4-FFF2-40B4-BE49-F238E27FC236}">
                        <a16:creationId xmlns:a16="http://schemas.microsoft.com/office/drawing/2014/main" id="{EC8BF44E-F5B4-42D8-DB2D-8897AE4A7442}"/>
                      </a:ext>
                    </a:extLst>
                  </p:cNvPr>
                  <p:cNvSpPr/>
                  <p:nvPr/>
                </p:nvSpPr>
                <p:spPr>
                  <a:xfrm>
                    <a:off x="4358640" y="5913120"/>
                    <a:ext cx="5080000" cy="261632"/>
                  </a:xfrm>
                  <a:prstGeom prst="rect">
                    <a:avLst/>
                  </a:prstGeom>
                  <a:solidFill>
                    <a:schemeClr val="bg2"/>
                  </a:solidFill>
                  <a:ln w="28575" cap="flat" cmpd="sng" algn="ctr">
                    <a:noFill/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 defTabSz="914400"/>
                    <a:endParaRPr lang="en-US" sz="1100" b="1" kern="0" dirty="0">
                      <a:solidFill>
                        <a:srgbClr val="FF0000"/>
                      </a:solidFill>
                      <a:latin typeface="Arial"/>
                    </a:endParaRPr>
                  </a:p>
                </p:txBody>
              </p:sp>
            </p:grpSp>
            <p:sp>
              <p:nvSpPr>
                <p:cNvPr id="12" name="Text Box 307">
                  <a:extLst>
                    <a:ext uri="{FF2B5EF4-FFF2-40B4-BE49-F238E27FC236}">
                      <a16:creationId xmlns:a16="http://schemas.microsoft.com/office/drawing/2014/main" id="{7D8FC0B3-CBE6-AF08-8206-07A6CF3C1AEB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4358640" y="5882364"/>
                  <a:ext cx="1490662" cy="29238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defTabSz="914400" eaLnBrk="1" hangingPunct="1">
                    <a:spcBef>
                      <a:spcPct val="50000"/>
                    </a:spcBef>
                    <a:defRPr/>
                  </a:pPr>
                  <a:r>
                    <a:rPr lang="en-US" sz="1300" kern="0" dirty="0">
                      <a:solidFill>
                        <a:srgbClr val="000000"/>
                      </a:solidFill>
                      <a:latin typeface="Calibri"/>
                      <a:cs typeface="Calibri"/>
                    </a:rPr>
                    <a:t>2020</a:t>
                  </a:r>
                </a:p>
              </p:txBody>
            </p:sp>
            <p:sp>
              <p:nvSpPr>
                <p:cNvPr id="13" name="Text Box 307">
                  <a:extLst>
                    <a:ext uri="{FF2B5EF4-FFF2-40B4-BE49-F238E27FC236}">
                      <a16:creationId xmlns:a16="http://schemas.microsoft.com/office/drawing/2014/main" id="{CFC2E3CB-E0D4-B421-93D3-050BB59766C3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5872480" y="5892524"/>
                  <a:ext cx="1490662" cy="29238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defTabSz="914400" eaLnBrk="1" hangingPunct="1">
                    <a:spcBef>
                      <a:spcPct val="50000"/>
                    </a:spcBef>
                    <a:defRPr/>
                  </a:pPr>
                  <a:r>
                    <a:rPr lang="en-US" sz="1300" kern="0" dirty="0">
                      <a:solidFill>
                        <a:srgbClr val="000000"/>
                      </a:solidFill>
                      <a:latin typeface="Calibri"/>
                      <a:cs typeface="Calibri"/>
                    </a:rPr>
                    <a:t>2021</a:t>
                  </a:r>
                </a:p>
              </p:txBody>
            </p:sp>
            <p:sp>
              <p:nvSpPr>
                <p:cNvPr id="14" name="Text Box 307">
                  <a:extLst>
                    <a:ext uri="{FF2B5EF4-FFF2-40B4-BE49-F238E27FC236}">
                      <a16:creationId xmlns:a16="http://schemas.microsoft.com/office/drawing/2014/main" id="{CE16C9DF-CFBD-C53E-1B0B-9ED096D94B86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7406640" y="5892524"/>
                  <a:ext cx="1490662" cy="29238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defTabSz="914400" eaLnBrk="1" hangingPunct="1">
                    <a:spcBef>
                      <a:spcPct val="50000"/>
                    </a:spcBef>
                    <a:defRPr/>
                  </a:pPr>
                  <a:r>
                    <a:rPr lang="en-US" sz="1300" kern="0" dirty="0">
                      <a:solidFill>
                        <a:srgbClr val="000000"/>
                      </a:solidFill>
                      <a:latin typeface="Calibri"/>
                      <a:cs typeface="Calibri"/>
                    </a:rPr>
                    <a:t>2022</a:t>
                  </a:r>
                </a:p>
              </p:txBody>
            </p:sp>
            <p:sp>
              <p:nvSpPr>
                <p:cNvPr id="15" name="Text Box 307">
                  <a:extLst>
                    <a:ext uri="{FF2B5EF4-FFF2-40B4-BE49-F238E27FC236}">
                      <a16:creationId xmlns:a16="http://schemas.microsoft.com/office/drawing/2014/main" id="{FADC8C2C-1CCC-5E63-BCC1-484242A914AB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8963978" y="5892524"/>
                  <a:ext cx="1490662" cy="29238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defTabSz="914400" eaLnBrk="1" hangingPunct="1">
                    <a:spcBef>
                      <a:spcPct val="50000"/>
                    </a:spcBef>
                    <a:defRPr/>
                  </a:pPr>
                  <a:r>
                    <a:rPr lang="en-US" sz="1300" kern="0" dirty="0">
                      <a:solidFill>
                        <a:srgbClr val="000000"/>
                      </a:solidFill>
                      <a:latin typeface="Calibri"/>
                      <a:cs typeface="Calibri"/>
                    </a:rPr>
                    <a:t>2023</a:t>
                  </a:r>
                </a:p>
              </p:txBody>
            </p:sp>
          </p:grpSp>
          <p:sp>
            <p:nvSpPr>
              <p:cNvPr id="7" name="Line 300">
                <a:extLst>
                  <a:ext uri="{FF2B5EF4-FFF2-40B4-BE49-F238E27FC236}">
                    <a16:creationId xmlns:a16="http://schemas.microsoft.com/office/drawing/2014/main" id="{29E74282-D6D2-C993-2245-D5B76BE22DB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393908" y="3771953"/>
                <a:ext cx="648852" cy="292388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defTabSz="914400">
                  <a:defRPr/>
                </a:pPr>
                <a:endParaRPr lang="en-US" kern="0" dirty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8" name="Rounded Rectangle 142">
                <a:extLst>
                  <a:ext uri="{FF2B5EF4-FFF2-40B4-BE49-F238E27FC236}">
                    <a16:creationId xmlns:a16="http://schemas.microsoft.com/office/drawing/2014/main" id="{D855FC74-4A65-2724-8662-D6FDF5AB5643}"/>
                  </a:ext>
                </a:extLst>
              </p:cNvPr>
              <p:cNvSpPr/>
              <p:nvPr/>
            </p:nvSpPr>
            <p:spPr>
              <a:xfrm>
                <a:off x="4105239" y="3534916"/>
                <a:ext cx="1424814" cy="274637"/>
              </a:xfrm>
              <a:prstGeom prst="roundRect">
                <a:avLst/>
              </a:prstGeom>
              <a:gradFill flip="none" rotWithShape="0">
                <a:gsLst>
                  <a:gs pos="0">
                    <a:srgbClr val="FFFFFF">
                      <a:lumMod val="92000"/>
                    </a:srgbClr>
                  </a:gs>
                  <a:gs pos="100000">
                    <a:srgbClr val="FFFFFF"/>
                  </a:gs>
                </a:gsLst>
                <a:lin ang="2700000" scaled="1"/>
                <a:tileRect/>
              </a:gradFill>
              <a:ln w="25400" cap="flat" cmpd="sng" algn="ctr">
                <a:noFill/>
                <a:prstDash val="solid"/>
              </a:ln>
              <a:effectLst>
                <a:outerShdw blurRad="38100" dist="25400" dir="2700000" sx="99000" sy="99000" algn="tl" rotWithShape="0">
                  <a:prstClr val="black">
                    <a:alpha val="75000"/>
                  </a:prstClr>
                </a:outerShdw>
              </a:effectLst>
            </p:spPr>
            <p:txBody>
              <a:bodyPr anchor="ctr"/>
              <a:lstStyle/>
              <a:p>
                <a:pPr algn="ctr" defTabSz="914400">
                  <a:defRPr/>
                </a:pPr>
                <a:r>
                  <a:rPr lang="en-US" sz="1300" b="1" kern="0" dirty="0">
                    <a:solidFill>
                      <a:srgbClr val="000000"/>
                    </a:solidFill>
                    <a:latin typeface="Calibri"/>
                    <a:cs typeface="Calibri"/>
                  </a:rPr>
                  <a:t>Trend line</a:t>
                </a:r>
              </a:p>
            </p:txBody>
          </p:sp>
        </p:grp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93893450-7DC3-8BC0-DDBA-2E89BB72E90C}"/>
                </a:ext>
              </a:extLst>
            </p:cNvPr>
            <p:cNvSpPr/>
            <p:nvPr/>
          </p:nvSpPr>
          <p:spPr>
            <a:xfrm>
              <a:off x="4737761" y="4216400"/>
              <a:ext cx="3651199" cy="675775"/>
            </a:xfrm>
            <a:prstGeom prst="rect">
              <a:avLst/>
            </a:prstGeom>
            <a:solidFill>
              <a:schemeClr val="bg2"/>
            </a:solidFill>
            <a:ln w="28575" cap="flat" cmpd="sng" algn="ctr">
              <a:solidFill>
                <a:schemeClr val="bg2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9" name="Text Box 307">
              <a:extLst>
                <a:ext uri="{FF2B5EF4-FFF2-40B4-BE49-F238E27FC236}">
                  <a16:creationId xmlns:a16="http://schemas.microsoft.com/office/drawing/2014/main" id="{448E2501-29F6-B9E6-CC83-CCBC96665EC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737761" y="4199678"/>
              <a:ext cx="3651199" cy="692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defTabSz="914400" eaLnBrk="1" hangingPunct="1">
                <a:defRPr/>
              </a:pPr>
              <a:r>
                <a:rPr lang="en-US" sz="1300" kern="0" dirty="0">
                  <a:solidFill>
                    <a:srgbClr val="000000"/>
                  </a:solidFill>
                  <a:latin typeface="Calibri"/>
                  <a:cs typeface="Calibri"/>
                </a:rPr>
                <a:t>Sales = 12287.1*Year of Order Date + -2.4751e+07</a:t>
              </a:r>
            </a:p>
            <a:p>
              <a:pPr defTabSz="914400" eaLnBrk="1" hangingPunct="1">
                <a:defRPr/>
              </a:pPr>
              <a:r>
                <a:rPr lang="en-US" sz="1300" kern="0" dirty="0">
                  <a:solidFill>
                    <a:srgbClr val="000000"/>
                  </a:solidFill>
                  <a:latin typeface="Calibri"/>
                  <a:cs typeface="Calibri"/>
                </a:rPr>
                <a:t>R-Squared 0.910587</a:t>
              </a:r>
            </a:p>
            <a:p>
              <a:pPr defTabSz="914400" eaLnBrk="1" hangingPunct="1">
                <a:defRPr/>
              </a:pPr>
              <a:r>
                <a:rPr lang="en-US" sz="1300" kern="0" dirty="0">
                  <a:solidFill>
                    <a:srgbClr val="000000"/>
                  </a:solidFill>
                  <a:latin typeface="Calibri"/>
                  <a:cs typeface="Calibri"/>
                </a:rPr>
                <a:t>P-value 0.0457533</a:t>
              </a:r>
            </a:p>
          </p:txBody>
        </p:sp>
        <p:sp>
          <p:nvSpPr>
            <p:cNvPr id="20" name="Line 300">
              <a:extLst>
                <a:ext uri="{FF2B5EF4-FFF2-40B4-BE49-F238E27FC236}">
                  <a16:creationId xmlns:a16="http://schemas.microsoft.com/office/drawing/2014/main" id="{4E9C4079-413D-51E4-F727-4FB916E7F8A1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8244232" y="3981164"/>
              <a:ext cx="930248" cy="31083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2" name="Line 300">
              <a:extLst>
                <a:ext uri="{FF2B5EF4-FFF2-40B4-BE49-F238E27FC236}">
                  <a16:creationId xmlns:a16="http://schemas.microsoft.com/office/drawing/2014/main" id="{602B5606-DC41-3E78-E7F2-99FC63135C0B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6147218" y="4734858"/>
              <a:ext cx="2941240" cy="37583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3" name="Rounded Rectangle 142">
              <a:extLst>
                <a:ext uri="{FF2B5EF4-FFF2-40B4-BE49-F238E27FC236}">
                  <a16:creationId xmlns:a16="http://schemas.microsoft.com/office/drawing/2014/main" id="{8746FBEF-9360-3807-10FE-EC60091083C9}"/>
                </a:ext>
              </a:extLst>
            </p:cNvPr>
            <p:cNvSpPr/>
            <p:nvPr/>
          </p:nvSpPr>
          <p:spPr>
            <a:xfrm>
              <a:off x="8956638" y="4973371"/>
              <a:ext cx="1724025" cy="274637"/>
            </a:xfrm>
            <a:prstGeom prst="roundRect">
              <a:avLst/>
            </a:prstGeom>
            <a:gradFill flip="none" rotWithShape="0">
              <a:gsLst>
                <a:gs pos="0">
                  <a:srgbClr val="FFFFFF">
                    <a:lumMod val="92000"/>
                  </a:srgbClr>
                </a:gs>
                <a:gs pos="100000">
                  <a:srgbClr val="FFFFFF"/>
                </a:gs>
              </a:gsLst>
              <a:lin ang="27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defTabSz="914400">
                <a:defRPr/>
              </a:pPr>
              <a:r>
                <a:rPr lang="en-US" sz="1300" b="1" kern="0" dirty="0">
                  <a:solidFill>
                    <a:srgbClr val="000000"/>
                  </a:solidFill>
                  <a:latin typeface="Calibri"/>
                  <a:cs typeface="Calibri"/>
                </a:rPr>
                <a:t>P-value</a:t>
              </a:r>
            </a:p>
          </p:txBody>
        </p:sp>
        <p:sp>
          <p:nvSpPr>
            <p:cNvPr id="24" name="Line 300">
              <a:extLst>
                <a:ext uri="{FF2B5EF4-FFF2-40B4-BE49-F238E27FC236}">
                  <a16:creationId xmlns:a16="http://schemas.microsoft.com/office/drawing/2014/main" id="{A10C6786-C6D8-13F7-30B0-90EFBCE9A061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6279870" y="4554628"/>
              <a:ext cx="3557578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5" name="Rounded Rectangle 142">
              <a:extLst>
                <a:ext uri="{FF2B5EF4-FFF2-40B4-BE49-F238E27FC236}">
                  <a16:creationId xmlns:a16="http://schemas.microsoft.com/office/drawing/2014/main" id="{428C4D66-FC97-2EC9-E233-4C99550B6E90}"/>
                </a:ext>
              </a:extLst>
            </p:cNvPr>
            <p:cNvSpPr/>
            <p:nvPr/>
          </p:nvSpPr>
          <p:spPr>
            <a:xfrm>
              <a:off x="8956638" y="3845883"/>
              <a:ext cx="1724025" cy="274637"/>
            </a:xfrm>
            <a:prstGeom prst="roundRect">
              <a:avLst/>
            </a:prstGeom>
            <a:gradFill flip="none" rotWithShape="0">
              <a:gsLst>
                <a:gs pos="0">
                  <a:srgbClr val="FFFFFF">
                    <a:lumMod val="92000"/>
                  </a:srgbClr>
                </a:gs>
                <a:gs pos="100000">
                  <a:srgbClr val="FFFFFF"/>
                </a:gs>
              </a:gsLst>
              <a:lin ang="27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defTabSz="914400">
                <a:defRPr/>
              </a:pPr>
              <a:r>
                <a:rPr lang="en-US" sz="1300" b="1" kern="0" dirty="0">
                  <a:solidFill>
                    <a:srgbClr val="000000"/>
                  </a:solidFill>
                  <a:latin typeface="Calibri"/>
                  <a:cs typeface="Calibri"/>
                </a:rPr>
                <a:t>Data summary</a:t>
              </a:r>
            </a:p>
          </p:txBody>
        </p:sp>
        <p:sp>
          <p:nvSpPr>
            <p:cNvPr id="21" name="Rounded Rectangle 142">
              <a:extLst>
                <a:ext uri="{FF2B5EF4-FFF2-40B4-BE49-F238E27FC236}">
                  <a16:creationId xmlns:a16="http://schemas.microsoft.com/office/drawing/2014/main" id="{0B12D200-CA16-479D-0C0A-6F3B4F998B9E}"/>
                </a:ext>
              </a:extLst>
            </p:cNvPr>
            <p:cNvSpPr/>
            <p:nvPr/>
          </p:nvSpPr>
          <p:spPr>
            <a:xfrm>
              <a:off x="8956638" y="4419241"/>
              <a:ext cx="1724025" cy="274637"/>
            </a:xfrm>
            <a:prstGeom prst="roundRect">
              <a:avLst/>
            </a:prstGeom>
            <a:gradFill flip="none" rotWithShape="0">
              <a:gsLst>
                <a:gs pos="0">
                  <a:srgbClr val="FFFFFF">
                    <a:lumMod val="92000"/>
                  </a:srgbClr>
                </a:gs>
                <a:gs pos="100000">
                  <a:srgbClr val="FFFFFF"/>
                </a:gs>
              </a:gsLst>
              <a:lin ang="27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defTabSz="914400">
                <a:defRPr/>
              </a:pPr>
              <a:r>
                <a:rPr lang="en-US" sz="1300" b="1" kern="0" dirty="0">
                  <a:solidFill>
                    <a:srgbClr val="000000"/>
                  </a:solidFill>
                  <a:latin typeface="Calibri"/>
                  <a:cs typeface="Calibri"/>
                </a:rPr>
                <a:t>R-Squared value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75916231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231EEFD-5A4C-C79D-4CA5-3B46FB41BC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0900AF1-059B-F0DB-6C76-D9494DEBB9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Validation of Trend Lines: P-Value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1DD18A-D4CE-174F-68F0-5E4AB220F0E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b="1" dirty="0"/>
              <a:t>P-value</a:t>
            </a:r>
            <a:r>
              <a:rPr lang="en-US" dirty="0"/>
              <a:t>: A number assigned to the significance of a trend line. </a:t>
            </a:r>
          </a:p>
          <a:p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2C6E9FA-3661-17B0-5EE4-EA0657358AF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The P-value helps confirm that, if you changed to a larger sample size, the same trend would be seen. </a:t>
            </a:r>
          </a:p>
          <a:p>
            <a:r>
              <a:rPr lang="en-US" dirty="0"/>
              <a:t>The P-value is a number between 0 and 1. </a:t>
            </a:r>
          </a:p>
          <a:p>
            <a:r>
              <a:rPr lang="en-US" dirty="0"/>
              <a:t>There is a cutoff value assigned, usually .05. </a:t>
            </a:r>
          </a:p>
          <a:p>
            <a:r>
              <a:rPr lang="en-US" dirty="0"/>
              <a:t>If the P-Value is less than the cutoff value, the results are considered significant.</a:t>
            </a:r>
          </a:p>
          <a:p>
            <a:r>
              <a:rPr lang="en-US" dirty="0"/>
              <a:t>A small P-value, less than the cutoff, indicates your model and trend line may be flawed.</a:t>
            </a:r>
          </a:p>
        </p:txBody>
      </p:sp>
    </p:spTree>
    <p:extLst>
      <p:ext uri="{BB962C8B-B14F-4D97-AF65-F5344CB8AC3E}">
        <p14:creationId xmlns:p14="http://schemas.microsoft.com/office/powerpoint/2010/main" val="300753329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FILEPNG" val="C:\Logical Operations\Content\095216 Tableau Part 2\trunk\095216\images\distr.png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FILEPNG" val="C:\Logical Operations\Content\095216 Tableau Part 2\trunk\095216\images\tlop.png"/>
</p:tagLst>
</file>

<file path=ppt/theme/theme1.xml><?xml version="1.0" encoding="utf-8"?>
<a:theme xmlns:a="http://schemas.openxmlformats.org/drawingml/2006/main" name="LO Choice">
  <a:themeElements>
    <a:clrScheme name="LO">
      <a:dk1>
        <a:sysClr val="windowText" lastClr="000000"/>
      </a:dk1>
      <a:lt1>
        <a:sysClr val="window" lastClr="FFFFFF"/>
      </a:lt1>
      <a:dk2>
        <a:srgbClr val="000000"/>
      </a:dk2>
      <a:lt2>
        <a:srgbClr val="FFFFFF"/>
      </a:lt2>
      <a:accent1>
        <a:srgbClr val="009DDC"/>
      </a:accent1>
      <a:accent2>
        <a:srgbClr val="1D76BB"/>
      </a:accent2>
      <a:accent3>
        <a:srgbClr val="B2D237"/>
      </a:accent3>
      <a:accent4>
        <a:srgbClr val="1D3764"/>
      </a:accent4>
      <a:accent5>
        <a:srgbClr val="972883"/>
      </a:accent5>
      <a:accent6>
        <a:srgbClr val="5F1F5A"/>
      </a:accent6>
      <a:hlink>
        <a:srgbClr val="009DDC"/>
      </a:hlink>
      <a:folHlink>
        <a:srgbClr val="009DDC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28575" cap="flat" cmpd="sng" algn="ctr">
          <a:solidFill>
            <a:srgbClr val="E62428"/>
          </a:solidFill>
          <a:prstDash val="solid"/>
        </a:ln>
        <a:effectLst/>
      </a:spPr>
      <a:bodyPr rtlCol="0" anchor="ctr"/>
      <a:lstStyle>
        <a:defPPr algn="ctr" defTabSz="914400">
          <a:defRPr sz="1100" b="1" kern="0" dirty="0" err="1">
            <a:solidFill>
              <a:srgbClr val="FF0000"/>
            </a:solidFill>
            <a:latin typeface="Arial"/>
          </a:defRPr>
        </a:defPPr>
      </a:lstStyle>
    </a:spDef>
    <a:lnDef>
      <a:spPr>
        <a:ln w="19050">
          <a:solidFill>
            <a:schemeClr val="tx1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on2" id="{3B1BE2F0-398A-4CCD-8446-06EF53C6104A}" vid="{5B32D309-C467-4576-9A59-58C55E4172A7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LO_OV_Template_5_3-WIDE</Template>
  <TotalTime>8861</TotalTime>
  <Words>1417</Words>
  <Application>Microsoft Office PowerPoint</Application>
  <PresentationFormat>Widescreen</PresentationFormat>
  <Paragraphs>173</Paragraphs>
  <Slides>31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5" baseType="lpstr">
      <vt:lpstr>Arial</vt:lpstr>
      <vt:lpstr>Calibri</vt:lpstr>
      <vt:lpstr>Courier New</vt:lpstr>
      <vt:lpstr>LO Choice</vt:lpstr>
      <vt:lpstr>Performing Statistical Analysis, Forecasting, and Predicting</vt:lpstr>
      <vt:lpstr>Perform Statistical Analysis</vt:lpstr>
      <vt:lpstr>The Analytics Pane</vt:lpstr>
      <vt:lpstr>Standard Deviation</vt:lpstr>
      <vt:lpstr>Distribution Bands</vt:lpstr>
      <vt:lpstr>Trend Line Analysis</vt:lpstr>
      <vt:lpstr>Configuration of Trend Lines</vt:lpstr>
      <vt:lpstr>Validation of Trend Lines: R-Squared</vt:lpstr>
      <vt:lpstr>Validation of Trend Lines: P-Value</vt:lpstr>
      <vt:lpstr>Validation of Trend Lines: Residuals</vt:lpstr>
      <vt:lpstr>Summarization</vt:lpstr>
      <vt:lpstr>The R Project for Statistical Computing</vt:lpstr>
      <vt:lpstr>R and Tableau</vt:lpstr>
      <vt:lpstr>PowerPoint Presentation</vt:lpstr>
      <vt:lpstr>Forecast Data Trends</vt:lpstr>
      <vt:lpstr>Forecasting (Slide 1 of 2)</vt:lpstr>
      <vt:lpstr>Forecasting (Slide 2 of 2)</vt:lpstr>
      <vt:lpstr>Forecasting Models</vt:lpstr>
      <vt:lpstr>Prediction Interval</vt:lpstr>
      <vt:lpstr>The Forecast Options Dialog Box</vt:lpstr>
      <vt:lpstr>The Describe Forecast Feature</vt:lpstr>
      <vt:lpstr>Forecast Results</vt:lpstr>
      <vt:lpstr>Step Lines and Jump Lines</vt:lpstr>
      <vt:lpstr>PowerPoint Presentation</vt:lpstr>
      <vt:lpstr>Create Predictive Models</vt:lpstr>
      <vt:lpstr>Predictive Models</vt:lpstr>
      <vt:lpstr>Predictors</vt:lpstr>
      <vt:lpstr>Predictive Modeling vs. Forecasting</vt:lpstr>
      <vt:lpstr>Types of Predictive Models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Connecting to and Transforming Data</dc:title>
  <dc:creator>Pam Taylor</dc:creator>
  <cp:lastModifiedBy>Michelle Farney</cp:lastModifiedBy>
  <cp:revision>28</cp:revision>
  <dcterms:created xsi:type="dcterms:W3CDTF">2024-01-19T19:24:27Z</dcterms:created>
  <dcterms:modified xsi:type="dcterms:W3CDTF">2024-10-08T20:14:03Z</dcterms:modified>
</cp:coreProperties>
</file>