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19"/>
  </p:notesMasterIdLst>
  <p:handoutMasterIdLst>
    <p:handoutMasterId r:id="rId20"/>
  </p:handoutMasterIdLst>
  <p:sldIdLst>
    <p:sldId id="301" r:id="rId2"/>
    <p:sldId id="300" r:id="rId3"/>
    <p:sldId id="303" r:id="rId4"/>
    <p:sldId id="309" r:id="rId5"/>
    <p:sldId id="304" r:id="rId6"/>
    <p:sldId id="298" r:id="rId7"/>
    <p:sldId id="305" r:id="rId8"/>
    <p:sldId id="310" r:id="rId9"/>
    <p:sldId id="311" r:id="rId10"/>
    <p:sldId id="314" r:id="rId11"/>
    <p:sldId id="312" r:id="rId12"/>
    <p:sldId id="306" r:id="rId13"/>
    <p:sldId id="302" r:id="rId14"/>
    <p:sldId id="307" r:id="rId15"/>
    <p:sldId id="313" r:id="rId16"/>
    <p:sldId id="308" r:id="rId17"/>
    <p:sldId id="266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1" autoAdjust="0"/>
  </p:normalViewPr>
  <p:slideViewPr>
    <p:cSldViewPr snapToGrid="0">
      <p:cViewPr varScale="1">
        <p:scale>
          <a:sx n="79" d="100"/>
          <a:sy n="79" d="100"/>
        </p:scale>
        <p:origin x="93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10/9/2024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10/9/2024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2" spcCol="13716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rabicPeriod"/>
              <a:defRPr lang="en-US" dirty="0"/>
            </a:lvl4pPr>
            <a:lvl5pPr marL="342900" indent="-342900">
              <a:buFont typeface="+mj-lt"/>
              <a:buAutoNum type="arabicPeriod"/>
              <a:defRPr lang="en-US" dirty="0"/>
            </a:lvl5pPr>
          </a:lstStyle>
          <a:p>
            <a:pPr marL="173038" lvl="0" indent="-173038"/>
            <a:r>
              <a:rPr lang="en-US" dirty="0"/>
              <a:t>Click to add text. If you have &lt;12 lessons, select HomeAdd or Remove </a:t>
            </a:r>
            <a:r>
              <a:rPr lang="en-US" dirty="0" err="1"/>
              <a:t>ColumnsOne</a:t>
            </a:r>
            <a:r>
              <a:rPr lang="en-US" dirty="0"/>
              <a:t> Column to prevent wrapping issues with long titles.</a:t>
            </a:r>
          </a:p>
          <a:p>
            <a:pPr marL="173038" lvl="1" indent="-173038"/>
            <a:r>
              <a:rPr lang="en-US" dirty="0"/>
              <a:t>Second level</a:t>
            </a:r>
          </a:p>
          <a:p>
            <a:pPr marL="173038" lvl="2" indent="-173038"/>
            <a:r>
              <a:rPr lang="en-US" dirty="0"/>
              <a:t>Third level</a:t>
            </a:r>
          </a:p>
          <a:p>
            <a:pPr marL="173038" lvl="3" indent="-173038"/>
            <a:r>
              <a:rPr lang="en-US" dirty="0"/>
              <a:t>Fourth level</a:t>
            </a:r>
          </a:p>
          <a:p>
            <a:pPr marL="173038" lvl="4" indent="-173038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“Course Outline: [Course Title]”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1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lphaUcPeriod"/>
              <a:defRPr lang="en-US" dirty="0"/>
            </a:lvl4pPr>
            <a:lvl5pPr marL="342900" indent="-342900">
              <a:buFont typeface="+mj-lt"/>
              <a:buAutoNum type="alphaUcPeriod"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Lesson title</a:t>
            </a:r>
          </a:p>
        </p:txBody>
      </p:sp>
    </p:spTree>
    <p:extLst>
      <p:ext uri="{BB962C8B-B14F-4D97-AF65-F5344CB8AC3E}">
        <p14:creationId xmlns:p14="http://schemas.microsoft.com/office/powerpoint/2010/main" val="4060062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35" r:id="rId2"/>
    <p:sldLayoutId id="2147483825" r:id="rId3"/>
    <p:sldLayoutId id="2147483800" r:id="rId4"/>
    <p:sldLayoutId id="2147483810" r:id="rId5"/>
    <p:sldLayoutId id="2147483801" r:id="rId6"/>
    <p:sldLayoutId id="2147483802" r:id="rId7"/>
    <p:sldLayoutId id="2147483818" r:id="rId8"/>
    <p:sldLayoutId id="2147483822" r:id="rId9"/>
    <p:sldLayoutId id="2147483819" r:id="rId10"/>
    <p:sldLayoutId id="2147483826" r:id="rId11"/>
    <p:sldLayoutId id="2147483816" r:id="rId12"/>
    <p:sldLayoutId id="2147483823" r:id="rId13"/>
    <p:sldLayoutId id="2147483817" r:id="rId14"/>
    <p:sldLayoutId id="2147483821" r:id="rId15"/>
    <p:sldLayoutId id="2147483804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DEF60C-3161-B13A-6C01-E2402AAA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182CB-B58E-5A53-6B78-A4884F2A3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Share and Publish Content</a:t>
            </a:r>
          </a:p>
          <a:p>
            <a:r>
              <a:rPr lang="en-US" dirty="0"/>
              <a:t>Schedule Data Updates</a:t>
            </a:r>
          </a:p>
          <a:p>
            <a:r>
              <a:rPr lang="en-US" dirty="0"/>
              <a:t>Manage Published Workbooks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D89379-9496-4BBD-6E6F-C26657B0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Publishing and Managing Content</a:t>
            </a:r>
          </a:p>
        </p:txBody>
      </p:sp>
    </p:spTree>
    <p:extLst>
      <p:ext uri="{BB962C8B-B14F-4D97-AF65-F5344CB8AC3E}">
        <p14:creationId xmlns:p14="http://schemas.microsoft.com/office/powerpoint/2010/main" val="57903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E9F0FE-48EC-A415-3E75-8F164996A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Tableau Prep Flow Scheduling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EA23D6-46EE-12E2-6C25-4E9598F15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874A982-780C-EE29-BA11-BD0949103F4E}"/>
              </a:ext>
            </a:extLst>
          </p:cNvPr>
          <p:cNvGrpSpPr/>
          <p:nvPr/>
        </p:nvGrpSpPr>
        <p:grpSpPr>
          <a:xfrm>
            <a:off x="299622" y="1195033"/>
            <a:ext cx="11410097" cy="5250440"/>
            <a:chOff x="299622" y="1195033"/>
            <a:chExt cx="11410097" cy="5250440"/>
          </a:xfrm>
        </p:grpSpPr>
        <p:pic>
          <p:nvPicPr>
            <p:cNvPr id="5" name="Picture 4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4212AFAF-C43A-2CB9-3C91-FFE5AED02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9622" y="1672015"/>
              <a:ext cx="5410669" cy="1844200"/>
            </a:xfrm>
            <a:prstGeom prst="rect">
              <a:avLst/>
            </a:prstGeom>
          </p:spPr>
        </p:pic>
        <p:pic>
          <p:nvPicPr>
            <p:cNvPr id="9" name="Picture 8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67D91B26-4CC2-30B9-F0F9-63BD3E9C31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8879" y="4395515"/>
              <a:ext cx="8794242" cy="2049958"/>
            </a:xfrm>
            <a:prstGeom prst="rect">
              <a:avLst/>
            </a:prstGeom>
          </p:spPr>
        </p:pic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258A1DC-E4CD-29E0-008F-9E017F23FB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9622" y="1195033"/>
              <a:ext cx="453265" cy="457200"/>
            </a:xfrm>
            <a:prstGeom prst="ellipse">
              <a:avLst/>
            </a:prstGeom>
            <a:solidFill>
              <a:schemeClr val="accent5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600" b="1" kern="0" dirty="0">
                  <a:solidFill>
                    <a:schemeClr val="bg2"/>
                  </a:solidFill>
                  <a:latin typeface="Arial"/>
                </a:rPr>
                <a:t>1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C510EEF-AD87-CCF0-62E4-A105D8FEB3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1429" y="1195033"/>
              <a:ext cx="453265" cy="457200"/>
            </a:xfrm>
            <a:prstGeom prst="ellipse">
              <a:avLst/>
            </a:prstGeom>
            <a:solidFill>
              <a:schemeClr val="accent5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600" b="1" kern="0" dirty="0">
                  <a:solidFill>
                    <a:schemeClr val="bg2"/>
                  </a:solidFill>
                  <a:latin typeface="Arial"/>
                </a:rPr>
                <a:t>2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9B569D9-0E29-DFED-7B33-4A63E253DD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8879" y="3925278"/>
              <a:ext cx="453265" cy="457200"/>
            </a:xfrm>
            <a:prstGeom prst="ellipse">
              <a:avLst/>
            </a:prstGeom>
            <a:solidFill>
              <a:schemeClr val="accent5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600" b="1" kern="0" dirty="0">
                  <a:solidFill>
                    <a:schemeClr val="bg2"/>
                  </a:solidFill>
                  <a:latin typeface="Arial"/>
                </a:rPr>
                <a:t>3</a:t>
              </a:r>
            </a:p>
          </p:txBody>
        </p:sp>
        <p:pic>
          <p:nvPicPr>
            <p:cNvPr id="16" name="Picture 15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68DA4574-35F1-D5D9-02D1-8A79A1C412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91429" y="1672015"/>
              <a:ext cx="5418290" cy="2339543"/>
            </a:xfrm>
            <a:prstGeom prst="rect">
              <a:avLst/>
            </a:prstGeom>
          </p:spPr>
        </p:pic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11E3EC68-B32C-F5DD-246F-CB25E5635CDA}"/>
                </a:ext>
              </a:extLst>
            </p:cNvPr>
            <p:cNvSpPr/>
            <p:nvPr/>
          </p:nvSpPr>
          <p:spPr>
            <a:xfrm>
              <a:off x="846640" y="1286314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Define the frequency</a:t>
              </a: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FFDD3C60-A444-9DF0-22DB-FCCFD716FE85}"/>
                </a:ext>
              </a:extLst>
            </p:cNvPr>
            <p:cNvSpPr/>
            <p:nvPr/>
          </p:nvSpPr>
          <p:spPr>
            <a:xfrm>
              <a:off x="6838447" y="1286314"/>
              <a:ext cx="244695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Set the options for output steps</a:t>
              </a:r>
            </a:p>
          </p:txBody>
        </p:sp>
        <p:sp>
          <p:nvSpPr>
            <p:cNvPr id="19" name="Rounded Rectangle 143">
              <a:extLst>
                <a:ext uri="{FF2B5EF4-FFF2-40B4-BE49-F238E27FC236}">
                  <a16:creationId xmlns:a16="http://schemas.microsoft.com/office/drawing/2014/main" id="{4548C291-AE8C-86B4-66DC-47941A4FA7CC}"/>
                </a:ext>
              </a:extLst>
            </p:cNvPr>
            <p:cNvSpPr/>
            <p:nvPr/>
          </p:nvSpPr>
          <p:spPr>
            <a:xfrm>
              <a:off x="2264287" y="4016559"/>
              <a:ext cx="2194591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Confirm the run is scheduled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4799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E41853-0DEA-DA9D-A8E7-CB5C756611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 should enable notification when extract refreshes fail.</a:t>
            </a:r>
          </a:p>
          <a:p>
            <a:r>
              <a:rPr lang="en-US" dirty="0"/>
              <a:t>If you cannot configure tasks to run sequentially, you might want to stagger your start times.</a:t>
            </a:r>
          </a:p>
          <a:p>
            <a:r>
              <a:rPr lang="en-US" dirty="0"/>
              <a:t>If you migrate existing tasks to custom schedules, those tasks will run in parallel unless you change the start times.</a:t>
            </a:r>
          </a:p>
          <a:p>
            <a:r>
              <a:rPr lang="en-US" dirty="0"/>
              <a:t>If you schedule multiple extract refreshes for the same workbook or published data source, the jobs run sequentially. </a:t>
            </a:r>
          </a:p>
          <a:p>
            <a:r>
              <a:rPr lang="en-US" dirty="0"/>
              <a:t>You need the Tableau Data Management add-on with Tableau Prep Conductor to schedule flows.</a:t>
            </a:r>
          </a:p>
          <a:p>
            <a:r>
              <a:rPr lang="en-US" dirty="0"/>
              <a:t>You can use Linked Tasks in Tableau Cloud to schedule a series of flows to update sequentially.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8B647F-C492-A5DC-57F1-88C569E0C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EE7A000-C5A4-0BD7-B0ED-C3B2F5FE2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Scheduling Data Updates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46334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8E2E50-82EB-DF57-BEFB-3EC05613C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1D2E41-DF16-3973-1DD9-2472C25263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Scheduling a Data Extract Refresh</a:t>
            </a:r>
          </a:p>
        </p:txBody>
      </p:sp>
    </p:spTree>
    <p:extLst>
      <p:ext uri="{BB962C8B-B14F-4D97-AF65-F5344CB8AC3E}">
        <p14:creationId xmlns:p14="http://schemas.microsoft.com/office/powerpoint/2010/main" val="2382001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 Published Workbooks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200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69CFBC-BCDB-4A26-7D54-DDA78F3CB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9E8969D-5E4C-367E-63AE-B1C6DB3A6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Alerts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5245E3-C1EA-61B7-6F41-741B0E765A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Alert</a:t>
            </a:r>
            <a:r>
              <a:rPr lang="en-US" dirty="0"/>
              <a:t>: An automated notification that informs users when data in a dashboard or report meets certain predefined conditions.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9A0E6D-8DE8-0DA6-7339-368F0E32CF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Help users stay updated on key metrics without having to continuously monitor the dashboard.</a:t>
            </a:r>
          </a:p>
          <a:p>
            <a:r>
              <a:rPr lang="en-US" dirty="0"/>
              <a:t>Alerts often link back to the dashboard so users can quickly investigate the data behind the alert.</a:t>
            </a:r>
          </a:p>
          <a:p>
            <a:r>
              <a:rPr lang="en-US" dirty="0"/>
              <a:t>Data alerts can be sent as:</a:t>
            </a:r>
          </a:p>
          <a:p>
            <a:pPr lvl="1"/>
            <a:r>
              <a:rPr lang="en-US" dirty="0"/>
              <a:t>An email.</a:t>
            </a:r>
          </a:p>
          <a:p>
            <a:pPr lvl="1"/>
            <a:r>
              <a:rPr lang="en-US" dirty="0"/>
              <a:t>A notification in your Tableau site.</a:t>
            </a:r>
          </a:p>
          <a:p>
            <a:pPr lvl="1"/>
            <a:r>
              <a:rPr lang="en-US" dirty="0"/>
              <a:t>A notification in a connected Slack workspace through the Tableau for Slack application.</a:t>
            </a:r>
          </a:p>
          <a:p>
            <a:r>
              <a:rPr lang="en-US" dirty="0"/>
              <a:t>Set specific criteria for the alert trigger.</a:t>
            </a:r>
          </a:p>
          <a:p>
            <a:r>
              <a:rPr lang="en-US" dirty="0"/>
              <a:t>Frequency options include:</a:t>
            </a:r>
          </a:p>
          <a:p>
            <a:pPr lvl="1"/>
            <a:r>
              <a:rPr lang="en-US" dirty="0"/>
              <a:t>Once - the first time it's true.</a:t>
            </a:r>
          </a:p>
          <a:p>
            <a:pPr lvl="1"/>
            <a:r>
              <a:rPr lang="en-US" dirty="0"/>
              <a:t>As frequently as possible.</a:t>
            </a:r>
          </a:p>
          <a:p>
            <a:pPr lvl="1"/>
            <a:r>
              <a:rPr lang="en-US" dirty="0"/>
              <a:t>Hourly at most.</a:t>
            </a:r>
          </a:p>
          <a:p>
            <a:pPr lvl="1"/>
            <a:r>
              <a:rPr lang="en-US" dirty="0"/>
              <a:t>Daily at most.</a:t>
            </a:r>
          </a:p>
          <a:p>
            <a:pPr lvl="1"/>
            <a:r>
              <a:rPr lang="en-US" dirty="0"/>
              <a:t>Weekly at most.</a:t>
            </a:r>
          </a:p>
        </p:txBody>
      </p:sp>
    </p:spTree>
    <p:extLst>
      <p:ext uri="{BB962C8B-B14F-4D97-AF65-F5344CB8AC3E}">
        <p14:creationId xmlns:p14="http://schemas.microsoft.com/office/powerpoint/2010/main" val="38689173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07B77B-EB0E-8F11-1B9F-222A1BF6E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5880B97-554B-A78C-7673-C148810D0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Subscriptions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BFF974-147F-4337-431F-6BC74E5470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Subscription</a:t>
            </a:r>
            <a:r>
              <a:rPr lang="en-US" dirty="0"/>
              <a:t>: A feature that allows users to receive regular, static snapshots (image files or PDFs) of dashboards or reports via email.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93977B8-CF67-7C4C-2E4D-BBE4578F1C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Designed for users who want to stay informed without having to log into Tableau frequently.</a:t>
            </a:r>
          </a:p>
          <a:p>
            <a:r>
              <a:rPr lang="en-US" dirty="0"/>
              <a:t>Users must have the View and Download Image/PDF permissions.</a:t>
            </a:r>
          </a:p>
          <a:p>
            <a:r>
              <a:rPr lang="en-US" dirty="0"/>
              <a:t>Subscription messages are sent out on a regular schedule.</a:t>
            </a:r>
          </a:p>
          <a:p>
            <a:r>
              <a:rPr lang="en-US" dirty="0"/>
              <a:t>Can subscribe to:</a:t>
            </a:r>
          </a:p>
          <a:p>
            <a:pPr lvl="1"/>
            <a:r>
              <a:rPr lang="en-US" dirty="0"/>
              <a:t>A dashboard.</a:t>
            </a:r>
          </a:p>
          <a:p>
            <a:pPr lvl="1"/>
            <a:r>
              <a:rPr lang="en-US" dirty="0"/>
              <a:t>A visualization.</a:t>
            </a:r>
          </a:p>
          <a:p>
            <a:pPr lvl="1"/>
            <a:r>
              <a:rPr lang="en-US" dirty="0"/>
              <a:t>The entire workbook.</a:t>
            </a:r>
          </a:p>
        </p:txBody>
      </p:sp>
    </p:spTree>
    <p:extLst>
      <p:ext uri="{BB962C8B-B14F-4D97-AF65-F5344CB8AC3E}">
        <p14:creationId xmlns:p14="http://schemas.microsoft.com/office/powerpoint/2010/main" val="1846217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8E2E50-82EB-DF57-BEFB-3EC05613C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1D2E41-DF16-3973-1DD9-2472C25263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Managing Published Workbooks</a:t>
            </a:r>
          </a:p>
        </p:txBody>
      </p:sp>
    </p:spTree>
    <p:extLst>
      <p:ext uri="{BB962C8B-B14F-4D97-AF65-F5344CB8AC3E}">
        <p14:creationId xmlns:p14="http://schemas.microsoft.com/office/powerpoint/2010/main" val="687880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Are you more likely to publish visualizations to Tableau or to an external format like a PDF?</a:t>
            </a:r>
          </a:p>
          <a:p>
            <a:r>
              <a:rPr lang="en-US" dirty="0"/>
              <a:t>How will you manage your data updates and monitoring the data analyses that matter to your organization?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D8426-B617-9544-393E-BDF417D83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and Publish Content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2FD75-5600-6BAF-69A0-5A58ACEF8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8D14A-8C20-329A-26B8-4A3AAA44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20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69CFBC-BCDB-4A26-7D54-DDA78F3CB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9E8969D-5E4C-367E-63AE-B1C6DB3A6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 Sharing and Publishing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DC4B88D-BB38-AB7D-A80C-DF1178BFA9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Exporting workbooks to different file formats:</a:t>
            </a:r>
          </a:p>
          <a:p>
            <a:pPr lvl="1"/>
            <a:r>
              <a:rPr lang="en-US" dirty="0"/>
              <a:t>Packaged workbooks (.twbx)</a:t>
            </a:r>
          </a:p>
          <a:p>
            <a:pPr lvl="2"/>
            <a:r>
              <a:rPr lang="en-US" dirty="0"/>
              <a:t>A file that contains the workbook along with a copy of any local data source and background images.</a:t>
            </a:r>
          </a:p>
          <a:p>
            <a:pPr lvl="1"/>
            <a:r>
              <a:rPr lang="en-US" dirty="0"/>
              <a:t>PowerPoint presentations (.pptx)</a:t>
            </a:r>
          </a:p>
          <a:p>
            <a:pPr lvl="2"/>
            <a:r>
              <a:rPr lang="en-US" dirty="0"/>
              <a:t>Each worksheet and workbook will be added as an image to a slide. </a:t>
            </a:r>
          </a:p>
          <a:p>
            <a:pPr lvl="1"/>
            <a:r>
              <a:rPr lang="en-US" dirty="0"/>
              <a:t>PDF files </a:t>
            </a:r>
          </a:p>
          <a:p>
            <a:pPr lvl="2"/>
            <a:r>
              <a:rPr lang="en-US" dirty="0"/>
              <a:t>You can apply different page setup options for each worksheet and dashboard before you print the entire workbook as a single PDF.</a:t>
            </a:r>
          </a:p>
          <a:p>
            <a:r>
              <a:rPr lang="en-US" dirty="0"/>
              <a:t>Sharing a workbook link directly from within Tableau Desktop or copying a link and sharing it via another application.</a:t>
            </a:r>
          </a:p>
          <a:p>
            <a:r>
              <a:rPr lang="en-US" dirty="0"/>
              <a:t>Publishing a workbook to Tableau Server, Tableau Cloud, or Tableau Public. </a:t>
            </a:r>
          </a:p>
          <a:p>
            <a:pPr lvl="1"/>
            <a:r>
              <a:rPr lang="en-US" dirty="0"/>
              <a:t>When you use Tableau Server or Tableau Cloud, users can collaborate on the workbook.</a:t>
            </a:r>
          </a:p>
          <a:p>
            <a:r>
              <a:rPr lang="en-US" dirty="0"/>
              <a:t>Exporting visualizations and dashboards to different file formats:</a:t>
            </a:r>
          </a:p>
          <a:p>
            <a:pPr lvl="1"/>
            <a:r>
              <a:rPr lang="en-US" dirty="0"/>
              <a:t>Portable network graphics files (.png)</a:t>
            </a:r>
          </a:p>
          <a:p>
            <a:pPr lvl="1"/>
            <a:r>
              <a:rPr lang="en-US" dirty="0"/>
              <a:t>PDF files</a:t>
            </a:r>
          </a:p>
          <a:p>
            <a:r>
              <a:rPr lang="en-US" dirty="0"/>
              <a:t>Exporting the data underlying a visualization to different file formats:</a:t>
            </a:r>
          </a:p>
          <a:p>
            <a:pPr lvl="1"/>
            <a:r>
              <a:rPr lang="en-US" dirty="0"/>
              <a:t>Excel workbooks (.xlsx)</a:t>
            </a:r>
          </a:p>
          <a:p>
            <a:pPr lvl="1"/>
            <a:r>
              <a:rPr lang="en-US" dirty="0"/>
              <a:t>Access databases (.mdb)</a:t>
            </a:r>
          </a:p>
          <a:p>
            <a:r>
              <a:rPr lang="en-US" dirty="0"/>
              <a:t>Each option has benefits and drawbacks. </a:t>
            </a:r>
          </a:p>
          <a:p>
            <a:pPr lvl="1"/>
            <a:r>
              <a:rPr lang="en-US" dirty="0"/>
              <a:t>Consider what you need to share and who you're sharing with before deciding which you want to use.</a:t>
            </a:r>
          </a:p>
        </p:txBody>
      </p:sp>
    </p:spTree>
    <p:extLst>
      <p:ext uri="{BB962C8B-B14F-4D97-AF65-F5344CB8AC3E}">
        <p14:creationId xmlns:p14="http://schemas.microsoft.com/office/powerpoint/2010/main" val="2596397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ED3F06B-DBE6-9018-B57F-EEF9831AF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Page Setup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C60D24-C312-59C0-7A2D-C26D021AF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FDED36B-3494-B752-F06A-F27EA59522F8}"/>
              </a:ext>
            </a:extLst>
          </p:cNvPr>
          <p:cNvGrpSpPr/>
          <p:nvPr/>
        </p:nvGrpSpPr>
        <p:grpSpPr>
          <a:xfrm>
            <a:off x="2805545" y="1419332"/>
            <a:ext cx="6466362" cy="4324823"/>
            <a:chOff x="2041067" y="1419332"/>
            <a:chExt cx="6466362" cy="4324823"/>
          </a:xfrm>
        </p:grpSpPr>
        <p:pic>
          <p:nvPicPr>
            <p:cNvPr id="6" name="Picture 5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4E32F2B3-F19B-19CD-204B-9DE45CE47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1868" y="1775315"/>
              <a:ext cx="3657917" cy="3968840"/>
            </a:xfrm>
            <a:prstGeom prst="rect">
              <a:avLst/>
            </a:prstGeom>
          </p:spPr>
        </p:pic>
        <p:sp>
          <p:nvSpPr>
            <p:cNvPr id="7" name="Line 313">
              <a:extLst>
                <a:ext uri="{FF2B5EF4-FFF2-40B4-BE49-F238E27FC236}">
                  <a16:creationId xmlns:a16="http://schemas.microsoft.com/office/drawing/2014/main" id="{5C7A8601-31AE-15E5-20A8-A811D82DE64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6502994" y="2246904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Line 316">
              <a:extLst>
                <a:ext uri="{FF2B5EF4-FFF2-40B4-BE49-F238E27FC236}">
                  <a16:creationId xmlns:a16="http://schemas.microsoft.com/office/drawing/2014/main" id="{2919B659-11EA-B4B4-A98D-AE638317B7C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216255" y="1861863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37C939BD-610E-6BE1-90CA-C68981F3D8CA}"/>
                </a:ext>
              </a:extLst>
            </p:cNvPr>
            <p:cNvSpPr/>
            <p:nvPr/>
          </p:nvSpPr>
          <p:spPr>
            <a:xfrm>
              <a:off x="4603479" y="1419332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Layout settings</a:t>
              </a: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F5D1552F-C478-99B9-E020-99EDB6F69FB2}"/>
                </a:ext>
              </a:extLst>
            </p:cNvPr>
            <p:cNvSpPr/>
            <p:nvPr/>
          </p:nvSpPr>
          <p:spPr>
            <a:xfrm>
              <a:off x="6783404" y="2111101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Scaling settings</a:t>
              </a:r>
            </a:p>
          </p:txBody>
        </p:sp>
        <p:sp>
          <p:nvSpPr>
            <p:cNvPr id="12" name="AutoShape 303">
              <a:extLst>
                <a:ext uri="{FF2B5EF4-FFF2-40B4-BE49-F238E27FC236}">
                  <a16:creationId xmlns:a16="http://schemas.microsoft.com/office/drawing/2014/main" id="{38B246C0-A448-CE45-2D6A-52CAF40678F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38835" y="2448085"/>
              <a:ext cx="174625" cy="138112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AutoShape 303">
              <a:extLst>
                <a:ext uri="{FF2B5EF4-FFF2-40B4-BE49-F238E27FC236}">
                  <a16:creationId xmlns:a16="http://schemas.microsoft.com/office/drawing/2014/main" id="{0579415F-5BC0-7FB6-4C2A-86D67333485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39724" y="3910555"/>
              <a:ext cx="173736" cy="64008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AutoShape 303">
              <a:extLst>
                <a:ext uri="{FF2B5EF4-FFF2-40B4-BE49-F238E27FC236}">
                  <a16:creationId xmlns:a16="http://schemas.microsoft.com/office/drawing/2014/main" id="{6F1527CD-ABAF-31F4-0989-111B297548A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39724" y="4665627"/>
              <a:ext cx="173736" cy="64008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55EF8793-E1D1-91C5-FE08-22BEBD8FC5FE}"/>
                </a:ext>
              </a:extLst>
            </p:cNvPr>
            <p:cNvSpPr/>
            <p:nvPr/>
          </p:nvSpPr>
          <p:spPr>
            <a:xfrm>
              <a:off x="2427155" y="3001328"/>
              <a:ext cx="20116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Select what to show/hide</a:t>
              </a: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CB8AC149-CAD6-F803-9DAD-DD34AF11F7A1}"/>
                </a:ext>
              </a:extLst>
            </p:cNvPr>
            <p:cNvSpPr/>
            <p:nvPr/>
          </p:nvSpPr>
          <p:spPr>
            <a:xfrm>
              <a:off x="2155614" y="4089860"/>
              <a:ext cx="228600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Set options for table elements</a:t>
              </a: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A85E5CC4-B889-8ED8-2979-2C845DA3BE26}"/>
                </a:ext>
              </a:extLst>
            </p:cNvPr>
            <p:cNvSpPr/>
            <p:nvPr/>
          </p:nvSpPr>
          <p:spPr>
            <a:xfrm>
              <a:off x="2041067" y="4757067"/>
              <a:ext cx="2397768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Select which views defined by the field on Pages shelf to print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7249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8E2E50-82EB-DF57-BEFB-3EC05613C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1D2E41-DF16-3973-1DD9-2472C25263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Sharing and Publishing Content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6712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Schedule Data Updates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69CFBC-BCDB-4A26-7D54-DDA78F3CB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9E8969D-5E4C-367E-63AE-B1C6DB3A6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Need for Data Updates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DC4B88D-BB38-AB7D-A80C-DF1178BFA9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Up to date data ensures:</a:t>
            </a:r>
          </a:p>
          <a:p>
            <a:r>
              <a:rPr lang="en-US" b="1" dirty="0"/>
              <a:t>Accuracy</a:t>
            </a:r>
            <a:r>
              <a:rPr lang="en-US" dirty="0"/>
              <a:t>: Data is often dynamic and can change frequently. </a:t>
            </a:r>
          </a:p>
          <a:p>
            <a:pPr lvl="1"/>
            <a:r>
              <a:rPr lang="en-US" dirty="0"/>
              <a:t>Refreshing data ensures that your visualizations and dashboards reflect the most current information. </a:t>
            </a:r>
          </a:p>
          <a:p>
            <a:r>
              <a:rPr lang="en-US" b="1" dirty="0"/>
              <a:t>Relevance</a:t>
            </a:r>
            <a:r>
              <a:rPr lang="en-US" dirty="0"/>
              <a:t>: Business conditions can shift rapidly. </a:t>
            </a:r>
          </a:p>
          <a:p>
            <a:pPr lvl="1"/>
            <a:r>
              <a:rPr lang="en-US" dirty="0"/>
              <a:t>Regularly refreshing your data helps you identify new trends or changes in behavior that may not have been apparent with stale data. </a:t>
            </a:r>
          </a:p>
          <a:p>
            <a:r>
              <a:rPr lang="en-US" b="1" dirty="0"/>
              <a:t>Minimal errors</a:t>
            </a:r>
            <a:r>
              <a:rPr lang="en-US" dirty="0"/>
              <a:t>: If there were any errors in the initial data load, refreshing allows for corrections to be applied. </a:t>
            </a:r>
          </a:p>
          <a:p>
            <a:pPr lvl="1"/>
            <a:r>
              <a:rPr lang="en-US" dirty="0"/>
              <a:t>This helps maintain the integrity of your analyses. </a:t>
            </a:r>
          </a:p>
          <a:p>
            <a:r>
              <a:rPr lang="en-US" b="1" dirty="0"/>
              <a:t>Improved decision making</a:t>
            </a:r>
            <a:r>
              <a:rPr lang="en-US" dirty="0"/>
              <a:t>: With current data, you can respond more effectively to business challenges or opportunities. </a:t>
            </a:r>
          </a:p>
          <a:p>
            <a:pPr lvl="1"/>
            <a:r>
              <a:rPr lang="en-US" dirty="0"/>
              <a:t>Timely insights can be the difference between seizing an opportunity or missing it. </a:t>
            </a:r>
          </a:p>
          <a:p>
            <a:endParaRPr lang="en-US" dirty="0"/>
          </a:p>
          <a:p>
            <a:r>
              <a:rPr lang="en-US" dirty="0"/>
              <a:t>Scheduling updates:</a:t>
            </a:r>
          </a:p>
          <a:p>
            <a:pPr lvl="1"/>
            <a:r>
              <a:rPr lang="en-US" dirty="0"/>
              <a:t>Ensures dashboards are refreshed without needing manual intervention.</a:t>
            </a:r>
          </a:p>
          <a:p>
            <a:pPr lvl="1"/>
            <a:r>
              <a:rPr lang="en-US" dirty="0"/>
              <a:t>Promotes consistent, predictable reporting and analysis.</a:t>
            </a:r>
          </a:p>
          <a:p>
            <a:pPr lvl="1"/>
            <a:r>
              <a:rPr lang="en-US" dirty="0"/>
              <a:t>Helps with resource management by scheduling updates to occur during off-peak hours.</a:t>
            </a:r>
          </a:p>
        </p:txBody>
      </p:sp>
    </p:spTree>
    <p:extLst>
      <p:ext uri="{BB962C8B-B14F-4D97-AF65-F5344CB8AC3E}">
        <p14:creationId xmlns:p14="http://schemas.microsoft.com/office/powerpoint/2010/main" val="2285721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3EFC46-BCA7-5C6A-47AB-012A100E6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326181A-0E1D-166B-F334-33D8786A6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Extract Refresh Scheduling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AAD0AC-135F-631E-3777-0E63A4205D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an extract breaks the connection between the original data and the data used in Tableau.</a:t>
            </a:r>
          </a:p>
          <a:p>
            <a:pPr lvl="1"/>
            <a:r>
              <a:rPr lang="en-US" dirty="0"/>
              <a:t>You need to refresh the extract for new or changed data to be displayed in your visualizations.</a:t>
            </a:r>
          </a:p>
          <a:p>
            <a:r>
              <a:rPr lang="en-US" dirty="0"/>
              <a:t>Can schedule refreshes on:</a:t>
            </a:r>
          </a:p>
          <a:p>
            <a:pPr lvl="1"/>
            <a:r>
              <a:rPr lang="en-US" dirty="0"/>
              <a:t>Tableau Server.</a:t>
            </a:r>
          </a:p>
          <a:p>
            <a:pPr lvl="1"/>
            <a:r>
              <a:rPr lang="en-US" dirty="0"/>
              <a:t>Tableau Cloud for extracts of cloud-hosted data.</a:t>
            </a:r>
          </a:p>
          <a:p>
            <a:pPr lvl="1"/>
            <a:r>
              <a:rPr lang="en-US" dirty="0"/>
              <a:t>Tableau Bridge for data sources stored on a private network.</a:t>
            </a:r>
          </a:p>
          <a:p>
            <a:r>
              <a:rPr lang="en-US" dirty="0"/>
              <a:t>Full refresh completely replaces the existing extract with a new version of the data source.</a:t>
            </a:r>
          </a:p>
          <a:p>
            <a:pPr lvl="1"/>
            <a:r>
              <a:rPr lang="en-US" dirty="0"/>
              <a:t>Best option when there are data source changes or data quality issues.</a:t>
            </a:r>
          </a:p>
          <a:p>
            <a:r>
              <a:rPr lang="en-US" dirty="0"/>
              <a:t>An incremental refresh adds new records to the existing extract.</a:t>
            </a:r>
          </a:p>
          <a:p>
            <a:pPr lvl="1"/>
            <a:r>
              <a:rPr lang="en-US" dirty="0"/>
              <a:t>Best option when the dataset is large or has frequent updates.</a:t>
            </a:r>
          </a:p>
          <a:p>
            <a:r>
              <a:rPr lang="en-US" dirty="0"/>
              <a:t>Optimal scheduling probably involves a mix of the two types.</a:t>
            </a:r>
          </a:p>
          <a:p>
            <a:pPr lvl="1"/>
            <a:r>
              <a:rPr lang="en-US" dirty="0"/>
              <a:t>Monthly or quarterly full updates to ensure you have the most current database schema.</a:t>
            </a:r>
          </a:p>
          <a:p>
            <a:pPr lvl="1"/>
            <a:r>
              <a:rPr lang="en-US" dirty="0"/>
              <a:t>Daily incremental updates to capture new transactions.</a:t>
            </a:r>
          </a:p>
          <a:p>
            <a:r>
              <a:rPr lang="en-US" dirty="0"/>
              <a:t>Strategic use of both methods: </a:t>
            </a:r>
          </a:p>
          <a:p>
            <a:pPr lvl="1"/>
            <a:r>
              <a:rPr lang="en-US" dirty="0"/>
              <a:t>Maintains data integrity and performance.</a:t>
            </a:r>
          </a:p>
          <a:p>
            <a:pPr lvl="1"/>
            <a:r>
              <a:rPr lang="en-US" dirty="0"/>
              <a:t>Ensuring visualizations reflect the most relevant information. </a:t>
            </a:r>
          </a:p>
        </p:txBody>
      </p:sp>
    </p:spTree>
    <p:extLst>
      <p:ext uri="{BB962C8B-B14F-4D97-AF65-F5344CB8AC3E}">
        <p14:creationId xmlns:p14="http://schemas.microsoft.com/office/powerpoint/2010/main" val="609375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EA23D6-46EE-12E2-6C25-4E9598F15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3E9F0FE-48EC-A415-3E75-8F164996A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Tableau Prep Flow Scheduling (Slide 1 of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C69DAA-DF7C-56A5-0FE5-8F8037C39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Benefits include:</a:t>
            </a:r>
          </a:p>
          <a:p>
            <a:pPr lvl="1"/>
            <a:r>
              <a:rPr lang="en-US" b="1" dirty="0"/>
              <a:t>Automation</a:t>
            </a:r>
            <a:r>
              <a:rPr lang="en-US" dirty="0"/>
              <a:t>: Ensures your data is consistently updated without manual intervention.</a:t>
            </a:r>
          </a:p>
          <a:p>
            <a:pPr lvl="1"/>
            <a:r>
              <a:rPr lang="en-US" b="1" dirty="0"/>
              <a:t>Timeliness</a:t>
            </a:r>
            <a:r>
              <a:rPr lang="en-US" dirty="0"/>
              <a:t>: Ensures that the latest data is always available for analysis. </a:t>
            </a:r>
          </a:p>
          <a:p>
            <a:pPr lvl="1"/>
            <a:r>
              <a:rPr lang="en-US" b="1" dirty="0"/>
              <a:t>Consistency</a:t>
            </a:r>
            <a:r>
              <a:rPr lang="en-US" dirty="0"/>
              <a:t>: Reduces the risk of human error that can occur with manual data handling.</a:t>
            </a:r>
          </a:p>
          <a:p>
            <a:pPr lvl="1"/>
            <a:r>
              <a:rPr lang="en-US" b="1" dirty="0"/>
              <a:t>Collaboration</a:t>
            </a:r>
            <a:r>
              <a:rPr lang="en-US" dirty="0"/>
              <a:t>: Team members can focus on analysis rather than data wrangling.</a:t>
            </a:r>
          </a:p>
          <a:p>
            <a:r>
              <a:rPr lang="en-US" dirty="0"/>
              <a:t>Need the Data Management add-on.</a:t>
            </a:r>
          </a:p>
          <a:p>
            <a:pPr lvl="1"/>
            <a:r>
              <a:rPr lang="en-US" dirty="0"/>
              <a:t>Tableau Prep Conductor must be enabled.</a:t>
            </a:r>
          </a:p>
          <a:p>
            <a:r>
              <a:rPr lang="en-US" dirty="0"/>
              <a:t>Process</a:t>
            </a:r>
          </a:p>
          <a:p>
            <a:pPr lvl="1"/>
            <a:r>
              <a:rPr lang="en-US" dirty="0"/>
              <a:t>Run the flow to publish the data to Tableau Server or Tableau Cloud.</a:t>
            </a:r>
          </a:p>
          <a:p>
            <a:pPr lvl="1"/>
            <a:r>
              <a:rPr lang="en-US" dirty="0"/>
              <a:t>Publish the flow.</a:t>
            </a:r>
          </a:p>
          <a:p>
            <a:pPr lvl="1"/>
            <a:r>
              <a:rPr lang="en-US" dirty="0"/>
              <a:t>Create the schedule.</a:t>
            </a:r>
          </a:p>
          <a:p>
            <a:pPr lvl="1"/>
            <a:r>
              <a:rPr lang="en-US" dirty="0"/>
              <a:t>Configure email notifications for failed flows.</a:t>
            </a:r>
          </a:p>
          <a:p>
            <a:r>
              <a:rPr lang="en-US" dirty="0"/>
              <a:t>Can schedule the flow to run as a single task or a set of linked tasks.</a:t>
            </a:r>
          </a:p>
          <a:p>
            <a:r>
              <a:rPr lang="en-US" dirty="0"/>
              <a:t>With linked tasks you can:</a:t>
            </a:r>
          </a:p>
          <a:p>
            <a:pPr lvl="1"/>
            <a:r>
              <a:rPr lang="en-US" dirty="0"/>
              <a:t>Split a flow with several outputs into separate tasks.</a:t>
            </a:r>
          </a:p>
          <a:p>
            <a:pPr lvl="1"/>
            <a:r>
              <a:rPr lang="en-US" dirty="0"/>
              <a:t>Link two or more different flows into a sequence.</a:t>
            </a:r>
          </a:p>
        </p:txBody>
      </p:sp>
    </p:spTree>
    <p:extLst>
      <p:ext uri="{BB962C8B-B14F-4D97-AF65-F5344CB8AC3E}">
        <p14:creationId xmlns:p14="http://schemas.microsoft.com/office/powerpoint/2010/main" val="12845592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page_setup_fig.pn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flow_schedule_fig.png"/>
</p:tagLst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3B1BE2F0-398A-4CCD-8446-06EF53C6104A}" vid="{5B32D309-C467-4576-9A59-58C55E4172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LO_OV_Template_5_3-WIDE</Template>
  <TotalTime>969</TotalTime>
  <Words>1143</Words>
  <Application>Microsoft Office PowerPoint</Application>
  <PresentationFormat>Widescreen</PresentationFormat>
  <Paragraphs>145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LO Choice</vt:lpstr>
      <vt:lpstr>Publishing and Managing Content</vt:lpstr>
      <vt:lpstr>Share and Publish Content</vt:lpstr>
      <vt:lpstr>Content Sharing and Publishing</vt:lpstr>
      <vt:lpstr>Page Setup</vt:lpstr>
      <vt:lpstr>PowerPoint Presentation</vt:lpstr>
      <vt:lpstr>Schedule Data Updates</vt:lpstr>
      <vt:lpstr>The Need for Data Updates</vt:lpstr>
      <vt:lpstr>Data Extract Refresh Scheduling</vt:lpstr>
      <vt:lpstr>Tableau Prep Flow Scheduling (Slide 1 of 2)</vt:lpstr>
      <vt:lpstr>Tableau Prep Flow Scheduling (Slide 2 of 2)</vt:lpstr>
      <vt:lpstr>Guidelines for Scheduling Data Updates</vt:lpstr>
      <vt:lpstr>PowerPoint Presentation</vt:lpstr>
      <vt:lpstr>Manage Published Workbooks</vt:lpstr>
      <vt:lpstr>Alerts</vt:lpstr>
      <vt:lpstr>Subscriptions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Connecting to and Transforming Data</dc:title>
  <dc:creator>Pam Taylor</dc:creator>
  <cp:lastModifiedBy>Michelle Farney</cp:lastModifiedBy>
  <cp:revision>29</cp:revision>
  <dcterms:created xsi:type="dcterms:W3CDTF">2024-01-19T19:24:27Z</dcterms:created>
  <dcterms:modified xsi:type="dcterms:W3CDTF">2024-10-09T21:59:10Z</dcterms:modified>
</cp:coreProperties>
</file>