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51"/>
  </p:notesMasterIdLst>
  <p:handoutMasterIdLst>
    <p:handoutMasterId r:id="rId52"/>
  </p:handoutMasterIdLst>
  <p:sldIdLst>
    <p:sldId id="301" r:id="rId2"/>
    <p:sldId id="300" r:id="rId3"/>
    <p:sldId id="302" r:id="rId4"/>
    <p:sldId id="318" r:id="rId5"/>
    <p:sldId id="319" r:id="rId6"/>
    <p:sldId id="320" r:id="rId7"/>
    <p:sldId id="321" r:id="rId8"/>
    <p:sldId id="349" r:id="rId9"/>
    <p:sldId id="322" r:id="rId10"/>
    <p:sldId id="303" r:id="rId11"/>
    <p:sldId id="298" r:id="rId12"/>
    <p:sldId id="304" r:id="rId13"/>
    <p:sldId id="323" r:id="rId14"/>
    <p:sldId id="324" r:id="rId15"/>
    <p:sldId id="325" r:id="rId16"/>
    <p:sldId id="326" r:id="rId17"/>
    <p:sldId id="327" r:id="rId18"/>
    <p:sldId id="305" r:id="rId19"/>
    <p:sldId id="306" r:id="rId20"/>
    <p:sldId id="307" r:id="rId21"/>
    <p:sldId id="344" r:id="rId22"/>
    <p:sldId id="328" r:id="rId23"/>
    <p:sldId id="343" r:id="rId24"/>
    <p:sldId id="329" r:id="rId25"/>
    <p:sldId id="330" r:id="rId26"/>
    <p:sldId id="331" r:id="rId27"/>
    <p:sldId id="332" r:id="rId28"/>
    <p:sldId id="308" r:id="rId29"/>
    <p:sldId id="309" r:id="rId30"/>
    <p:sldId id="310" r:id="rId31"/>
    <p:sldId id="333" r:id="rId32"/>
    <p:sldId id="311" r:id="rId33"/>
    <p:sldId id="312" r:id="rId34"/>
    <p:sldId id="313" r:id="rId35"/>
    <p:sldId id="347" r:id="rId36"/>
    <p:sldId id="348" r:id="rId37"/>
    <p:sldId id="334" r:id="rId38"/>
    <p:sldId id="314" r:id="rId39"/>
    <p:sldId id="315" r:id="rId40"/>
    <p:sldId id="345" r:id="rId41"/>
    <p:sldId id="346" r:id="rId42"/>
    <p:sldId id="316" r:id="rId43"/>
    <p:sldId id="337" r:id="rId44"/>
    <p:sldId id="341" r:id="rId45"/>
    <p:sldId id="339" r:id="rId46"/>
    <p:sldId id="342" r:id="rId47"/>
    <p:sldId id="340" r:id="rId48"/>
    <p:sldId id="317" r:id="rId49"/>
    <p:sldId id="266" r:id="rId5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C4C4"/>
    <a:srgbClr val="E62428"/>
    <a:srgbClr val="F6A61E"/>
    <a:srgbClr val="FBD12A"/>
    <a:srgbClr val="01A1DD"/>
    <a:srgbClr val="1B376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41" autoAdjust="0"/>
  </p:normalViewPr>
  <p:slideViewPr>
    <p:cSldViewPr snapToGrid="0">
      <p:cViewPr>
        <p:scale>
          <a:sx n="100" d="100"/>
          <a:sy n="100" d="100"/>
        </p:scale>
        <p:origin x="96" y="-2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 snapToGrid="0">
      <p:cViewPr varScale="1">
        <p:scale>
          <a:sx n="121" d="100"/>
          <a:sy n="121" d="100"/>
        </p:scale>
        <p:origin x="5020" y="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10/8/2024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10/8/2024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237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12192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900" y="1302040"/>
            <a:ext cx="11280200" cy="4131352"/>
          </a:xfrm>
          <a:prstGeom prst="rect">
            <a:avLst/>
          </a:prstGeom>
        </p:spPr>
        <p:txBody>
          <a:bodyPr numCol="2" spcCol="137160"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sz="18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Wingdings" panose="05000000000000000000" pitchFamily="2" charset="2"/>
              </a:defRPr>
            </a:lvl1pPr>
            <a:lvl2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dirty="0"/>
            </a:lvl2pPr>
            <a:lvl3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 lang="en-US" dirty="0"/>
            </a:lvl3pPr>
            <a:lvl4pPr marL="342900" indent="-342900">
              <a:buClr>
                <a:srgbClr val="009DDC"/>
              </a:buClr>
              <a:buFont typeface="+mj-lt"/>
              <a:buAutoNum type="arabicPeriod"/>
              <a:defRPr lang="en-US" dirty="0"/>
            </a:lvl4pPr>
            <a:lvl5pPr marL="342900" indent="-342900">
              <a:buFont typeface="+mj-lt"/>
              <a:buAutoNum type="arabicPeriod"/>
              <a:defRPr lang="en-US" dirty="0"/>
            </a:lvl5pPr>
          </a:lstStyle>
          <a:p>
            <a:pPr marL="173038" lvl="0" indent="-173038"/>
            <a:r>
              <a:rPr lang="en-US" dirty="0"/>
              <a:t>Click to add text. If you have &lt;12 lessons, select HomeAdd or Remove </a:t>
            </a:r>
            <a:r>
              <a:rPr lang="en-US" dirty="0" err="1"/>
              <a:t>ColumnsOne</a:t>
            </a:r>
            <a:r>
              <a:rPr lang="en-US" dirty="0"/>
              <a:t> Column to prevent wrapping issues with long titles.</a:t>
            </a:r>
          </a:p>
          <a:p>
            <a:pPr marL="173038" lvl="1" indent="-173038"/>
            <a:r>
              <a:rPr lang="en-US" dirty="0"/>
              <a:t>Second level</a:t>
            </a:r>
          </a:p>
          <a:p>
            <a:pPr marL="173038" lvl="2" indent="-173038"/>
            <a:r>
              <a:rPr lang="en-US" dirty="0"/>
              <a:t>Third level</a:t>
            </a:r>
          </a:p>
          <a:p>
            <a:pPr marL="173038" lvl="3" indent="-173038"/>
            <a:r>
              <a:rPr lang="en-US" dirty="0"/>
              <a:t>Fourth level</a:t>
            </a:r>
          </a:p>
          <a:p>
            <a:pPr marL="173038" lvl="4" indent="-173038"/>
            <a:r>
              <a:rPr lang="en-US" dirty="0"/>
              <a:t>Fifth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“Course Outline: [Course Title]”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choice blocks-02.png">
            <a:extLst>
              <a:ext uri="{FF2B5EF4-FFF2-40B4-BE49-F238E27FC236}">
                <a16:creationId xmlns:a16="http://schemas.microsoft.com/office/drawing/2014/main" id="{C5845DEC-FBB0-0640-9CCE-DD53C8BFE7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pic>
        <p:nvPicPr>
          <p:cNvPr id="12" name="Picture 11" descr="Text&#10;&#10;Description automatically generated with low confidence">
            <a:extLst>
              <a:ext uri="{FF2B5EF4-FFF2-40B4-BE49-F238E27FC236}">
                <a16:creationId xmlns:a16="http://schemas.microsoft.com/office/drawing/2014/main" id="{FDC120C7-C7AD-5B48-B43E-CEA49F2A53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5C6CE23-B42B-4F84-BA8A-1139E7B288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1368" y="2209800"/>
            <a:ext cx="11474116" cy="4110789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3429000"/>
            <a:ext cx="10363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6" name="Picture 5" descr="Text&#10;&#10;Description automatically generated with low confidence">
            <a:extLst>
              <a:ext uri="{FF2B5EF4-FFF2-40B4-BE49-F238E27FC236}">
                <a16:creationId xmlns:a16="http://schemas.microsoft.com/office/drawing/2014/main" id="{DA1BAF57-126D-0845-A733-BBE5F1C564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34000" y="1780459"/>
            <a:ext cx="1524000" cy="134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563D8FB-F616-A141-BA60-05CD722139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10800" y="5034665"/>
            <a:ext cx="1646638" cy="1528552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85E1C47-D85D-4CE3-89CB-07B55B63FC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411322"/>
            <a:ext cx="11401538" cy="4869161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DCDD523-54D1-CD4E-AACE-95136B63F7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24400" y="1817870"/>
            <a:ext cx="2743199" cy="2546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1A4FA53-9C9D-FD41-B6C8-250E899E36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87000" y="5029200"/>
            <a:ext cx="1523999" cy="1478843"/>
          </a:xfrm>
          <a:prstGeom prst="rect">
            <a:avLst/>
          </a:prstGeom>
        </p:spPr>
      </p:pic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644051F-6872-45A8-A2EA-CC8EFCDF69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899" y="1435176"/>
            <a:ext cx="11355099" cy="4885413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CF6A015-2A93-3241-99D6-E32A4EDC336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81463" y="1828800"/>
            <a:ext cx="2629074" cy="255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8763000" y="4980200"/>
            <a:ext cx="3443722" cy="191093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5900" y="1302042"/>
            <a:ext cx="1128020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1"/>
            <a:ext cx="12192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384942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A884C12-DE19-4E1B-B00C-2700FCC753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302041"/>
            <a:ext cx="11483012" cy="4920960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3549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312B24-7767-4666-8A1C-1BE0873C521A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8195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DF335A91-456A-4718-9B74-6BD89D5DED9D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487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12192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131352"/>
          </a:xfrm>
          <a:prstGeom prst="rect">
            <a:avLst/>
          </a:prstGeom>
        </p:spPr>
        <p:txBody>
          <a:bodyPr numCol="1"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dirty="0"/>
            </a:lvl2pPr>
            <a:lvl3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lphaUcPeriod"/>
              <a:tabLst/>
              <a:defRPr lang="en-US" dirty="0"/>
            </a:lvl3pPr>
            <a:lvl4pPr marL="342900" indent="-342900">
              <a:buClr>
                <a:srgbClr val="009DDC"/>
              </a:buClr>
              <a:buFont typeface="+mj-lt"/>
              <a:buAutoNum type="alphaUcPeriod"/>
              <a:defRPr lang="en-US" dirty="0"/>
            </a:lvl4pPr>
            <a:lvl5pPr marL="342900" indent="-342900">
              <a:buFont typeface="+mj-lt"/>
              <a:buAutoNum type="alphaUcPeriod"/>
              <a:defRPr lang="en-US" dirty="0"/>
            </a:lvl5pPr>
          </a:lstStyle>
          <a:p>
            <a:pPr marL="173038" lvl="0" indent="-173038"/>
            <a:r>
              <a:rPr lang="en-US"/>
              <a:t>Click to edit Master text styles</a:t>
            </a:r>
          </a:p>
          <a:p>
            <a:pPr marL="173038" lvl="1" indent="-173038"/>
            <a:r>
              <a:rPr lang="en-US"/>
              <a:t>Second level</a:t>
            </a:r>
          </a:p>
          <a:p>
            <a:pPr marL="173038" lvl="2" indent="-173038"/>
            <a:r>
              <a:rPr lang="en-US"/>
              <a:t>Third level</a:t>
            </a:r>
          </a:p>
          <a:p>
            <a:pPr marL="173038" lvl="3" indent="-173038"/>
            <a:r>
              <a:rPr lang="en-US"/>
              <a:t>Fourth level</a:t>
            </a:r>
          </a:p>
          <a:p>
            <a:pPr marL="173038" lvl="4" indent="-173038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Lesson title</a:t>
            </a:r>
          </a:p>
        </p:txBody>
      </p:sp>
    </p:spTree>
    <p:extLst>
      <p:ext uri="{BB962C8B-B14F-4D97-AF65-F5344CB8AC3E}">
        <p14:creationId xmlns:p14="http://schemas.microsoft.com/office/powerpoint/2010/main" val="40600626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388D77D1-C4DF-45F5-BDD2-7CD0000C98F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11717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5334595B-648D-4F1B-955B-00D2A941201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02483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41637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297" y="107462"/>
            <a:ext cx="10824303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lang="en-US" dirty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366ED6B5-4FB4-4D16-9B47-1E16709229F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810830" y="1435103"/>
            <a:ext cx="6859801" cy="4691063"/>
          </a:xfr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 marL="1089025" indent="-174625">
              <a:buFont typeface="Arial" panose="020B0604020202020204" pitchFamily="34" charset="0"/>
              <a:buChar char="•"/>
              <a:defRPr b="0"/>
            </a:lvl4pPr>
            <a:lvl5pPr marL="1316038" indent="-173038">
              <a:buFont typeface="Arial" panose="020B0604020202020204" pitchFamily="34" charset="0"/>
              <a:buChar char="•"/>
              <a:defRPr b="0"/>
            </a:lvl5pPr>
            <a:lvl6pPr marL="1544638" indent="-173038">
              <a:defRPr b="0"/>
            </a:lvl6pPr>
            <a:lvl7pPr marL="1773238" indent="-173038">
              <a:buClr>
                <a:srgbClr val="009DDC"/>
              </a:buClr>
              <a:defRPr sz="1400" b="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13560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956904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113694"/>
            <a:ext cx="73152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523642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14835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20869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8839200" y="1211385"/>
            <a:ext cx="27432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211385"/>
            <a:ext cx="80264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4576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3084" y="3480786"/>
            <a:ext cx="103632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63084" y="1980599"/>
            <a:ext cx="103632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2024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8B62E7-C423-4562-B411-0A1A1B05B8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2CFAED9F-61EC-4BA1-98DA-C4DA6E13D21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8968" y="1171074"/>
            <a:ext cx="11626516" cy="4628147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D6B0FE5-238E-46B9-8A5E-7CA81DC86D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Text&#10;&#10;Description automatically generated with low confidence">
            <a:extLst>
              <a:ext uri="{FF2B5EF4-FFF2-40B4-BE49-F238E27FC236}">
                <a16:creationId xmlns:a16="http://schemas.microsoft.com/office/drawing/2014/main" id="{41E47849-FF6A-6F4D-B1D5-786219E9FD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59080CA-9E13-4611-BA0D-9E828DAE09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5900" y="1932384"/>
            <a:ext cx="11483012" cy="438820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7" name="Picture 6" descr="Text&#10;&#10;Description automatically generated with low confidence">
            <a:extLst>
              <a:ext uri="{FF2B5EF4-FFF2-40B4-BE49-F238E27FC236}">
                <a16:creationId xmlns:a16="http://schemas.microsoft.com/office/drawing/2014/main" id="{E6AF446B-7CFD-6648-9F86-7B714958FC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94B72B-F5CD-E74F-BC5A-2B694B5D84EF}"/>
              </a:ext>
            </a:extLst>
          </p:cNvPr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>
            <a:off x="0" y="0"/>
            <a:ext cx="12179300" cy="9398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900" y="1307130"/>
            <a:ext cx="11280203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94112" y="644547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2024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35" r:id="rId2"/>
    <p:sldLayoutId id="2147483825" r:id="rId3"/>
    <p:sldLayoutId id="2147483800" r:id="rId4"/>
    <p:sldLayoutId id="2147483810" r:id="rId5"/>
    <p:sldLayoutId id="2147483801" r:id="rId6"/>
    <p:sldLayoutId id="2147483802" r:id="rId7"/>
    <p:sldLayoutId id="2147483818" r:id="rId8"/>
    <p:sldLayoutId id="2147483822" r:id="rId9"/>
    <p:sldLayoutId id="2147483819" r:id="rId10"/>
    <p:sldLayoutId id="2147483826" r:id="rId11"/>
    <p:sldLayoutId id="2147483816" r:id="rId12"/>
    <p:sldLayoutId id="2147483823" r:id="rId13"/>
    <p:sldLayoutId id="2147483817" r:id="rId14"/>
    <p:sldLayoutId id="2147483821" r:id="rId15"/>
    <p:sldLayoutId id="2147483804" r:id="rId16"/>
    <p:sldLayoutId id="2147483827" r:id="rId17"/>
    <p:sldLayoutId id="2147483828" r:id="rId18"/>
    <p:sldLayoutId id="2147483829" r:id="rId19"/>
    <p:sldLayoutId id="2147483830" r:id="rId20"/>
    <p:sldLayoutId id="2147483831" r:id="rId21"/>
    <p:sldLayoutId id="2147483832" r:id="rId22"/>
    <p:sldLayoutId id="2147483833" r:id="rId23"/>
    <p:sldLayoutId id="2147483834" r:id="rId2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230188" marR="0" indent="-230188" algn="l" defTabSz="4572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>
          <a:srgbClr val="009DDC"/>
        </a:buClr>
        <a:buSzTx/>
        <a:buFont typeface="Arial"/>
        <a:buChar char="•"/>
        <a:tabLst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573088" indent="-23177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80327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08902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–"/>
        <a:defRPr lang="en-US" sz="14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1376363" indent="-63500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»"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290763" indent="-230188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DDEF60C-3161-B13A-6C01-E2402AAA4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B182CB-B58E-5A53-6B78-A4884F2A36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 Calculated Fields</a:t>
            </a:r>
          </a:p>
          <a:p>
            <a:r>
              <a:rPr lang="en-US" dirty="0"/>
              <a:t>Use Functions to Manipulate Data</a:t>
            </a:r>
          </a:p>
          <a:p>
            <a:r>
              <a:rPr lang="en-US" dirty="0"/>
              <a:t>Use Table Calculations</a:t>
            </a:r>
          </a:p>
          <a:p>
            <a:r>
              <a:rPr lang="en-US" dirty="0"/>
              <a:t>Create Calculated Groups</a:t>
            </a:r>
          </a:p>
          <a:p>
            <a:r>
              <a:rPr lang="en-US" dirty="0"/>
              <a:t>Create Custom Sorts</a:t>
            </a:r>
          </a:p>
          <a:p>
            <a:r>
              <a:rPr lang="en-US" dirty="0"/>
              <a:t>Create LOD Expressions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BD89379-9496-4BBD-6E6F-C26657B0E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Analyzing Data with Calculations</a:t>
            </a:r>
          </a:p>
        </p:txBody>
      </p:sp>
    </p:spTree>
    <p:extLst>
      <p:ext uri="{BB962C8B-B14F-4D97-AF65-F5344CB8AC3E}">
        <p14:creationId xmlns:p14="http://schemas.microsoft.com/office/powerpoint/2010/main" val="579034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D5C1A85-688A-F0EF-FADD-90EE15ABA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176036-2D6B-0212-5B13-7C1F7ADE518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Creating Calculated Fields</a:t>
            </a:r>
          </a:p>
        </p:txBody>
      </p:sp>
    </p:spTree>
    <p:extLst>
      <p:ext uri="{BB962C8B-B14F-4D97-AF65-F5344CB8AC3E}">
        <p14:creationId xmlns:p14="http://schemas.microsoft.com/office/powerpoint/2010/main" val="11997909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C6CA649-245E-47BC-BB91-4895E34C0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Functions to Manipulate Data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210A4E-3BEA-437C-ABC7-7FD84F9FDA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328839-53A7-4B30-8967-7760B3B42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01369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AD1923-99C3-EC3D-13B3-AA316620F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12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12E1A19F-83BA-FB93-748D-EB2AE97C83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Functions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7D73334-9221-67EE-C94E-AADBE70DD09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Number functions</a:t>
            </a:r>
          </a:p>
          <a:p>
            <a:r>
              <a:rPr lang="en-US" dirty="0"/>
              <a:t>String functions</a:t>
            </a:r>
          </a:p>
          <a:p>
            <a:r>
              <a:rPr lang="en-US" dirty="0"/>
              <a:t>Date functions</a:t>
            </a:r>
          </a:p>
          <a:p>
            <a:r>
              <a:rPr lang="en-US" dirty="0"/>
              <a:t>Logical functions</a:t>
            </a:r>
          </a:p>
          <a:p>
            <a:r>
              <a:rPr lang="en-US" dirty="0"/>
              <a:t>Aggregate functions</a:t>
            </a:r>
          </a:p>
          <a:p>
            <a:r>
              <a:rPr lang="en-US" dirty="0"/>
              <a:t>User functions</a:t>
            </a:r>
          </a:p>
          <a:p>
            <a:r>
              <a:rPr lang="en-US" dirty="0"/>
              <a:t>Table calculations</a:t>
            </a:r>
          </a:p>
          <a:p>
            <a:r>
              <a:rPr lang="en-US" dirty="0"/>
              <a:t>Pass-through functions (RAWSQL)</a:t>
            </a:r>
          </a:p>
          <a:p>
            <a:r>
              <a:rPr lang="en-US" dirty="0"/>
              <a:t>Additional functions</a:t>
            </a:r>
          </a:p>
          <a:p>
            <a:pPr lvl="1"/>
            <a:r>
              <a:rPr lang="en-US" dirty="0"/>
              <a:t>Regular expressions, Hadoop Hive specific functions, and Google BigQuery specific functions that you can call from Tableau.</a:t>
            </a:r>
          </a:p>
        </p:txBody>
      </p:sp>
    </p:spTree>
    <p:extLst>
      <p:ext uri="{BB962C8B-B14F-4D97-AF65-F5344CB8AC3E}">
        <p14:creationId xmlns:p14="http://schemas.microsoft.com/office/powerpoint/2010/main" val="9915493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DDE78C0-F514-246C-1DD4-82BC92605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8CF42B6-34FF-E8B1-E02C-F6277D78A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Numeric Calculations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BF809C-89D4-B379-A4C5-BC1E51A1FF0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Use for computing numeric fields.</a:t>
            </a:r>
          </a:p>
          <a:p>
            <a:r>
              <a:rPr lang="en-US" dirty="0"/>
              <a:t>Data cleanup—removing null values.</a:t>
            </a:r>
          </a:p>
          <a:p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9F82035-AA1A-ADD7-2EF2-88FE48925C93}"/>
              </a:ext>
            </a:extLst>
          </p:cNvPr>
          <p:cNvGrpSpPr/>
          <p:nvPr/>
        </p:nvGrpSpPr>
        <p:grpSpPr>
          <a:xfrm>
            <a:off x="3412088" y="3173312"/>
            <a:ext cx="5367824" cy="339781"/>
            <a:chOff x="1369673" y="4346229"/>
            <a:chExt cx="5027704" cy="339781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8BC3319-611B-B0CF-7497-FF8E550A673B}"/>
                </a:ext>
              </a:extLst>
            </p:cNvPr>
            <p:cNvSpPr/>
            <p:nvPr/>
          </p:nvSpPr>
          <p:spPr>
            <a:xfrm>
              <a:off x="1369673" y="4346229"/>
              <a:ext cx="4911135" cy="3397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" name="Text Box 307">
              <a:extLst>
                <a:ext uri="{FF2B5EF4-FFF2-40B4-BE49-F238E27FC236}">
                  <a16:creationId xmlns:a16="http://schemas.microsoft.com/office/drawing/2014/main" id="{111DC1D0-7A71-79F5-93A0-76A10D63A1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69291" y="4365162"/>
              <a:ext cx="4928086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SUM([Sales]-[Cost]-[Shipping Cost]) =SUM([Profit])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36933EFC-5326-6BBC-742D-00E2A9B410F9}"/>
              </a:ext>
            </a:extLst>
          </p:cNvPr>
          <p:cNvGrpSpPr/>
          <p:nvPr/>
        </p:nvGrpSpPr>
        <p:grpSpPr>
          <a:xfrm>
            <a:off x="3329080" y="5175550"/>
            <a:ext cx="5674209" cy="339781"/>
            <a:chOff x="1369673" y="4346229"/>
            <a:chExt cx="5027704" cy="339781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623799E-82C0-459C-7E4C-71B7FA3F12AC}"/>
                </a:ext>
              </a:extLst>
            </p:cNvPr>
            <p:cNvSpPr/>
            <p:nvPr/>
          </p:nvSpPr>
          <p:spPr>
            <a:xfrm>
              <a:off x="1369673" y="4346229"/>
              <a:ext cx="4911135" cy="3397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" name="Text Box 307">
              <a:extLst>
                <a:ext uri="{FF2B5EF4-FFF2-40B4-BE49-F238E27FC236}">
                  <a16:creationId xmlns:a16="http://schemas.microsoft.com/office/drawing/2014/main" id="{10ED2E3F-9C38-8988-C6CD-8977DD8FD4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69291" y="4365162"/>
              <a:ext cx="4928086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ZN(SUM([Sales]-[Cost]-[Shipping Cost]) =SUM([Profit])</a:t>
              </a:r>
            </a:p>
          </p:txBody>
        </p:sp>
      </p:grpSp>
      <p:sp>
        <p:nvSpPr>
          <p:cNvPr id="12" name="Rounded Rectangle 143">
            <a:extLst>
              <a:ext uri="{FF2B5EF4-FFF2-40B4-BE49-F238E27FC236}">
                <a16:creationId xmlns:a16="http://schemas.microsoft.com/office/drawing/2014/main" id="{E423EBBC-6536-217B-BE7B-9DC8848D12D4}"/>
              </a:ext>
            </a:extLst>
          </p:cNvPr>
          <p:cNvSpPr/>
          <p:nvPr/>
        </p:nvSpPr>
        <p:spPr>
          <a:xfrm>
            <a:off x="5233988" y="2635798"/>
            <a:ext cx="1724025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Calculate Profit</a:t>
            </a:r>
          </a:p>
        </p:txBody>
      </p:sp>
      <p:sp>
        <p:nvSpPr>
          <p:cNvPr id="13" name="Rounded Rectangle 143">
            <a:extLst>
              <a:ext uri="{FF2B5EF4-FFF2-40B4-BE49-F238E27FC236}">
                <a16:creationId xmlns:a16="http://schemas.microsoft.com/office/drawing/2014/main" id="{96D192D8-D403-8689-5DEC-B3B31ADD9629}"/>
              </a:ext>
            </a:extLst>
          </p:cNvPr>
          <p:cNvSpPr/>
          <p:nvPr/>
        </p:nvSpPr>
        <p:spPr>
          <a:xfrm>
            <a:off x="4486365" y="4573304"/>
            <a:ext cx="3359639" cy="249671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Calculate Profit after converting nulls to zeros </a:t>
            </a:r>
          </a:p>
        </p:txBody>
      </p:sp>
    </p:spTree>
    <p:extLst>
      <p:ext uri="{BB962C8B-B14F-4D97-AF65-F5344CB8AC3E}">
        <p14:creationId xmlns:p14="http://schemas.microsoft.com/office/powerpoint/2010/main" val="23539621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5AD4D8A-90CC-C690-BB1D-07C305B2A2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0C0647D-7ABA-0932-60CE-9F15E442BB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Date Calculations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EF5C4A-2C31-FE07-0EAE-9F07A3320B6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Determine dates through calculations, organize data by date, and determine the length of time between events. </a:t>
            </a:r>
          </a:p>
          <a:p>
            <a:r>
              <a:rPr lang="en-US" dirty="0"/>
              <a:t>Date functions can use the Gregorian or the ISO 8601 Standard calendar.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AB43DDA-086D-F75B-03FB-B62AAB34A219}"/>
              </a:ext>
            </a:extLst>
          </p:cNvPr>
          <p:cNvGrpSpPr/>
          <p:nvPr/>
        </p:nvGrpSpPr>
        <p:grpSpPr>
          <a:xfrm>
            <a:off x="972131" y="2676438"/>
            <a:ext cx="4436218" cy="877295"/>
            <a:chOff x="972131" y="2676438"/>
            <a:chExt cx="4436218" cy="877295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EC37C959-B600-82C9-8A0D-43F232FD490D}"/>
                </a:ext>
              </a:extLst>
            </p:cNvPr>
            <p:cNvGrpSpPr/>
            <p:nvPr/>
          </p:nvGrpSpPr>
          <p:grpSpPr>
            <a:xfrm>
              <a:off x="972131" y="3213952"/>
              <a:ext cx="4436218" cy="339781"/>
              <a:chOff x="1369673" y="4346229"/>
              <a:chExt cx="5027704" cy="339781"/>
            </a:xfrm>
          </p:grpSpPr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0DCD6F08-E08A-1096-13A0-34C31C3397BB}"/>
                  </a:ext>
                </a:extLst>
              </p:cNvPr>
              <p:cNvSpPr/>
              <p:nvPr/>
            </p:nvSpPr>
            <p:spPr>
              <a:xfrm>
                <a:off x="1369673" y="4346229"/>
                <a:ext cx="4911135" cy="33978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7" name="Text Box 307">
                <a:extLst>
                  <a:ext uri="{FF2B5EF4-FFF2-40B4-BE49-F238E27FC236}">
                    <a16:creationId xmlns:a16="http://schemas.microsoft.com/office/drawing/2014/main" id="{EEDD5664-2DD5-0B2F-5ED3-FF4C1716A3B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69291" y="4365162"/>
                <a:ext cx="4928086" cy="29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DATEDIFF("day" [invoice date],[paid date]) </a:t>
                </a:r>
              </a:p>
            </p:txBody>
          </p:sp>
        </p:grpSp>
        <p:sp>
          <p:nvSpPr>
            <p:cNvPr id="8" name="Rounded Rectangle 143">
              <a:extLst>
                <a:ext uri="{FF2B5EF4-FFF2-40B4-BE49-F238E27FC236}">
                  <a16:creationId xmlns:a16="http://schemas.microsoft.com/office/drawing/2014/main" id="{47160647-F3B9-F95D-DDA4-06AEFC62E8F6}"/>
                </a:ext>
              </a:extLst>
            </p:cNvPr>
            <p:cNvSpPr/>
            <p:nvPr/>
          </p:nvSpPr>
          <p:spPr>
            <a:xfrm>
              <a:off x="2042901" y="2676438"/>
              <a:ext cx="2294678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Calculate payment interval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CBF6794-2273-DC7D-B2FC-88622F809B03}"/>
              </a:ext>
            </a:extLst>
          </p:cNvPr>
          <p:cNvGrpSpPr/>
          <p:nvPr/>
        </p:nvGrpSpPr>
        <p:grpSpPr>
          <a:xfrm>
            <a:off x="1346933" y="4454438"/>
            <a:ext cx="3666295" cy="877295"/>
            <a:chOff x="1346933" y="3773718"/>
            <a:chExt cx="3666295" cy="877295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DA2DE382-254C-937C-A50B-F8AACEA30C7C}"/>
                </a:ext>
              </a:extLst>
            </p:cNvPr>
            <p:cNvGrpSpPr/>
            <p:nvPr/>
          </p:nvGrpSpPr>
          <p:grpSpPr>
            <a:xfrm>
              <a:off x="1346933" y="4311232"/>
              <a:ext cx="3666295" cy="339781"/>
              <a:chOff x="1369673" y="4346229"/>
              <a:chExt cx="5027704" cy="339781"/>
            </a:xfrm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75446291-435B-72BF-226A-04ABE183F5F4}"/>
                  </a:ext>
                </a:extLst>
              </p:cNvPr>
              <p:cNvSpPr/>
              <p:nvPr/>
            </p:nvSpPr>
            <p:spPr>
              <a:xfrm>
                <a:off x="1369673" y="4346229"/>
                <a:ext cx="4911135" cy="33978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1" name="Text Box 307">
                <a:extLst>
                  <a:ext uri="{FF2B5EF4-FFF2-40B4-BE49-F238E27FC236}">
                    <a16:creationId xmlns:a16="http://schemas.microsoft.com/office/drawing/2014/main" id="{AC5551F2-19BB-2510-B8AB-387024A6DB6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69291" y="4365162"/>
                <a:ext cx="4928086" cy="29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DATETRUNC("quarter", [Sale Date]) </a:t>
                </a:r>
              </a:p>
            </p:txBody>
          </p:sp>
        </p:grpSp>
        <p:sp>
          <p:nvSpPr>
            <p:cNvPr id="12" name="Rounded Rectangle 143">
              <a:extLst>
                <a:ext uri="{FF2B5EF4-FFF2-40B4-BE49-F238E27FC236}">
                  <a16:creationId xmlns:a16="http://schemas.microsoft.com/office/drawing/2014/main" id="{B784D767-2F81-2CD4-5A82-B3635085A518}"/>
                </a:ext>
              </a:extLst>
            </p:cNvPr>
            <p:cNvSpPr/>
            <p:nvPr/>
          </p:nvSpPr>
          <p:spPr>
            <a:xfrm>
              <a:off x="1652972" y="3773718"/>
              <a:ext cx="3054217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Calculate which quarter a sale occurred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0BD857E-E119-2954-9EA4-7DE631E3D367}"/>
              </a:ext>
            </a:extLst>
          </p:cNvPr>
          <p:cNvGrpSpPr/>
          <p:nvPr/>
        </p:nvGrpSpPr>
        <p:grpSpPr>
          <a:xfrm>
            <a:off x="7487663" y="2676438"/>
            <a:ext cx="3332995" cy="877295"/>
            <a:chOff x="7487663" y="2676438"/>
            <a:chExt cx="3332995" cy="877295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040CA18D-BA2A-6F8B-9E49-48D62397D95C}"/>
                </a:ext>
              </a:extLst>
            </p:cNvPr>
            <p:cNvGrpSpPr/>
            <p:nvPr/>
          </p:nvGrpSpPr>
          <p:grpSpPr>
            <a:xfrm>
              <a:off x="7487663" y="3213952"/>
              <a:ext cx="3332995" cy="339781"/>
              <a:chOff x="1369673" y="4346229"/>
              <a:chExt cx="5027704" cy="339781"/>
            </a:xfrm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B496EE08-2DA8-19DA-B843-794AF1428987}"/>
                  </a:ext>
                </a:extLst>
              </p:cNvPr>
              <p:cNvSpPr/>
              <p:nvPr/>
            </p:nvSpPr>
            <p:spPr>
              <a:xfrm>
                <a:off x="1369673" y="4346229"/>
                <a:ext cx="4911135" cy="33978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5" name="Text Box 307">
                <a:extLst>
                  <a:ext uri="{FF2B5EF4-FFF2-40B4-BE49-F238E27FC236}">
                    <a16:creationId xmlns:a16="http://schemas.microsoft.com/office/drawing/2014/main" id="{CC904CE5-3C5B-5BD5-3334-9EA4E35EE5D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69291" y="4365162"/>
                <a:ext cx="4928086" cy="29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DATENAME("day", [Sale Date]) </a:t>
                </a:r>
              </a:p>
            </p:txBody>
          </p:sp>
        </p:grpSp>
        <p:sp>
          <p:nvSpPr>
            <p:cNvPr id="16" name="Rounded Rectangle 143">
              <a:extLst>
                <a:ext uri="{FF2B5EF4-FFF2-40B4-BE49-F238E27FC236}">
                  <a16:creationId xmlns:a16="http://schemas.microsoft.com/office/drawing/2014/main" id="{FE58DD3A-D2F4-0D2F-2DE8-6709B710DFB6}"/>
                </a:ext>
              </a:extLst>
            </p:cNvPr>
            <p:cNvSpPr/>
            <p:nvPr/>
          </p:nvSpPr>
          <p:spPr>
            <a:xfrm>
              <a:off x="7627052" y="2676438"/>
              <a:ext cx="3054217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Calculate name of specified date part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89F3E37-3EDC-D5B9-59A3-E0C9B777AA5A}"/>
              </a:ext>
            </a:extLst>
          </p:cNvPr>
          <p:cNvGrpSpPr/>
          <p:nvPr/>
        </p:nvGrpSpPr>
        <p:grpSpPr>
          <a:xfrm>
            <a:off x="7147858" y="4454438"/>
            <a:ext cx="4032925" cy="877295"/>
            <a:chOff x="7147858" y="3936278"/>
            <a:chExt cx="4032925" cy="877295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AE163E46-F059-6B1E-E006-A53B80CCB3BD}"/>
                </a:ext>
              </a:extLst>
            </p:cNvPr>
            <p:cNvGrpSpPr/>
            <p:nvPr/>
          </p:nvGrpSpPr>
          <p:grpSpPr>
            <a:xfrm>
              <a:off x="7147858" y="4473792"/>
              <a:ext cx="4032925" cy="339781"/>
              <a:chOff x="1369673" y="4346229"/>
              <a:chExt cx="5027704" cy="339781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BC15F5E4-4540-1325-F5DB-1DADBA15578A}"/>
                  </a:ext>
                </a:extLst>
              </p:cNvPr>
              <p:cNvSpPr/>
              <p:nvPr/>
            </p:nvSpPr>
            <p:spPr>
              <a:xfrm>
                <a:off x="1369673" y="4346229"/>
                <a:ext cx="4911135" cy="33978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9" name="Text Box 307">
                <a:extLst>
                  <a:ext uri="{FF2B5EF4-FFF2-40B4-BE49-F238E27FC236}">
                    <a16:creationId xmlns:a16="http://schemas.microsoft.com/office/drawing/2014/main" id="{2DE661BA-6084-2FD4-29CB-8BCCBAC05F0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69290" y="4365162"/>
                <a:ext cx="4928087" cy="29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DATEPARSE("dd/MMM/yyyy", [Sale Date])  </a:t>
                </a:r>
              </a:p>
            </p:txBody>
          </p:sp>
        </p:grpSp>
        <p:sp>
          <p:nvSpPr>
            <p:cNvPr id="20" name="Rounded Rectangle 143">
              <a:extLst>
                <a:ext uri="{FF2B5EF4-FFF2-40B4-BE49-F238E27FC236}">
                  <a16:creationId xmlns:a16="http://schemas.microsoft.com/office/drawing/2014/main" id="{D9EEAE98-774C-F9B2-F9F9-9A50DC37B0C8}"/>
                </a:ext>
              </a:extLst>
            </p:cNvPr>
            <p:cNvSpPr/>
            <p:nvPr/>
          </p:nvSpPr>
          <p:spPr>
            <a:xfrm>
              <a:off x="7637212" y="3936278"/>
              <a:ext cx="3054217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Identify date format pattern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465139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763FE4D-9BEF-384F-BCC3-8D9D06CBD9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881D992-8332-BCEB-792C-93F18A8EC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String Calculations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1FB8C5-8B86-C89E-3B72-01D7FA9903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Useful for finding sub-strings of text in string fields, replacing sub-strings, splitting strings, and extracting specific portions of string data. 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4EB4B9D-7568-812C-9953-D457444241B7}"/>
              </a:ext>
            </a:extLst>
          </p:cNvPr>
          <p:cNvGrpSpPr/>
          <p:nvPr/>
        </p:nvGrpSpPr>
        <p:grpSpPr>
          <a:xfrm>
            <a:off x="838498" y="2868536"/>
            <a:ext cx="4032925" cy="877295"/>
            <a:chOff x="972131" y="2676438"/>
            <a:chExt cx="4436218" cy="877295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A3D3B9C1-BD9B-FC57-2234-74967DDEAE95}"/>
                </a:ext>
              </a:extLst>
            </p:cNvPr>
            <p:cNvGrpSpPr/>
            <p:nvPr/>
          </p:nvGrpSpPr>
          <p:grpSpPr>
            <a:xfrm>
              <a:off x="972131" y="3213952"/>
              <a:ext cx="4436218" cy="339781"/>
              <a:chOff x="1369673" y="4346229"/>
              <a:chExt cx="5027704" cy="339781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12DB4D0D-0330-9DD7-B2CE-288BA4566563}"/>
                  </a:ext>
                </a:extLst>
              </p:cNvPr>
              <p:cNvSpPr/>
              <p:nvPr/>
            </p:nvSpPr>
            <p:spPr>
              <a:xfrm>
                <a:off x="1369673" y="4346229"/>
                <a:ext cx="4911135" cy="33978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9" name="Text Box 307">
                <a:extLst>
                  <a:ext uri="{FF2B5EF4-FFF2-40B4-BE49-F238E27FC236}">
                    <a16:creationId xmlns:a16="http://schemas.microsoft.com/office/drawing/2014/main" id="{4683A0CE-B13C-ACC0-1B75-9AE4944EA13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69291" y="4365162"/>
                <a:ext cx="4928086" cy="29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CONTAINS([Product Description],[fan]) </a:t>
                </a:r>
              </a:p>
            </p:txBody>
          </p:sp>
        </p:grpSp>
        <p:sp>
          <p:nvSpPr>
            <p:cNvPr id="7" name="Rounded Rectangle 143">
              <a:extLst>
                <a:ext uri="{FF2B5EF4-FFF2-40B4-BE49-F238E27FC236}">
                  <a16:creationId xmlns:a16="http://schemas.microsoft.com/office/drawing/2014/main" id="{6EEB13E2-FEDE-9E9C-6C29-70765B1DF774}"/>
                </a:ext>
              </a:extLst>
            </p:cNvPr>
            <p:cNvSpPr/>
            <p:nvPr/>
          </p:nvSpPr>
          <p:spPr>
            <a:xfrm>
              <a:off x="2042901" y="2676438"/>
              <a:ext cx="2294678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Identify all fan sales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D4A754F0-508A-82BE-B634-40CFFFCDEE40}"/>
              </a:ext>
            </a:extLst>
          </p:cNvPr>
          <p:cNvGrpSpPr/>
          <p:nvPr/>
        </p:nvGrpSpPr>
        <p:grpSpPr>
          <a:xfrm>
            <a:off x="7578526" y="2868536"/>
            <a:ext cx="2776561" cy="877295"/>
            <a:chOff x="730815" y="2676438"/>
            <a:chExt cx="4918850" cy="877295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0B9F1313-7739-E58C-10F4-2ACE701C85BF}"/>
                </a:ext>
              </a:extLst>
            </p:cNvPr>
            <p:cNvGrpSpPr/>
            <p:nvPr/>
          </p:nvGrpSpPr>
          <p:grpSpPr>
            <a:xfrm>
              <a:off x="972131" y="3213952"/>
              <a:ext cx="4436218" cy="339781"/>
              <a:chOff x="1369673" y="4346229"/>
              <a:chExt cx="5027704" cy="339781"/>
            </a:xfrm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2A28DE5E-3EF8-AA25-B5E8-D5F4685BBF05}"/>
                  </a:ext>
                </a:extLst>
              </p:cNvPr>
              <p:cNvSpPr/>
              <p:nvPr/>
            </p:nvSpPr>
            <p:spPr>
              <a:xfrm>
                <a:off x="1369673" y="4346229"/>
                <a:ext cx="4911135" cy="33978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4" name="Text Box 307">
                <a:extLst>
                  <a:ext uri="{FF2B5EF4-FFF2-40B4-BE49-F238E27FC236}">
                    <a16:creationId xmlns:a16="http://schemas.microsoft.com/office/drawing/2014/main" id="{007DCB31-28B0-811A-8426-78F83C0735E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69291" y="4365162"/>
                <a:ext cx="4928086" cy="29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SPLIT([Name], ' ', 1) </a:t>
                </a:r>
              </a:p>
            </p:txBody>
          </p:sp>
        </p:grpSp>
        <p:sp>
          <p:nvSpPr>
            <p:cNvPr id="12" name="Rounded Rectangle 143">
              <a:extLst>
                <a:ext uri="{FF2B5EF4-FFF2-40B4-BE49-F238E27FC236}">
                  <a16:creationId xmlns:a16="http://schemas.microsoft.com/office/drawing/2014/main" id="{FB4EB4CB-103B-C8F4-0135-23041B50CDDC}"/>
                </a:ext>
              </a:extLst>
            </p:cNvPr>
            <p:cNvSpPr/>
            <p:nvPr/>
          </p:nvSpPr>
          <p:spPr>
            <a:xfrm>
              <a:off x="730815" y="2676438"/>
              <a:ext cx="4918850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Separate text into separate strings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205D034-F8FD-3342-0799-F27CCDE16D3F}"/>
              </a:ext>
            </a:extLst>
          </p:cNvPr>
          <p:cNvGrpSpPr/>
          <p:nvPr/>
        </p:nvGrpSpPr>
        <p:grpSpPr>
          <a:xfrm>
            <a:off x="4592288" y="4500855"/>
            <a:ext cx="2545668" cy="877295"/>
            <a:chOff x="1915778" y="2676438"/>
            <a:chExt cx="2545668" cy="877295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5442446D-F01E-6F18-5CB6-5F39AE17C96B}"/>
                </a:ext>
              </a:extLst>
            </p:cNvPr>
            <p:cNvGrpSpPr/>
            <p:nvPr/>
          </p:nvGrpSpPr>
          <p:grpSpPr>
            <a:xfrm>
              <a:off x="1915778" y="3213952"/>
              <a:ext cx="2545668" cy="339781"/>
              <a:chOff x="2439136" y="4346229"/>
              <a:chExt cx="2885084" cy="339781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B1FB5E5E-C2D2-FD36-2606-8B692831C80F}"/>
                  </a:ext>
                </a:extLst>
              </p:cNvPr>
              <p:cNvSpPr/>
              <p:nvPr/>
            </p:nvSpPr>
            <p:spPr>
              <a:xfrm>
                <a:off x="2439136" y="4346229"/>
                <a:ext cx="2772207" cy="33978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9" name="Text Box 307">
                <a:extLst>
                  <a:ext uri="{FF2B5EF4-FFF2-40B4-BE49-F238E27FC236}">
                    <a16:creationId xmlns:a16="http://schemas.microsoft.com/office/drawing/2014/main" id="{DD335F61-18C4-E89F-C421-1D9BDDE5AEE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42444" y="4365162"/>
                <a:ext cx="2781776" cy="29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LEFT([Order Number], 8) </a:t>
                </a:r>
              </a:p>
            </p:txBody>
          </p:sp>
        </p:grpSp>
        <p:sp>
          <p:nvSpPr>
            <p:cNvPr id="17" name="Rounded Rectangle 143">
              <a:extLst>
                <a:ext uri="{FF2B5EF4-FFF2-40B4-BE49-F238E27FC236}">
                  <a16:creationId xmlns:a16="http://schemas.microsoft.com/office/drawing/2014/main" id="{EBE374CB-6855-3128-F9EF-8F629C2A8347}"/>
                </a:ext>
              </a:extLst>
            </p:cNvPr>
            <p:cNvSpPr/>
            <p:nvPr/>
          </p:nvSpPr>
          <p:spPr>
            <a:xfrm>
              <a:off x="2042901" y="2676438"/>
              <a:ext cx="2294678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Extract portions of a string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333990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4092385-728C-7AB9-94AF-AEE355351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C8310AA-882D-20BC-163F-F44E080660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 Changing Calculations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C3E28E-B121-991C-9974-0FACF26FF81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Adjust the type of data stored in a field to make the data easier to compute, analyze, or understand.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013D6EE-8240-33B3-50E9-DD0F25EE744A}"/>
              </a:ext>
            </a:extLst>
          </p:cNvPr>
          <p:cNvGrpSpPr/>
          <p:nvPr/>
        </p:nvGrpSpPr>
        <p:grpSpPr>
          <a:xfrm>
            <a:off x="822379" y="2868536"/>
            <a:ext cx="4065163" cy="877295"/>
            <a:chOff x="954400" y="2676438"/>
            <a:chExt cx="4471680" cy="877295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A54C249D-56E5-2A86-FB73-6E182C4F75C2}"/>
                </a:ext>
              </a:extLst>
            </p:cNvPr>
            <p:cNvGrpSpPr/>
            <p:nvPr/>
          </p:nvGrpSpPr>
          <p:grpSpPr>
            <a:xfrm>
              <a:off x="1860531" y="3213952"/>
              <a:ext cx="2723642" cy="339781"/>
              <a:chOff x="2376523" y="4346229"/>
              <a:chExt cx="3086788" cy="339781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12B3EAE7-0CC6-DE16-5CE7-BAC8E4F1B9DE}"/>
                  </a:ext>
                </a:extLst>
              </p:cNvPr>
              <p:cNvSpPr/>
              <p:nvPr/>
            </p:nvSpPr>
            <p:spPr>
              <a:xfrm>
                <a:off x="2376523" y="4346229"/>
                <a:ext cx="3049429" cy="33978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9" name="Text Box 307">
                <a:extLst>
                  <a:ext uri="{FF2B5EF4-FFF2-40B4-BE49-F238E27FC236}">
                    <a16:creationId xmlns:a16="http://schemas.microsoft.com/office/drawing/2014/main" id="{F0613146-2428-C418-831D-A0807CA7797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03357" y="4365162"/>
                <a:ext cx="3059954" cy="29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LEFT(STR([Order ID]),6) </a:t>
                </a:r>
              </a:p>
            </p:txBody>
          </p:sp>
        </p:grpSp>
        <p:sp>
          <p:nvSpPr>
            <p:cNvPr id="7" name="Rounded Rectangle 143">
              <a:extLst>
                <a:ext uri="{FF2B5EF4-FFF2-40B4-BE49-F238E27FC236}">
                  <a16:creationId xmlns:a16="http://schemas.microsoft.com/office/drawing/2014/main" id="{D4DDA790-C072-32BD-2164-6EC9A7E6DAC3}"/>
                </a:ext>
              </a:extLst>
            </p:cNvPr>
            <p:cNvSpPr/>
            <p:nvPr/>
          </p:nvSpPr>
          <p:spPr>
            <a:xfrm>
              <a:off x="954400" y="2676438"/>
              <a:ext cx="4471680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Convert number field to string and  extract order date  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2E574B5A-39C0-9121-D24F-D48CC1E4E411}"/>
              </a:ext>
            </a:extLst>
          </p:cNvPr>
          <p:cNvGrpSpPr/>
          <p:nvPr/>
        </p:nvGrpSpPr>
        <p:grpSpPr>
          <a:xfrm>
            <a:off x="6214761" y="2868536"/>
            <a:ext cx="5435958" cy="877295"/>
            <a:chOff x="915821" y="2676438"/>
            <a:chExt cx="4492530" cy="877295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4757076C-7493-CD55-351B-08B158746E9E}"/>
                </a:ext>
              </a:extLst>
            </p:cNvPr>
            <p:cNvGrpSpPr/>
            <p:nvPr/>
          </p:nvGrpSpPr>
          <p:grpSpPr>
            <a:xfrm>
              <a:off x="915821" y="3213952"/>
              <a:ext cx="4492530" cy="339781"/>
              <a:chOff x="1305854" y="4346229"/>
              <a:chExt cx="5091523" cy="339781"/>
            </a:xfrm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9A8049D5-63BF-3DA0-DECE-68D9E7CDA042}"/>
                  </a:ext>
                </a:extLst>
              </p:cNvPr>
              <p:cNvSpPr/>
              <p:nvPr/>
            </p:nvSpPr>
            <p:spPr>
              <a:xfrm>
                <a:off x="1305854" y="4346229"/>
                <a:ext cx="5038775" cy="33978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4" name="Text Box 307">
                <a:extLst>
                  <a:ext uri="{FF2B5EF4-FFF2-40B4-BE49-F238E27FC236}">
                    <a16:creationId xmlns:a16="http://schemas.microsoft.com/office/drawing/2014/main" id="{782B13C7-EB49-19FC-2B3C-3B7DEE46F99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58602" y="4365162"/>
                <a:ext cx="5038775" cy="29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DATEDIFF('day', [Account Created Date],TODAY())/365  </a:t>
                </a:r>
              </a:p>
            </p:txBody>
          </p:sp>
        </p:grpSp>
        <p:sp>
          <p:nvSpPr>
            <p:cNvPr id="12" name="Rounded Rectangle 143">
              <a:extLst>
                <a:ext uri="{FF2B5EF4-FFF2-40B4-BE49-F238E27FC236}">
                  <a16:creationId xmlns:a16="http://schemas.microsoft.com/office/drawing/2014/main" id="{C45B5B83-3706-B1D6-567A-20264EC7EED3}"/>
                </a:ext>
              </a:extLst>
            </p:cNvPr>
            <p:cNvSpPr/>
            <p:nvPr/>
          </p:nvSpPr>
          <p:spPr>
            <a:xfrm>
              <a:off x="2042900" y="2676438"/>
              <a:ext cx="2294680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Identify long-term customers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C1829E6-F983-967E-A58D-A3B531E27DF8}"/>
              </a:ext>
            </a:extLst>
          </p:cNvPr>
          <p:cNvGrpSpPr/>
          <p:nvPr/>
        </p:nvGrpSpPr>
        <p:grpSpPr>
          <a:xfrm>
            <a:off x="2914989" y="4500855"/>
            <a:ext cx="5904604" cy="1048890"/>
            <a:chOff x="972134" y="2676438"/>
            <a:chExt cx="4436215" cy="1048890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89E8B8ED-3771-9F9D-4767-2853A651EF5D}"/>
                </a:ext>
              </a:extLst>
            </p:cNvPr>
            <p:cNvGrpSpPr/>
            <p:nvPr/>
          </p:nvGrpSpPr>
          <p:grpSpPr>
            <a:xfrm>
              <a:off x="972134" y="3213952"/>
              <a:ext cx="4436215" cy="511376"/>
              <a:chOff x="1369675" y="4346229"/>
              <a:chExt cx="5027701" cy="511376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7AE3A7A4-4AA7-C8F5-8BF6-94B9CF0102B3}"/>
                  </a:ext>
                </a:extLst>
              </p:cNvPr>
              <p:cNvSpPr/>
              <p:nvPr/>
            </p:nvSpPr>
            <p:spPr>
              <a:xfrm>
                <a:off x="1369675" y="4346229"/>
                <a:ext cx="4911135" cy="33978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9" name="Text Box 307">
                <a:extLst>
                  <a:ext uri="{FF2B5EF4-FFF2-40B4-BE49-F238E27FC236}">
                    <a16:creationId xmlns:a16="http://schemas.microsoft.com/office/drawing/2014/main" id="{9835D194-71BB-0A78-833C-9114326138C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69290" y="4365162"/>
                <a:ext cx="4928086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INT(DATEDIFF('day', [Account Created Date],TODAY())/365)</a:t>
                </a:r>
              </a:p>
            </p:txBody>
          </p:sp>
        </p:grpSp>
        <p:sp>
          <p:nvSpPr>
            <p:cNvPr id="17" name="Rounded Rectangle 143">
              <a:extLst>
                <a:ext uri="{FF2B5EF4-FFF2-40B4-BE49-F238E27FC236}">
                  <a16:creationId xmlns:a16="http://schemas.microsoft.com/office/drawing/2014/main" id="{9B0686D4-A0FD-988E-06E5-1979D2845304}"/>
                </a:ext>
              </a:extLst>
            </p:cNvPr>
            <p:cNvSpPr/>
            <p:nvPr/>
          </p:nvSpPr>
          <p:spPr>
            <a:xfrm>
              <a:off x="2042901" y="2676438"/>
              <a:ext cx="2294678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Identify long-term customers in full days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24369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E91C1A4-FB47-DE4C-43A8-1AA01B35E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C7402DF-7A9E-3B0C-C491-38CD2C22E2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Aggregate Calculations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3221E8-BC54-B29B-B975-D409CAADB92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Change the granularity of the data you're working with. 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A3CBCF1-2207-99C9-413E-C67927ACF2AE}"/>
              </a:ext>
            </a:extLst>
          </p:cNvPr>
          <p:cNvGrpSpPr/>
          <p:nvPr/>
        </p:nvGrpSpPr>
        <p:grpSpPr>
          <a:xfrm>
            <a:off x="4177406" y="3173312"/>
            <a:ext cx="3837189" cy="339781"/>
            <a:chOff x="1369673" y="4346229"/>
            <a:chExt cx="5027704" cy="339781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5F857C7-2D02-584A-5C3D-20DC5CF8A531}"/>
                </a:ext>
              </a:extLst>
            </p:cNvPr>
            <p:cNvSpPr/>
            <p:nvPr/>
          </p:nvSpPr>
          <p:spPr>
            <a:xfrm>
              <a:off x="1369673" y="4346229"/>
              <a:ext cx="4911135" cy="3397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" name="Text Box 307">
              <a:extLst>
                <a:ext uri="{FF2B5EF4-FFF2-40B4-BE49-F238E27FC236}">
                  <a16:creationId xmlns:a16="http://schemas.microsoft.com/office/drawing/2014/main" id="{8493993D-4059-CDE0-53F2-1F6BEEB4FF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69291" y="4365162"/>
              <a:ext cx="4928086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SUM([Sales]-[Cost]-[Shipping Cost])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2FB743E4-2B26-A3FF-6C2A-1585072AD564}"/>
              </a:ext>
            </a:extLst>
          </p:cNvPr>
          <p:cNvGrpSpPr/>
          <p:nvPr/>
        </p:nvGrpSpPr>
        <p:grpSpPr>
          <a:xfrm>
            <a:off x="4247590" y="5175550"/>
            <a:ext cx="3837189" cy="339781"/>
            <a:chOff x="1369673" y="4346229"/>
            <a:chExt cx="5027704" cy="339781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E3D3703-D681-26DC-384E-82EAD1E2BFAE}"/>
                </a:ext>
              </a:extLst>
            </p:cNvPr>
            <p:cNvSpPr/>
            <p:nvPr/>
          </p:nvSpPr>
          <p:spPr>
            <a:xfrm>
              <a:off x="1369673" y="4346229"/>
              <a:ext cx="4911135" cy="3397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" name="Text Box 307">
              <a:extLst>
                <a:ext uri="{FF2B5EF4-FFF2-40B4-BE49-F238E27FC236}">
                  <a16:creationId xmlns:a16="http://schemas.microsoft.com/office/drawing/2014/main" id="{FBFEE956-5B7C-0077-D705-BCD38EA427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69291" y="4365162"/>
              <a:ext cx="4928086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AVG([Sales]-[Cost]-[Shipping Cost])</a:t>
              </a:r>
            </a:p>
          </p:txBody>
        </p:sp>
      </p:grpSp>
      <p:sp>
        <p:nvSpPr>
          <p:cNvPr id="11" name="Rounded Rectangle 143">
            <a:extLst>
              <a:ext uri="{FF2B5EF4-FFF2-40B4-BE49-F238E27FC236}">
                <a16:creationId xmlns:a16="http://schemas.microsoft.com/office/drawing/2014/main" id="{D0D4F3CB-3632-115E-3712-2757C03D1A7D}"/>
              </a:ext>
            </a:extLst>
          </p:cNvPr>
          <p:cNvSpPr/>
          <p:nvPr/>
        </p:nvSpPr>
        <p:spPr>
          <a:xfrm>
            <a:off x="5233988" y="2635798"/>
            <a:ext cx="1724025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Profit per order</a:t>
            </a:r>
          </a:p>
        </p:txBody>
      </p:sp>
      <p:sp>
        <p:nvSpPr>
          <p:cNvPr id="12" name="Rounded Rectangle 143">
            <a:extLst>
              <a:ext uri="{FF2B5EF4-FFF2-40B4-BE49-F238E27FC236}">
                <a16:creationId xmlns:a16="http://schemas.microsoft.com/office/drawing/2014/main" id="{1EC1E041-6CEE-4D2C-6893-532D68653515}"/>
              </a:ext>
            </a:extLst>
          </p:cNvPr>
          <p:cNvSpPr/>
          <p:nvPr/>
        </p:nvSpPr>
        <p:spPr>
          <a:xfrm>
            <a:off x="5123149" y="4573304"/>
            <a:ext cx="2086071" cy="249671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Average profit per order</a:t>
            </a:r>
          </a:p>
        </p:txBody>
      </p:sp>
    </p:spTree>
    <p:extLst>
      <p:ext uri="{BB962C8B-B14F-4D97-AF65-F5344CB8AC3E}">
        <p14:creationId xmlns:p14="http://schemas.microsoft.com/office/powerpoint/2010/main" val="35467960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D5C1A85-688A-F0EF-FADD-90EE15ABA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176036-2D6B-0212-5B13-7C1F7ADE518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Using Functions to Manipulate Data</a:t>
            </a:r>
          </a:p>
        </p:txBody>
      </p:sp>
    </p:spTree>
    <p:extLst>
      <p:ext uri="{BB962C8B-B14F-4D97-AF65-F5344CB8AC3E}">
        <p14:creationId xmlns:p14="http://schemas.microsoft.com/office/powerpoint/2010/main" val="24236428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C6CA649-245E-47BC-BB91-4895E34C0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Table Calculations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210A4E-3BEA-437C-ABC7-7FD84F9FDA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C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328839-53A7-4B30-8967-7760B3B42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939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AD8426-B617-9544-393E-BDF417D83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Create Calculated Fields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72FD75-5600-6BAF-69A0-5A58ACEF82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48D14A-8C20-329A-26B8-4A3AAA449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6200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AD1923-99C3-EC3D-13B3-AA316620F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20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12E1A19F-83BA-FB93-748D-EB2AE97C83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 Calculations (Slide 1 of 2)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9AE824B-DBFA-E365-6835-72BF2506EF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Table calculation</a:t>
            </a:r>
            <a:r>
              <a:rPr lang="en-US" dirty="0"/>
              <a:t>: A special type of calculated field that is computed locally in Tableau instead of at the data source.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12040F-9E83-6E6D-7127-C56B593E6C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Regular calculations:</a:t>
            </a:r>
          </a:p>
          <a:p>
            <a:pPr lvl="1"/>
            <a:r>
              <a:rPr lang="en-US" dirty="0"/>
              <a:t>Passed to the data source as a query. </a:t>
            </a:r>
          </a:p>
          <a:p>
            <a:pPr lvl="1"/>
            <a:r>
              <a:rPr lang="en-US" dirty="0"/>
              <a:t>The data source computes the calculation and responds with the result. </a:t>
            </a:r>
          </a:p>
          <a:p>
            <a:pPr lvl="1"/>
            <a:r>
              <a:rPr lang="en-US" dirty="0"/>
              <a:t>Tableau simply sends the query and displays the result.</a:t>
            </a:r>
          </a:p>
          <a:p>
            <a:r>
              <a:rPr lang="en-US" dirty="0"/>
              <a:t>Table calculations:</a:t>
            </a:r>
          </a:p>
          <a:p>
            <a:pPr lvl="1"/>
            <a:r>
              <a:rPr lang="en-US" dirty="0"/>
              <a:t>Don't use any dimensions or measures that have been filtered out of the visualization. </a:t>
            </a:r>
          </a:p>
          <a:p>
            <a:pPr lvl="1"/>
            <a:r>
              <a:rPr lang="en-US" dirty="0"/>
              <a:t>Help you visualize data in different ways to meet your analysis needs. </a:t>
            </a:r>
          </a:p>
          <a:p>
            <a:pPr lvl="1"/>
            <a:r>
              <a:rPr lang="en-US" dirty="0"/>
              <a:t>Indicated by a triangle on the right side of the pill.</a:t>
            </a:r>
          </a:p>
          <a:p>
            <a:r>
              <a:rPr lang="en-US" dirty="0"/>
              <a:t>Create table calculations from a measure's context menu or from within the Calculation Editor.</a:t>
            </a:r>
          </a:p>
          <a:p>
            <a:r>
              <a:rPr lang="en-US" dirty="0"/>
              <a:t>Applying table calculations updates the visualization.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97245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2E1A19F-83BA-FB93-748D-EB2AE97C83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 Calculations (Slide 2 of 2)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AD1923-99C3-EC3D-13B3-AA316620F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21</a:t>
            </a:fld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314FEA5-19DD-D85F-86E5-D2A38C675B43}"/>
              </a:ext>
            </a:extLst>
          </p:cNvPr>
          <p:cNvGrpSpPr/>
          <p:nvPr/>
        </p:nvGrpSpPr>
        <p:grpSpPr>
          <a:xfrm>
            <a:off x="3295842" y="1694159"/>
            <a:ext cx="5600316" cy="4412362"/>
            <a:chOff x="1581812" y="1694159"/>
            <a:chExt cx="5600316" cy="4412362"/>
          </a:xfrm>
        </p:grpSpPr>
        <p:pic>
          <p:nvPicPr>
            <p:cNvPr id="7" name="Picture 6" descr="A screenshot of a computer screen&#10;&#10;Description automatically generated">
              <a:extLst>
                <a:ext uri="{FF2B5EF4-FFF2-40B4-BE49-F238E27FC236}">
                  <a16:creationId xmlns:a16="http://schemas.microsoft.com/office/drawing/2014/main" id="{96B53690-D976-9F02-D7B5-742B99CC855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81812" y="1694159"/>
              <a:ext cx="3749365" cy="4412362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860BA8D-8F0F-F16C-AFC4-3492707EE554}"/>
                </a:ext>
              </a:extLst>
            </p:cNvPr>
            <p:cNvSpPr/>
            <p:nvPr/>
          </p:nvSpPr>
          <p:spPr>
            <a:xfrm>
              <a:off x="4590854" y="1979629"/>
              <a:ext cx="226243" cy="160255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" name="Line 313">
              <a:extLst>
                <a:ext uri="{FF2B5EF4-FFF2-40B4-BE49-F238E27FC236}">
                  <a16:creationId xmlns:a16="http://schemas.microsoft.com/office/drawing/2014/main" id="{475E6499-F937-5B90-68D3-1F2AC6C59966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4832702" y="2051404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Rounded Rectangle 143">
              <a:extLst>
                <a:ext uri="{FF2B5EF4-FFF2-40B4-BE49-F238E27FC236}">
                  <a16:creationId xmlns:a16="http://schemas.microsoft.com/office/drawing/2014/main" id="{BB2DC3DB-B5AD-931A-3057-FDB67BB727E9}"/>
                </a:ext>
              </a:extLst>
            </p:cNvPr>
            <p:cNvSpPr/>
            <p:nvPr/>
          </p:nvSpPr>
          <p:spPr>
            <a:xfrm>
              <a:off x="5081939" y="1922437"/>
              <a:ext cx="2100189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Table Calculation Indicator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571086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D4449AD-D990-CE82-E55C-834B3DBB2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DDA96DC-F20B-D589-B3C9-4000C7972E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Quick Table Calculations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8EB84C-65F2-E625-6A40-44438292A9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Quick table calculation</a:t>
            </a:r>
            <a:r>
              <a:rPr lang="en-US" dirty="0"/>
              <a:t>: A frequently used table calculation that enables you to transform values in a visualization without building a custom table calculation.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2800358-0086-3A81-E7E0-C781DC90C55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Available from a field's context menu.</a:t>
            </a:r>
          </a:p>
          <a:p>
            <a:r>
              <a:rPr lang="en-US" dirty="0"/>
              <a:t>Most common configuration.</a:t>
            </a:r>
          </a:p>
          <a:p>
            <a:r>
              <a:rPr lang="en-US" dirty="0"/>
              <a:t>Types:</a:t>
            </a:r>
          </a:p>
          <a:p>
            <a:pPr lvl="1"/>
            <a:r>
              <a:rPr lang="en-US" dirty="0"/>
              <a:t>Running total</a:t>
            </a:r>
          </a:p>
          <a:p>
            <a:pPr lvl="1"/>
            <a:r>
              <a:rPr lang="en-US" dirty="0"/>
              <a:t>Difference</a:t>
            </a:r>
          </a:p>
          <a:p>
            <a:pPr lvl="1"/>
            <a:r>
              <a:rPr lang="en-US" dirty="0"/>
              <a:t>Percent difference</a:t>
            </a:r>
          </a:p>
          <a:p>
            <a:pPr lvl="1"/>
            <a:r>
              <a:rPr lang="en-US" dirty="0"/>
              <a:t>Percent of total</a:t>
            </a:r>
          </a:p>
          <a:p>
            <a:pPr lvl="1"/>
            <a:r>
              <a:rPr lang="en-US" dirty="0"/>
              <a:t>Rank</a:t>
            </a:r>
          </a:p>
          <a:p>
            <a:pPr lvl="1"/>
            <a:r>
              <a:rPr lang="en-US" dirty="0"/>
              <a:t>Percentile</a:t>
            </a:r>
          </a:p>
          <a:p>
            <a:pPr lvl="1"/>
            <a:r>
              <a:rPr lang="en-US" dirty="0"/>
              <a:t>Moving average</a:t>
            </a:r>
          </a:p>
          <a:p>
            <a:pPr lvl="1"/>
            <a:r>
              <a:rPr lang="en-US" dirty="0"/>
              <a:t>YTD total</a:t>
            </a:r>
          </a:p>
          <a:p>
            <a:pPr lvl="1"/>
            <a:r>
              <a:rPr lang="en-US" dirty="0"/>
              <a:t>Compound growth rate</a:t>
            </a:r>
          </a:p>
          <a:p>
            <a:pPr lvl="1"/>
            <a:r>
              <a:rPr lang="en-US" dirty="0"/>
              <a:t>Year over year growth</a:t>
            </a:r>
          </a:p>
          <a:p>
            <a:pPr lvl="1"/>
            <a:r>
              <a:rPr lang="en-US" dirty="0"/>
              <a:t>YTD growth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D2D37C0-8332-2164-2F2F-8BC27DC77057}"/>
              </a:ext>
            </a:extLst>
          </p:cNvPr>
          <p:cNvGrpSpPr/>
          <p:nvPr/>
        </p:nvGrpSpPr>
        <p:grpSpPr>
          <a:xfrm>
            <a:off x="7162873" y="1932384"/>
            <a:ext cx="3862478" cy="4300715"/>
            <a:chOff x="3759201" y="1241608"/>
            <a:chExt cx="4673599" cy="5203865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739B28C8-1EDD-D4CB-E99C-5E1464D0A78D}"/>
                </a:ext>
              </a:extLst>
            </p:cNvPr>
            <p:cNvGrpSpPr/>
            <p:nvPr/>
          </p:nvGrpSpPr>
          <p:grpSpPr>
            <a:xfrm>
              <a:off x="3828893" y="1241608"/>
              <a:ext cx="4603907" cy="5187583"/>
              <a:chOff x="3828893" y="1241608"/>
              <a:chExt cx="4603907" cy="5187583"/>
            </a:xfrm>
          </p:grpSpPr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D359B0BA-CAF8-2E90-F9FC-0F61734252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828893" y="1241608"/>
                <a:ext cx="4534215" cy="5187583"/>
              </a:xfrm>
              <a:prstGeom prst="rect">
                <a:avLst/>
              </a:prstGeom>
            </p:spPr>
          </p:pic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19B51363-6192-C9D7-EC6A-C92EACCC0F69}"/>
                  </a:ext>
                </a:extLst>
              </p:cNvPr>
              <p:cNvSpPr/>
              <p:nvPr/>
            </p:nvSpPr>
            <p:spPr>
              <a:xfrm>
                <a:off x="6573520" y="1241608"/>
                <a:ext cx="1859280" cy="2964632"/>
              </a:xfrm>
              <a:prstGeom prst="rect">
                <a:avLst/>
              </a:prstGeom>
              <a:solidFill>
                <a:schemeClr val="bg2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F591F25-368F-89A8-27FD-D04CD053609C}"/>
                </a:ext>
              </a:extLst>
            </p:cNvPr>
            <p:cNvSpPr/>
            <p:nvPr/>
          </p:nvSpPr>
          <p:spPr>
            <a:xfrm>
              <a:off x="3759201" y="2212861"/>
              <a:ext cx="999332" cy="2964632"/>
            </a:xfrm>
            <a:prstGeom prst="rect">
              <a:avLst/>
            </a:prstGeom>
            <a:solidFill>
              <a:schemeClr val="bg2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19B9098-9FCF-37A4-E05F-574599C5A511}"/>
                </a:ext>
              </a:extLst>
            </p:cNvPr>
            <p:cNvSpPr/>
            <p:nvPr/>
          </p:nvSpPr>
          <p:spPr>
            <a:xfrm>
              <a:off x="3759201" y="4778227"/>
              <a:ext cx="2692399" cy="1667246"/>
            </a:xfrm>
            <a:prstGeom prst="rect">
              <a:avLst/>
            </a:prstGeom>
            <a:solidFill>
              <a:schemeClr val="bg2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702148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82B245B-01D0-C0FF-C245-F9D7F684C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4E2E241-6835-0050-0503-3B4FD0C66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Virtual Data Table (Slide 1 of 2)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999F52-D5E9-7BA7-90B3-7E2F1E77CF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Virtual data table</a:t>
            </a:r>
            <a:r>
              <a:rPr lang="en-US" dirty="0"/>
              <a:t>: The information contained in the view, on which Tableau performs table calculations.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708B06-27E4-4D07-0717-B38F332186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Defined by the data that makes up the view.</a:t>
            </a:r>
          </a:p>
          <a:p>
            <a:r>
              <a:rPr lang="en-US" dirty="0"/>
              <a:t>Virtual table will change if you:</a:t>
            </a:r>
          </a:p>
          <a:p>
            <a:pPr lvl="1"/>
            <a:r>
              <a:rPr lang="en-US" dirty="0"/>
              <a:t>Add or remove fields</a:t>
            </a:r>
          </a:p>
          <a:p>
            <a:pPr lvl="1"/>
            <a:r>
              <a:rPr lang="en-US" dirty="0"/>
              <a:t>Apply filters.</a:t>
            </a:r>
          </a:p>
          <a:p>
            <a:r>
              <a:rPr lang="en-US" dirty="0"/>
              <a:t>Table calculations will then change also.</a:t>
            </a:r>
          </a:p>
        </p:txBody>
      </p:sp>
    </p:spTree>
    <p:extLst>
      <p:ext uri="{BB962C8B-B14F-4D97-AF65-F5344CB8AC3E}">
        <p14:creationId xmlns:p14="http://schemas.microsoft.com/office/powerpoint/2010/main" val="40426755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MAGE_BOUNDING_BOX">
            <a:extLst>
              <a:ext uri="{FF2B5EF4-FFF2-40B4-BE49-F238E27FC236}">
                <a16:creationId xmlns:a16="http://schemas.microsoft.com/office/drawing/2014/main" id="{EFD1A6F2-1560-527C-DD21-A101CAA5C36E}"/>
              </a:ext>
            </a:extLst>
          </p:cNvPr>
          <p:cNvSpPr/>
          <p:nvPr/>
        </p:nvSpPr>
        <p:spPr>
          <a:xfrm>
            <a:off x="93518" y="1113831"/>
            <a:ext cx="12000512" cy="5331642"/>
          </a:xfrm>
          <a:prstGeom prst="rect">
            <a:avLst/>
          </a:prstGeom>
          <a:solidFill>
            <a:srgbClr val="FFFFFF"/>
          </a:solidFill>
          <a:ln w="285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8575" cap="flat" cmpd="sng" algn="ctr">
                <a:solidFill>
                  <a:srgbClr val="FF0000"/>
                </a:solidFill>
                <a:prstDash val="solid"/>
              </a14:hiddenLine>
            </a:ext>
          </a:ex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4E2E241-6835-0050-0503-3B4FD0C66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Virtual Data Table (Slide 2 of 2)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82B245B-01D0-C0FF-C245-F9D7F684C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24</a:t>
            </a:fld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2DB5166-7EB2-5136-239F-643C6CA18B9F}"/>
              </a:ext>
            </a:extLst>
          </p:cNvPr>
          <p:cNvGrpSpPr/>
          <p:nvPr/>
        </p:nvGrpSpPr>
        <p:grpSpPr>
          <a:xfrm>
            <a:off x="1149057" y="1870725"/>
            <a:ext cx="9893885" cy="3814134"/>
            <a:chOff x="1026533" y="1571625"/>
            <a:chExt cx="9893885" cy="3814134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BAF204D-8A1E-55BE-803C-07D9DFF2D6D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27284" y="1571625"/>
              <a:ext cx="6165273" cy="3714750"/>
            </a:xfrm>
            <a:prstGeom prst="rect">
              <a:avLst/>
            </a:prstGeom>
          </p:spPr>
        </p:pic>
        <p:sp>
          <p:nvSpPr>
            <p:cNvPr id="9" name="Text Box 307">
              <a:extLst>
                <a:ext uri="{FF2B5EF4-FFF2-40B4-BE49-F238E27FC236}">
                  <a16:creationId xmlns:a16="http://schemas.microsoft.com/office/drawing/2014/main" id="{1642F551-0C89-B670-D06D-83C180E540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29756" y="2482587"/>
              <a:ext cx="1490662" cy="1892826"/>
            </a:xfrm>
            <a:prstGeom prst="rect">
              <a:avLst/>
            </a:prstGeom>
            <a:noFill/>
            <a:ln>
              <a:solidFill>
                <a:srgbClr val="C4C4C4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Data from fields added to the view</a:t>
              </a:r>
            </a:p>
            <a:p>
              <a:pPr algn="ctr"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-</a:t>
              </a:r>
            </a:p>
            <a:p>
              <a:pPr algn="ctr"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Data filtered out of the view</a:t>
              </a:r>
            </a:p>
            <a:p>
              <a:pPr algn="ctr"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=</a:t>
              </a:r>
            </a:p>
            <a:p>
              <a:pPr algn="ctr"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Virtual data table</a:t>
              </a:r>
            </a:p>
          </p:txBody>
        </p:sp>
        <p:sp>
          <p:nvSpPr>
            <p:cNvPr id="10" name="AutoShape 302">
              <a:extLst>
                <a:ext uri="{FF2B5EF4-FFF2-40B4-BE49-F238E27FC236}">
                  <a16:creationId xmlns:a16="http://schemas.microsoft.com/office/drawing/2014/main" id="{4582298E-4EBC-48EA-362B-8AAA2764B42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0041" y="2881655"/>
              <a:ext cx="174625" cy="2446749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DE64E06-81BC-3406-A3A4-4571A57DD6D4}"/>
                </a:ext>
              </a:extLst>
            </p:cNvPr>
            <p:cNvSpPr/>
            <p:nvPr/>
          </p:nvSpPr>
          <p:spPr>
            <a:xfrm>
              <a:off x="5394960" y="1614438"/>
              <a:ext cx="1615440" cy="698025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3512DDB-B4EE-C5F9-5281-1A2EDF783D25}"/>
                </a:ext>
              </a:extLst>
            </p:cNvPr>
            <p:cNvSpPr/>
            <p:nvPr/>
          </p:nvSpPr>
          <p:spPr>
            <a:xfrm>
              <a:off x="2957949" y="4540122"/>
              <a:ext cx="1003062" cy="394016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" name="Line 315">
              <a:extLst>
                <a:ext uri="{FF2B5EF4-FFF2-40B4-BE49-F238E27FC236}">
                  <a16:creationId xmlns:a16="http://schemas.microsoft.com/office/drawing/2014/main" id="{B409BD51-C4CE-6F03-CCFF-394FBD24E2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42750" y="2755105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" name="Rounded Rectangle 143">
              <a:extLst>
                <a:ext uri="{FF2B5EF4-FFF2-40B4-BE49-F238E27FC236}">
                  <a16:creationId xmlns:a16="http://schemas.microsoft.com/office/drawing/2014/main" id="{498643F7-A4A4-FDB7-3C84-6CE4C1D0AEEC}"/>
                </a:ext>
              </a:extLst>
            </p:cNvPr>
            <p:cNvSpPr/>
            <p:nvPr/>
          </p:nvSpPr>
          <p:spPr>
            <a:xfrm>
              <a:off x="1026533" y="2607017"/>
              <a:ext cx="1424814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Filtered data</a:t>
              </a:r>
            </a:p>
          </p:txBody>
        </p:sp>
        <p:sp>
          <p:nvSpPr>
            <p:cNvPr id="15" name="Line 315">
              <a:extLst>
                <a:ext uri="{FF2B5EF4-FFF2-40B4-BE49-F238E27FC236}">
                  <a16:creationId xmlns:a16="http://schemas.microsoft.com/office/drawing/2014/main" id="{0C052BE1-DBF0-EFC1-D389-96A8DD9D34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75275" y="4748691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" name="Rounded Rectangle 143">
              <a:extLst>
                <a:ext uri="{FF2B5EF4-FFF2-40B4-BE49-F238E27FC236}">
                  <a16:creationId xmlns:a16="http://schemas.microsoft.com/office/drawing/2014/main" id="{41B50A65-0081-9D15-DD4A-4E090BEACBAD}"/>
                </a:ext>
              </a:extLst>
            </p:cNvPr>
            <p:cNvSpPr/>
            <p:nvPr/>
          </p:nvSpPr>
          <p:spPr>
            <a:xfrm>
              <a:off x="1026533" y="4600603"/>
              <a:ext cx="1424814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Added data</a:t>
              </a:r>
            </a:p>
          </p:txBody>
        </p:sp>
        <p:sp>
          <p:nvSpPr>
            <p:cNvPr id="17" name="Line 315">
              <a:extLst>
                <a:ext uri="{FF2B5EF4-FFF2-40B4-BE49-F238E27FC236}">
                  <a16:creationId xmlns:a16="http://schemas.microsoft.com/office/drawing/2014/main" id="{B8B3E25B-806E-4DF8-87D9-669C56B0A66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51347" y="2301942"/>
              <a:ext cx="2943613" cy="244674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" name="Line 315">
              <a:extLst>
                <a:ext uri="{FF2B5EF4-FFF2-40B4-BE49-F238E27FC236}">
                  <a16:creationId xmlns:a16="http://schemas.microsoft.com/office/drawing/2014/main" id="{7A2A9CB0-EDDF-3A53-93F7-7FD1AE91EF9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8775513" y="4114690"/>
              <a:ext cx="1156693" cy="112887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" name="Rounded Rectangle 143">
              <a:extLst>
                <a:ext uri="{FF2B5EF4-FFF2-40B4-BE49-F238E27FC236}">
                  <a16:creationId xmlns:a16="http://schemas.microsoft.com/office/drawing/2014/main" id="{0C24BE9F-98A0-4F7E-9CD2-C33E03D41699}"/>
                </a:ext>
              </a:extLst>
            </p:cNvPr>
            <p:cNvSpPr/>
            <p:nvPr/>
          </p:nvSpPr>
          <p:spPr>
            <a:xfrm>
              <a:off x="9132142" y="5111121"/>
              <a:ext cx="1424814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Virtual data table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724286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7F0BE88-D740-A9BA-356B-480B0043A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9E198B6-3135-4B11-0774-4FFACE996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Partitions and Addresses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27BBE97-A3DC-7A6C-8BC6-306A5AE1071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81200" y="1060688"/>
            <a:ext cx="9601200" cy="1103392"/>
          </a:xfrm>
        </p:spPr>
        <p:txBody>
          <a:bodyPr/>
          <a:lstStyle/>
          <a:p>
            <a:r>
              <a:rPr lang="en-US" b="1" dirty="0"/>
              <a:t>Partitioning field</a:t>
            </a:r>
            <a:r>
              <a:rPr lang="en-US" dirty="0"/>
              <a:t>: A field that helps define the scope of a table calculation. </a:t>
            </a:r>
          </a:p>
          <a:p>
            <a:r>
              <a:rPr lang="en-US" b="1" dirty="0"/>
              <a:t>Addressing field</a:t>
            </a:r>
            <a:r>
              <a:rPr lang="en-US" dirty="0"/>
              <a:t>: A field that helps define the direction in which computation occurs in a table calculation.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C3F1D44-D4A2-E697-46A9-D317B6345129}"/>
              </a:ext>
            </a:extLst>
          </p:cNvPr>
          <p:cNvGrpSpPr/>
          <p:nvPr/>
        </p:nvGrpSpPr>
        <p:grpSpPr>
          <a:xfrm>
            <a:off x="2105703" y="2598495"/>
            <a:ext cx="7522093" cy="3280097"/>
            <a:chOff x="-241566" y="2580529"/>
            <a:chExt cx="7522093" cy="3280097"/>
          </a:xfrm>
        </p:grpSpPr>
        <p:pic>
          <p:nvPicPr>
            <p:cNvPr id="9" name="Snagit_SNG81E">
              <a:extLst>
                <a:ext uri="{FF2B5EF4-FFF2-40B4-BE49-F238E27FC236}">
                  <a16:creationId xmlns:a16="http://schemas.microsoft.com/office/drawing/2014/main" id="{C3976926-F882-DE45-2975-ADACD1F7EC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90800" y="2677264"/>
              <a:ext cx="4689727" cy="1673217"/>
            </a:xfrm>
            <a:prstGeom prst="rect">
              <a:avLst/>
            </a:prstGeom>
            <a:ln w="15875">
              <a:solidFill>
                <a:schemeClr val="tx1">
                  <a:lumMod val="65000"/>
                  <a:lumOff val="35000"/>
                </a:schemeClr>
              </a:solidFill>
            </a:ln>
          </p:spPr>
        </p:pic>
        <p:sp>
          <p:nvSpPr>
            <p:cNvPr id="10" name="Rounded Rectangle 142">
              <a:extLst>
                <a:ext uri="{FF2B5EF4-FFF2-40B4-BE49-F238E27FC236}">
                  <a16:creationId xmlns:a16="http://schemas.microsoft.com/office/drawing/2014/main" id="{1375710F-0E7E-C9BF-D162-A012F53DB8A4}"/>
                </a:ext>
              </a:extLst>
            </p:cNvPr>
            <p:cNvSpPr/>
            <p:nvPr/>
          </p:nvSpPr>
          <p:spPr>
            <a:xfrm>
              <a:off x="4300898" y="4922665"/>
              <a:ext cx="2285631" cy="937961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Partition: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en-US" sz="1300" b="1" kern="0" dirty="0">
                <a:solidFill>
                  <a:srgbClr val="000000"/>
                </a:solidFill>
                <a:latin typeface="Calibri"/>
                <a:cs typeface="Calibri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The scope of what will be computed.</a:t>
              </a:r>
            </a:p>
          </p:txBody>
        </p:sp>
        <p:sp>
          <p:nvSpPr>
            <p:cNvPr id="11" name="AutoShape 303">
              <a:extLst>
                <a:ext uri="{FF2B5EF4-FFF2-40B4-BE49-F238E27FC236}">
                  <a16:creationId xmlns:a16="http://schemas.microsoft.com/office/drawing/2014/main" id="{1E16BE02-2E14-0E72-E8B6-B045B1C83C32}"/>
                </a:ext>
              </a:extLst>
            </p:cNvPr>
            <p:cNvSpPr>
              <a:spLocks/>
            </p:cNvSpPr>
            <p:nvPr/>
          </p:nvSpPr>
          <p:spPr bwMode="auto">
            <a:xfrm rot="16200000" flipH="1" flipV="1">
              <a:off x="5172864" y="2815003"/>
              <a:ext cx="572184" cy="3643141"/>
            </a:xfrm>
            <a:prstGeom prst="rightBrace">
              <a:avLst>
                <a:gd name="adj1" fmla="val 65909"/>
                <a:gd name="adj2" fmla="val 49632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ED348DD-1430-5679-12F0-93DBAC85BA2E}"/>
                </a:ext>
              </a:extLst>
            </p:cNvPr>
            <p:cNvSpPr/>
            <p:nvPr/>
          </p:nvSpPr>
          <p:spPr>
            <a:xfrm>
              <a:off x="3637384" y="2971799"/>
              <a:ext cx="3643141" cy="1378681"/>
            </a:xfrm>
            <a:prstGeom prst="rect">
              <a:avLst/>
            </a:prstGeom>
            <a:solidFill>
              <a:srgbClr val="FFFF00">
                <a:alpha val="12000"/>
              </a:srgb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" name="Rounded Rectangle 142">
              <a:extLst>
                <a:ext uri="{FF2B5EF4-FFF2-40B4-BE49-F238E27FC236}">
                  <a16:creationId xmlns:a16="http://schemas.microsoft.com/office/drawing/2014/main" id="{A70DE382-102F-518F-AB9A-CC9506CB89A2}"/>
                </a:ext>
              </a:extLst>
            </p:cNvPr>
            <p:cNvSpPr/>
            <p:nvPr/>
          </p:nvSpPr>
          <p:spPr>
            <a:xfrm>
              <a:off x="-241566" y="2580529"/>
              <a:ext cx="2486025" cy="1406099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Addressing: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en-US" sz="1300" b="1" kern="0" dirty="0">
                <a:solidFill>
                  <a:srgbClr val="000000"/>
                </a:solidFill>
                <a:latin typeface="Calibri"/>
                <a:cs typeface="Calibri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How the computation will be performed.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en-US" sz="1300" b="1" kern="0" dirty="0">
                <a:solidFill>
                  <a:srgbClr val="000000"/>
                </a:solidFill>
                <a:latin typeface="Calibri"/>
                <a:cs typeface="Calibri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In this case, across, then down.</a:t>
              </a:r>
            </a:p>
          </p:txBody>
        </p:sp>
        <p:sp>
          <p:nvSpPr>
            <p:cNvPr id="14" name="Line 316">
              <a:extLst>
                <a:ext uri="{FF2B5EF4-FFF2-40B4-BE49-F238E27FC236}">
                  <a16:creationId xmlns:a16="http://schemas.microsoft.com/office/drawing/2014/main" id="{84CCE4DC-3E27-6B44-A891-8AC2FD111A11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V="1">
              <a:off x="4749873" y="603708"/>
              <a:ext cx="15082" cy="502590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Line 316">
              <a:extLst>
                <a:ext uri="{FF2B5EF4-FFF2-40B4-BE49-F238E27FC236}">
                  <a16:creationId xmlns:a16="http://schemas.microsoft.com/office/drawing/2014/main" id="{473327FA-71D9-42EF-B425-FCD77FD92505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V="1">
              <a:off x="5451414" y="1607429"/>
              <a:ext cx="15084" cy="364314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Line 316">
              <a:extLst>
                <a:ext uri="{FF2B5EF4-FFF2-40B4-BE49-F238E27FC236}">
                  <a16:creationId xmlns:a16="http://schemas.microsoft.com/office/drawing/2014/main" id="{425775BB-BDCB-4DAC-E155-2B6160B62A83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V="1">
              <a:off x="5436172" y="1882358"/>
              <a:ext cx="15084" cy="364314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Line 316">
              <a:extLst>
                <a:ext uri="{FF2B5EF4-FFF2-40B4-BE49-F238E27FC236}">
                  <a16:creationId xmlns:a16="http://schemas.microsoft.com/office/drawing/2014/main" id="{C523AA10-593C-5AD6-3FF4-2A17AA6E7E57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V="1">
              <a:off x="5446331" y="2124694"/>
              <a:ext cx="15084" cy="364314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Line 316">
              <a:extLst>
                <a:ext uri="{FF2B5EF4-FFF2-40B4-BE49-F238E27FC236}">
                  <a16:creationId xmlns:a16="http://schemas.microsoft.com/office/drawing/2014/main" id="{70C035E2-FCAB-1E2C-5F2C-09885F10A228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V="1">
              <a:off x="5436172" y="2410787"/>
              <a:ext cx="15084" cy="364314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Line 316">
              <a:extLst>
                <a:ext uri="{FF2B5EF4-FFF2-40B4-BE49-F238E27FC236}">
                  <a16:creationId xmlns:a16="http://schemas.microsoft.com/office/drawing/2014/main" id="{3146E582-5EFA-6885-50F6-4E6DF650E82B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5367568" y="1529553"/>
              <a:ext cx="220727" cy="348826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Line 316">
              <a:extLst>
                <a:ext uri="{FF2B5EF4-FFF2-40B4-BE49-F238E27FC236}">
                  <a16:creationId xmlns:a16="http://schemas.microsoft.com/office/drawing/2014/main" id="{62DC20AD-9564-2838-858C-162D31D77232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5367683" y="1823733"/>
              <a:ext cx="186277" cy="345404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Line 316">
              <a:extLst>
                <a:ext uri="{FF2B5EF4-FFF2-40B4-BE49-F238E27FC236}">
                  <a16:creationId xmlns:a16="http://schemas.microsoft.com/office/drawing/2014/main" id="{E84CFA95-0DCD-4549-9272-43B438D3E6F4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5429884" y="2089645"/>
              <a:ext cx="186277" cy="345404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Line 316">
              <a:extLst>
                <a:ext uri="{FF2B5EF4-FFF2-40B4-BE49-F238E27FC236}">
                  <a16:creationId xmlns:a16="http://schemas.microsoft.com/office/drawing/2014/main" id="{E962EE65-3A7E-CCFA-407F-E51183610C1F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5401902" y="2352743"/>
              <a:ext cx="186277" cy="345404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016276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30BF8ED-474B-E645-44B8-C5E0E5A07C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Compute Using Feature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E31010-7980-DBC7-4483-DE163035C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26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2895E4A-F63C-CDE6-B6A8-E2B6DE2A57E9}"/>
              </a:ext>
            </a:extLst>
          </p:cNvPr>
          <p:cNvGrpSpPr/>
          <p:nvPr/>
        </p:nvGrpSpPr>
        <p:grpSpPr>
          <a:xfrm>
            <a:off x="1608037" y="1514095"/>
            <a:ext cx="8781585" cy="4911058"/>
            <a:chOff x="1475957" y="1564895"/>
            <a:chExt cx="8781585" cy="491105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428839D-5868-E7B4-E1D9-C5372D43B606}"/>
                </a:ext>
              </a:extLst>
            </p:cNvPr>
            <p:cNvGrpSpPr/>
            <p:nvPr/>
          </p:nvGrpSpPr>
          <p:grpSpPr>
            <a:xfrm>
              <a:off x="1475957" y="1564895"/>
              <a:ext cx="8781585" cy="4880578"/>
              <a:chOff x="2596939" y="1323991"/>
              <a:chExt cx="8781585" cy="4880578"/>
            </a:xfrm>
          </p:grpSpPr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93CBDCE5-1D8C-24A6-44F2-84D949BACF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596939" y="1323991"/>
                <a:ext cx="6998120" cy="4880578"/>
              </a:xfrm>
              <a:prstGeom prst="rect">
                <a:avLst/>
              </a:prstGeom>
            </p:spPr>
          </p:pic>
          <p:sp>
            <p:nvSpPr>
              <p:cNvPr id="9" name="Line 315">
                <a:extLst>
                  <a:ext uri="{FF2B5EF4-FFF2-40B4-BE49-F238E27FC236}">
                    <a16:creationId xmlns:a16="http://schemas.microsoft.com/office/drawing/2014/main" id="{A8CCD596-EB20-FAEC-40C1-6F4C882D91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205606" y="2755105"/>
                <a:ext cx="663471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0" name="Line 315">
                <a:extLst>
                  <a:ext uri="{FF2B5EF4-FFF2-40B4-BE49-F238E27FC236}">
                    <a16:creationId xmlns:a16="http://schemas.microsoft.com/office/drawing/2014/main" id="{9D4363B9-8531-7068-0F95-72553460F1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6200000">
                <a:off x="4112191" y="4909027"/>
                <a:ext cx="498475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1" name="Rounded Rectangle 143">
                <a:extLst>
                  <a:ext uri="{FF2B5EF4-FFF2-40B4-BE49-F238E27FC236}">
                    <a16:creationId xmlns:a16="http://schemas.microsoft.com/office/drawing/2014/main" id="{462C3AC8-3CB8-AF99-3565-039D5F922911}"/>
                  </a:ext>
                </a:extLst>
              </p:cNvPr>
              <p:cNvSpPr/>
              <p:nvPr/>
            </p:nvSpPr>
            <p:spPr>
              <a:xfrm>
                <a:off x="3087987" y="4996420"/>
                <a:ext cx="2524146" cy="535192"/>
              </a:xfrm>
              <a:prstGeom prst="roundRect">
                <a:avLst/>
              </a:prstGeom>
              <a:solidFill>
                <a:srgbClr val="009DDC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FFFFFF"/>
                    </a:solidFill>
                    <a:latin typeface="Calibri"/>
                    <a:cs typeface="Calibri"/>
                  </a:rPr>
                  <a:t>Visual representation of how computation will be performed</a:t>
                </a:r>
              </a:p>
            </p:txBody>
          </p:sp>
          <p:sp>
            <p:nvSpPr>
              <p:cNvPr id="12" name="Rounded Rectangle 143">
                <a:extLst>
                  <a:ext uri="{FF2B5EF4-FFF2-40B4-BE49-F238E27FC236}">
                    <a16:creationId xmlns:a16="http://schemas.microsoft.com/office/drawing/2014/main" id="{BAF53402-F14C-9664-2F80-6882AFE521DA}"/>
                  </a:ext>
                </a:extLst>
              </p:cNvPr>
              <p:cNvSpPr/>
              <p:nvPr/>
            </p:nvSpPr>
            <p:spPr>
              <a:xfrm>
                <a:off x="9654499" y="2617177"/>
                <a:ext cx="1724025" cy="274638"/>
              </a:xfrm>
              <a:prstGeom prst="roundRect">
                <a:avLst/>
              </a:prstGeom>
              <a:solidFill>
                <a:srgbClr val="009DDC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FFFFFF"/>
                    </a:solidFill>
                    <a:latin typeface="Calibri"/>
                    <a:cs typeface="Calibri"/>
                  </a:rPr>
                  <a:t>Computation method</a:t>
                </a:r>
              </a:p>
            </p:txBody>
          </p:sp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7AA6E4D-F5CC-C2C5-D1F2-9FDD3C7E4786}"/>
                </a:ext>
              </a:extLst>
            </p:cNvPr>
            <p:cNvSpPr/>
            <p:nvPr/>
          </p:nvSpPr>
          <p:spPr>
            <a:xfrm>
              <a:off x="1516597" y="6248400"/>
              <a:ext cx="220763" cy="227553"/>
            </a:xfrm>
            <a:prstGeom prst="rect">
              <a:avLst/>
            </a:prstGeom>
            <a:solidFill>
              <a:schemeClr val="bg2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42482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DA80568-F910-23D9-01DA-6A77856AB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4CAE80A-393B-646D-22F0-D36834FBE9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 Table Calculations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A4DADB-8E5C-E802-B407-05D0DB8A9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Use the </a:t>
            </a:r>
            <a:r>
              <a:rPr lang="en-US" b="1" dirty="0"/>
              <a:t>Specific Dimensions</a:t>
            </a:r>
            <a:r>
              <a:rPr lang="en-US" dirty="0"/>
              <a:t> option for custom table calculations.</a:t>
            </a:r>
          </a:p>
          <a:p>
            <a:r>
              <a:rPr lang="en-US" dirty="0"/>
              <a:t>Table calculation functions:</a:t>
            </a:r>
          </a:p>
          <a:p>
            <a:pPr lvl="1"/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FIRST()</a:t>
            </a:r>
          </a:p>
          <a:p>
            <a:pPr lvl="1"/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INDEX()</a:t>
            </a:r>
          </a:p>
          <a:p>
            <a:pPr lvl="1"/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LAST()</a:t>
            </a:r>
          </a:p>
          <a:p>
            <a:pPr lvl="1"/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RANK(expression)</a:t>
            </a:r>
          </a:p>
          <a:p>
            <a:r>
              <a:rPr lang="en-US" dirty="0">
                <a:cs typeface="Courier New" panose="02070309020205020404" pitchFamily="49" charset="0"/>
              </a:rPr>
              <a:t>Quick table calculations for Year to Date (YTD) total, YTD growth, and Year Over Year (YOY) growth.</a:t>
            </a:r>
          </a:p>
          <a:p>
            <a:pPr lvl="1"/>
            <a:r>
              <a:rPr lang="en-US" dirty="0">
                <a:cs typeface="Courier New" panose="02070309020205020404" pitchFamily="49" charset="0"/>
              </a:rPr>
              <a:t>Include a discrete date field at the YEAR level.</a:t>
            </a:r>
          </a:p>
          <a:p>
            <a:pPr lvl="1"/>
            <a:r>
              <a:rPr lang="en-US" dirty="0">
                <a:cs typeface="Courier New" panose="02070309020205020404" pitchFamily="49" charset="0"/>
              </a:rPr>
              <a:t>Include that same date field drilled down to QTR or deeper. </a:t>
            </a:r>
          </a:p>
        </p:txBody>
      </p:sp>
    </p:spTree>
    <p:extLst>
      <p:ext uri="{BB962C8B-B14F-4D97-AF65-F5344CB8AC3E}">
        <p14:creationId xmlns:p14="http://schemas.microsoft.com/office/powerpoint/2010/main" val="17273356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D5C1A85-688A-F0EF-FADD-90EE15ABA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176036-2D6B-0212-5B13-7C1F7ADE518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Using Table Calculations</a:t>
            </a:r>
          </a:p>
        </p:txBody>
      </p:sp>
    </p:spTree>
    <p:extLst>
      <p:ext uri="{BB962C8B-B14F-4D97-AF65-F5344CB8AC3E}">
        <p14:creationId xmlns:p14="http://schemas.microsoft.com/office/powerpoint/2010/main" val="38166370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C6CA649-245E-47BC-BB91-4895E34C0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Create Calculated Groups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210A4E-3BEA-437C-ABC7-7FD84F9FDA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328839-53A7-4B30-8967-7760B3B42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0814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AD1923-99C3-EC3D-13B3-AA316620F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94112" y="6445473"/>
            <a:ext cx="2844800" cy="365125"/>
          </a:xfrm>
        </p:spPr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12E1A19F-83BA-FB93-748D-EB2AE97C83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901" y="100270"/>
            <a:ext cx="10821699" cy="844611"/>
          </a:xfrm>
        </p:spPr>
        <p:txBody>
          <a:bodyPr/>
          <a:lstStyle/>
          <a:p>
            <a:r>
              <a:rPr lang="en-US" dirty="0"/>
              <a:t>Calculated Fields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B25EF87-49F7-9F71-3C59-79861BB12F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81200" y="1060688"/>
            <a:ext cx="9601200" cy="762000"/>
          </a:xfrm>
        </p:spPr>
        <p:txBody>
          <a:bodyPr/>
          <a:lstStyle/>
          <a:p>
            <a:r>
              <a:rPr lang="en-US" b="1" dirty="0"/>
              <a:t>Calculated field</a:t>
            </a:r>
            <a:r>
              <a:rPr lang="en-US" dirty="0"/>
              <a:t>: A field created by building formulas using data from fields, basic arithmetic operators such as + and - symbols, and using functions built into Tableau.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0514A27-3BAC-9606-EC3C-12C7B73295E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5900" y="1932384"/>
            <a:ext cx="11483012" cy="4388205"/>
          </a:xfrm>
        </p:spPr>
        <p:txBody>
          <a:bodyPr/>
          <a:lstStyle/>
          <a:p>
            <a:r>
              <a:rPr lang="en-US" dirty="0"/>
              <a:t>Common use cases for using calculated fields include:</a:t>
            </a:r>
          </a:p>
          <a:p>
            <a:pPr lvl="1"/>
            <a:r>
              <a:rPr lang="en-US" dirty="0"/>
              <a:t>Your data source doesn't include all the data needed for analysis.</a:t>
            </a:r>
          </a:p>
          <a:p>
            <a:pPr lvl="1"/>
            <a:r>
              <a:rPr lang="en-US" dirty="0"/>
              <a:t>You need to categorize data</a:t>
            </a:r>
          </a:p>
          <a:p>
            <a:pPr lvl="1"/>
            <a:r>
              <a:rPr lang="en-US" dirty="0"/>
              <a:t>You want to convert data types.</a:t>
            </a:r>
          </a:p>
          <a:p>
            <a:pPr lvl="1"/>
            <a:r>
              <a:rPr lang="en-US" dirty="0"/>
              <a:t>You want to aggregate data.</a:t>
            </a:r>
          </a:p>
          <a:p>
            <a:pPr lvl="1"/>
            <a:r>
              <a:rPr lang="en-US" dirty="0"/>
              <a:t>You want to modify data.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FE2930C-B4B6-70B0-F13D-E40FA1A27A34}"/>
              </a:ext>
            </a:extLst>
          </p:cNvPr>
          <p:cNvSpPr/>
          <p:nvPr/>
        </p:nvSpPr>
        <p:spPr>
          <a:xfrm>
            <a:off x="592795" y="6044194"/>
            <a:ext cx="10684805" cy="371365"/>
          </a:xfrm>
          <a:prstGeom prst="rect">
            <a:avLst/>
          </a:prstGeom>
          <a:solidFill>
            <a:schemeClr val="bg2">
              <a:lumMod val="8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AB7FD3E-5199-796F-B06E-A9E8A5CAD5B5}"/>
              </a:ext>
            </a:extLst>
          </p:cNvPr>
          <p:cNvGrpSpPr/>
          <p:nvPr/>
        </p:nvGrpSpPr>
        <p:grpSpPr>
          <a:xfrm>
            <a:off x="5150169" y="1927566"/>
            <a:ext cx="5270791" cy="4007090"/>
            <a:chOff x="2431902" y="2009394"/>
            <a:chExt cx="5270791" cy="400709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87DA6D2E-FD69-95C4-AF30-61DFC9B76D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14647"/>
            <a:stretch/>
          </p:blipFill>
          <p:spPr>
            <a:xfrm>
              <a:off x="5017942" y="2009394"/>
              <a:ext cx="2156114" cy="3601341"/>
            </a:xfrm>
            <a:prstGeom prst="rect">
              <a:avLst/>
            </a:prstGeom>
          </p:spPr>
        </p:pic>
        <p:sp>
          <p:nvSpPr>
            <p:cNvPr id="9" name="Line 315">
              <a:extLst>
                <a:ext uri="{FF2B5EF4-FFF2-40B4-BE49-F238E27FC236}">
                  <a16:creationId xmlns:a16="http://schemas.microsoft.com/office/drawing/2014/main" id="{7A2EEC80-E957-94F2-2B09-8A690A55898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942081" y="3861284"/>
              <a:ext cx="1075860" cy="4973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34E02D6-4A8D-784E-E7E0-1C75D21389B9}"/>
                </a:ext>
              </a:extLst>
            </p:cNvPr>
            <p:cNvSpPr/>
            <p:nvPr/>
          </p:nvSpPr>
          <p:spPr>
            <a:xfrm>
              <a:off x="5017942" y="3547283"/>
              <a:ext cx="2113263" cy="628004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1A354F6-6C09-03D2-2174-B6121AECDC36}"/>
                </a:ext>
              </a:extLst>
            </p:cNvPr>
            <p:cNvSpPr/>
            <p:nvPr/>
          </p:nvSpPr>
          <p:spPr>
            <a:xfrm>
              <a:off x="5017941" y="4361265"/>
              <a:ext cx="2113263" cy="219770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F96D615-F3C7-C47E-07B0-B23E6B22ACDF}"/>
                </a:ext>
              </a:extLst>
            </p:cNvPr>
            <p:cNvSpPr/>
            <p:nvPr/>
          </p:nvSpPr>
          <p:spPr>
            <a:xfrm>
              <a:off x="5017940" y="4764350"/>
              <a:ext cx="2113263" cy="219770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" name="Line 315">
              <a:extLst>
                <a:ext uri="{FF2B5EF4-FFF2-40B4-BE49-F238E27FC236}">
                  <a16:creationId xmlns:a16="http://schemas.microsoft.com/office/drawing/2014/main" id="{4E3312EA-B2EE-3E66-D596-635DCBAB39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99230" y="4358601"/>
              <a:ext cx="1118710" cy="11254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" name="Line 315">
              <a:extLst>
                <a:ext uri="{FF2B5EF4-FFF2-40B4-BE49-F238E27FC236}">
                  <a16:creationId xmlns:a16="http://schemas.microsoft.com/office/drawing/2014/main" id="{1669856E-C2F8-DE0F-E657-AEB67710E9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42079" y="4376917"/>
              <a:ext cx="1075859" cy="4973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" name="Rounded Rectangle 143">
              <a:extLst>
                <a:ext uri="{FF2B5EF4-FFF2-40B4-BE49-F238E27FC236}">
                  <a16:creationId xmlns:a16="http://schemas.microsoft.com/office/drawing/2014/main" id="{C36A64DF-52E2-11CE-11C7-CE8AD682A209}"/>
                </a:ext>
              </a:extLst>
            </p:cNvPr>
            <p:cNvSpPr/>
            <p:nvPr/>
          </p:nvSpPr>
          <p:spPr>
            <a:xfrm>
              <a:off x="2431902" y="4236429"/>
              <a:ext cx="1724025" cy="249671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Calculated fields</a:t>
              </a:r>
            </a:p>
          </p:txBody>
        </p:sp>
        <p:sp>
          <p:nvSpPr>
            <p:cNvPr id="16" name="Text Box 307">
              <a:extLst>
                <a:ext uri="{FF2B5EF4-FFF2-40B4-BE49-F238E27FC236}">
                  <a16:creationId xmlns:a16="http://schemas.microsoft.com/office/drawing/2014/main" id="{332B57BB-D0A8-ED13-F723-9652FA7B06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89305" y="5750677"/>
              <a:ext cx="3213388" cy="265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Calculated fields display an equal sign.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A61168C4-4935-CC58-5ED7-5C58190DE136}"/>
              </a:ext>
            </a:extLst>
          </p:cNvPr>
          <p:cNvSpPr txBox="1"/>
          <p:nvPr/>
        </p:nvSpPr>
        <p:spPr>
          <a:xfrm>
            <a:off x="592795" y="6108053"/>
            <a:ext cx="10963552" cy="2797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SUM[Product].[Sales] - SUM[Product].[Cost] - SUM [Product].[ShippingCost] = [My Calculated Profit]</a:t>
            </a:r>
          </a:p>
        </p:txBody>
      </p:sp>
    </p:spTree>
    <p:extLst>
      <p:ext uri="{BB962C8B-B14F-4D97-AF65-F5344CB8AC3E}">
        <p14:creationId xmlns:p14="http://schemas.microsoft.com/office/powerpoint/2010/main" val="17785754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AD1923-99C3-EC3D-13B3-AA316620F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30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12E1A19F-83BA-FB93-748D-EB2AE97C83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Calculated Groups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7D73334-9221-67EE-C94E-AADBE70DD09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Groups created through the context menu are static.</a:t>
            </a:r>
          </a:p>
          <a:p>
            <a:r>
              <a:rPr lang="en-US" dirty="0"/>
              <a:t>Groups created through calculations change based on the results of the calculation.</a:t>
            </a:r>
          </a:p>
          <a:p>
            <a:r>
              <a:rPr lang="en-US" dirty="0"/>
              <a:t>Use calculated groups like any other calculated field.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3C02E74-FEBB-C816-525E-1DAE10947CAB}"/>
              </a:ext>
            </a:extLst>
          </p:cNvPr>
          <p:cNvGrpSpPr/>
          <p:nvPr/>
        </p:nvGrpSpPr>
        <p:grpSpPr>
          <a:xfrm>
            <a:off x="4484370" y="3429000"/>
            <a:ext cx="3223260" cy="1419352"/>
            <a:chOff x="688340" y="3156204"/>
            <a:chExt cx="3558540" cy="141935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5B60174-0B37-D8C1-B919-9778EAC88C00}"/>
                </a:ext>
              </a:extLst>
            </p:cNvPr>
            <p:cNvSpPr/>
            <p:nvPr/>
          </p:nvSpPr>
          <p:spPr>
            <a:xfrm>
              <a:off x="688340" y="3156204"/>
              <a:ext cx="3558540" cy="141935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" name="Text Box 307">
              <a:extLst>
                <a:ext uri="{FF2B5EF4-FFF2-40B4-BE49-F238E27FC236}">
                  <a16:creationId xmlns:a16="http://schemas.microsoft.com/office/drawing/2014/main" id="{6464D84A-5A97-ADD6-8998-6C65D269DE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2480" y="3261360"/>
              <a:ext cx="3383280" cy="11926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IF SUM([Unit Sales]) &gt; 20000</a:t>
              </a:r>
            </a:p>
            <a:p>
              <a:pPr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THEN “Above 20K Units”</a:t>
              </a:r>
            </a:p>
            <a:p>
              <a:pPr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ELSE “Below 20K Units”</a:t>
              </a:r>
            </a:p>
            <a:p>
              <a:pPr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END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5619792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DD0130F-CE94-FF26-17B2-1DA02719C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1B6B243-B921-CA77-9B82-7B4E6743F4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Interactive Calculated Groups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897767-2099-A87B-2A56-FD6FD35B05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Add parameters to groups to give users interactive control over values in the calculation.</a:t>
            </a:r>
          </a:p>
          <a:p>
            <a:r>
              <a:rPr lang="en-US" dirty="0"/>
              <a:t>Replace value with parameter and show the parameter control.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0EDFE86-F103-7B33-65AA-B174DF492216}"/>
              </a:ext>
            </a:extLst>
          </p:cNvPr>
          <p:cNvGrpSpPr/>
          <p:nvPr/>
        </p:nvGrpSpPr>
        <p:grpSpPr>
          <a:xfrm>
            <a:off x="1377938" y="3330114"/>
            <a:ext cx="9436124" cy="1497845"/>
            <a:chOff x="1377938" y="3330114"/>
            <a:chExt cx="9436124" cy="1497845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81BD83D6-AE53-A12C-6BE5-C986AED79EA1}"/>
                </a:ext>
              </a:extLst>
            </p:cNvPr>
            <p:cNvGrpSpPr/>
            <p:nvPr/>
          </p:nvGrpSpPr>
          <p:grpSpPr>
            <a:xfrm>
              <a:off x="1377938" y="3369360"/>
              <a:ext cx="3223260" cy="1419352"/>
              <a:chOff x="688340" y="3156204"/>
              <a:chExt cx="3558540" cy="1419352"/>
            </a:xfrm>
          </p:grpSpPr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5455DE94-6639-7331-4302-E1F865157CCE}"/>
                  </a:ext>
                </a:extLst>
              </p:cNvPr>
              <p:cNvSpPr/>
              <p:nvPr/>
            </p:nvSpPr>
            <p:spPr>
              <a:xfrm>
                <a:off x="688340" y="3156204"/>
                <a:ext cx="3558540" cy="141935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7" name="Text Box 307">
                <a:extLst>
                  <a:ext uri="{FF2B5EF4-FFF2-40B4-BE49-F238E27FC236}">
                    <a16:creationId xmlns:a16="http://schemas.microsoft.com/office/drawing/2014/main" id="{287350CC-076A-182A-09E8-E6613B857DC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92480" y="3261360"/>
                <a:ext cx="3383280" cy="11926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IF SUM([Unit Sales]) &gt; 20000</a:t>
                </a:r>
              </a:p>
              <a:p>
                <a:pPr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THEN “Above 20K Units”</a:t>
                </a:r>
              </a:p>
              <a:p>
                <a:pPr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ELSE “Below 20K Units”</a:t>
                </a:r>
              </a:p>
              <a:p>
                <a:pPr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END</a:t>
                </a:r>
              </a:p>
            </p:txBody>
          </p:sp>
        </p:grpSp>
        <p:sp>
          <p:nvSpPr>
            <p:cNvPr id="8" name="AutoShape 304">
              <a:extLst>
                <a:ext uri="{FF2B5EF4-FFF2-40B4-BE49-F238E27FC236}">
                  <a16:creationId xmlns:a16="http://schemas.microsoft.com/office/drawing/2014/main" id="{52911FDD-30A7-CADA-D50F-8E92D97A27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79841" y="3774236"/>
              <a:ext cx="762000" cy="609600"/>
            </a:xfrm>
            <a:prstGeom prst="rightArrow">
              <a:avLst>
                <a:gd name="adj1" fmla="val 52602"/>
                <a:gd name="adj2" fmla="val 59572"/>
              </a:avLst>
            </a:prstGeom>
            <a:solidFill>
              <a:srgbClr val="009DDC"/>
            </a:solidFill>
            <a:ln w="9525">
              <a:noFill/>
              <a:miter lim="800000"/>
              <a:headEnd/>
              <a:tailEnd/>
            </a:ln>
            <a:effectLst>
              <a:outerShdw blurRad="38100" dist="25400" dir="2700000" sx="99000" sy="99000" algn="ctr" rotWithShape="0">
                <a:srgbClr val="000000">
                  <a:alpha val="75000"/>
                </a:srgbClr>
              </a:outerShdw>
            </a:effec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6A80D796-2F12-1A9D-03A1-3DDD95779357}"/>
                </a:ext>
              </a:extLst>
            </p:cNvPr>
            <p:cNvGrpSpPr/>
            <p:nvPr/>
          </p:nvGrpSpPr>
          <p:grpSpPr>
            <a:xfrm>
              <a:off x="5830916" y="3330114"/>
              <a:ext cx="4983146" cy="1497845"/>
              <a:chOff x="688340" y="3156204"/>
              <a:chExt cx="3558540" cy="1497845"/>
            </a:xfrm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88504DB3-EC0F-C13A-9A60-7A663BA33B56}"/>
                  </a:ext>
                </a:extLst>
              </p:cNvPr>
              <p:cNvSpPr/>
              <p:nvPr/>
            </p:nvSpPr>
            <p:spPr>
              <a:xfrm>
                <a:off x="688340" y="3156204"/>
                <a:ext cx="3558540" cy="141935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1" name="Text Box 307">
                <a:extLst>
                  <a:ext uri="{FF2B5EF4-FFF2-40B4-BE49-F238E27FC236}">
                    <a16:creationId xmlns:a16="http://schemas.microsoft.com/office/drawing/2014/main" id="{0118BEC9-6F4C-5793-F311-A45B96DDEA0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92480" y="3261360"/>
                <a:ext cx="3383280" cy="13926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IF SUM([Unit Sales]) &gt; [Unit Sales Threshold]</a:t>
                </a:r>
              </a:p>
              <a:p>
                <a:pPr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THEN “Above Threshold”</a:t>
                </a:r>
              </a:p>
              <a:p>
                <a:pPr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ELSE “Below Threshold”</a:t>
                </a:r>
              </a:p>
              <a:p>
                <a:pPr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END</a:t>
                </a:r>
              </a:p>
            </p:txBody>
          </p:sp>
        </p:grp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EA9558D-8200-A05C-C37C-5715DFDD338A}"/>
                </a:ext>
              </a:extLst>
            </p:cNvPr>
            <p:cNvSpPr/>
            <p:nvPr/>
          </p:nvSpPr>
          <p:spPr>
            <a:xfrm>
              <a:off x="8300720" y="3369360"/>
              <a:ext cx="2306320" cy="328880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098709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D5C1A85-688A-F0EF-FADD-90EE15ABA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176036-2D6B-0212-5B13-7C1F7ADE518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Creating Calculated Groups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5700829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C6CA649-245E-47BC-BB91-4895E34C0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Create Custom Sorts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210A4E-3BEA-437C-ABC7-7FD84F9FDA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328839-53A7-4B30-8967-7760B3B42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93596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AD1923-99C3-EC3D-13B3-AA316620F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34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12E1A19F-83BA-FB93-748D-EB2AE97C83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 of Sort Options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7D73334-9221-67EE-C94E-AADBE70DD09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Numerous ways to sort:</a:t>
            </a:r>
          </a:p>
          <a:p>
            <a:pPr lvl="1"/>
            <a:r>
              <a:rPr lang="en-US" dirty="0"/>
              <a:t>Using the </a:t>
            </a:r>
            <a:r>
              <a:rPr lang="en-US" b="1" dirty="0"/>
              <a:t>Quick Sort</a:t>
            </a:r>
            <a:r>
              <a:rPr lang="en-US" dirty="0"/>
              <a:t> button  on an axis, header, or field label.</a:t>
            </a:r>
          </a:p>
          <a:p>
            <a:pPr lvl="1"/>
            <a:r>
              <a:rPr lang="en-US" dirty="0"/>
              <a:t>Using the </a:t>
            </a:r>
            <a:r>
              <a:rPr lang="en-US" b="1" dirty="0"/>
              <a:t>Sort</a:t>
            </a:r>
            <a:r>
              <a:rPr lang="en-US" dirty="0"/>
              <a:t> buttons  on the toolbar.</a:t>
            </a:r>
          </a:p>
          <a:p>
            <a:pPr lvl="1"/>
            <a:r>
              <a:rPr lang="en-US" dirty="0"/>
              <a:t>Using drag and drop to manually sort headers in a visualization or on a legend.</a:t>
            </a:r>
          </a:p>
          <a:p>
            <a:pPr lvl="1"/>
            <a:r>
              <a:rPr lang="en-US" dirty="0"/>
              <a:t>Using the </a:t>
            </a:r>
            <a:r>
              <a:rPr lang="en-US" b="1" dirty="0"/>
              <a:t>Sort</a:t>
            </a:r>
            <a:r>
              <a:rPr lang="en-US" dirty="0"/>
              <a:t> command from the context (right-click) menu for a dimension or discrete measure.</a:t>
            </a:r>
          </a:p>
          <a:p>
            <a:r>
              <a:rPr lang="en-US" dirty="0"/>
              <a:t>Options when using the Sort command from the context menu:</a:t>
            </a:r>
          </a:p>
          <a:p>
            <a:pPr lvl="1"/>
            <a:r>
              <a:rPr lang="en-US" dirty="0"/>
              <a:t>Data Source Order </a:t>
            </a:r>
          </a:p>
          <a:p>
            <a:pPr lvl="2"/>
            <a:r>
              <a:rPr lang="en-US" dirty="0"/>
              <a:t>Based on how the data is sorted in the source.</a:t>
            </a:r>
          </a:p>
          <a:p>
            <a:pPr lvl="1"/>
            <a:r>
              <a:rPr lang="en-US" dirty="0"/>
              <a:t>Alphabetic</a:t>
            </a:r>
          </a:p>
          <a:p>
            <a:pPr lvl="2"/>
            <a:r>
              <a:rPr lang="en-US" dirty="0"/>
              <a:t>Case sensitive, with capital letters being sorted before lowercase letters and uses natural sort order for numbers.</a:t>
            </a:r>
          </a:p>
          <a:p>
            <a:pPr lvl="1"/>
            <a:r>
              <a:rPr lang="en-US" dirty="0"/>
              <a:t>Field </a:t>
            </a:r>
          </a:p>
          <a:p>
            <a:pPr lvl="2"/>
            <a:r>
              <a:rPr lang="en-US" dirty="0"/>
              <a:t>Allows you to specify a field value and aggregation used for the sort order. The field doesn't need to be used in the viz. </a:t>
            </a:r>
          </a:p>
          <a:p>
            <a:pPr lvl="1"/>
            <a:r>
              <a:rPr lang="en-US" dirty="0"/>
              <a:t>Manual </a:t>
            </a:r>
          </a:p>
          <a:p>
            <a:pPr lvl="2"/>
            <a:r>
              <a:rPr lang="en-US" dirty="0"/>
              <a:t>Allows you to select a value and move it to the desired position.</a:t>
            </a:r>
          </a:p>
          <a:p>
            <a:pPr lvl="1"/>
            <a:r>
              <a:rPr lang="en-US" dirty="0"/>
              <a:t>Nested </a:t>
            </a:r>
          </a:p>
          <a:p>
            <a:pPr lvl="2"/>
            <a:r>
              <a:rPr lang="en-US" dirty="0"/>
              <a:t>Allows you to specify a field value and aggregation used for the sort order. The field doesn't need to be used in the viz. </a:t>
            </a:r>
          </a:p>
        </p:txBody>
      </p:sp>
    </p:spTree>
    <p:extLst>
      <p:ext uri="{BB962C8B-B14F-4D97-AF65-F5344CB8AC3E}">
        <p14:creationId xmlns:p14="http://schemas.microsoft.com/office/powerpoint/2010/main" val="177080421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233ACA1-1808-506A-1286-538F2BD21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03D129C-FB9D-89D5-781D-CC53C87AF7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Nested Sorts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77FD17-8B82-C2CD-143F-9EA9317B913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Nested sorts are sometimes confusing.</a:t>
            </a:r>
          </a:p>
          <a:p>
            <a:r>
              <a:rPr lang="en-US" dirty="0"/>
              <a:t>Tableau defines field sorts and nested sorts in the exact same way.</a:t>
            </a:r>
          </a:p>
          <a:p>
            <a:r>
              <a:rPr lang="en-US" dirty="0"/>
              <a:t>When there is only one dimension, they work the same.</a:t>
            </a:r>
          </a:p>
          <a:p>
            <a:r>
              <a:rPr lang="en-US" dirty="0"/>
              <a:t>When there are multiple dimensions, they work differently.</a:t>
            </a:r>
          </a:p>
          <a:p>
            <a:pPr lvl="1"/>
            <a:r>
              <a:rPr lang="en-US" dirty="0"/>
              <a:t>Sort by field option creates the same sort order of the second dimension per each first dimension pane.</a:t>
            </a:r>
          </a:p>
          <a:p>
            <a:pPr lvl="1"/>
            <a:r>
              <a:rPr lang="en-US" dirty="0"/>
              <a:t>Nested option sorts the second dimension will be sorted separately within each of the first dimension panes.</a:t>
            </a:r>
          </a:p>
        </p:txBody>
      </p:sp>
    </p:spTree>
    <p:extLst>
      <p:ext uri="{BB962C8B-B14F-4D97-AF65-F5344CB8AC3E}">
        <p14:creationId xmlns:p14="http://schemas.microsoft.com/office/powerpoint/2010/main" val="420964902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77CD933-063E-3B8C-549A-2DEC0DCAC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B0F6F9-EFA6-F332-812A-B5A41BCE74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Comparing Field and Nested Sorts</a:t>
            </a:r>
          </a:p>
        </p:txBody>
      </p:sp>
    </p:spTree>
    <p:extLst>
      <p:ext uri="{BB962C8B-B14F-4D97-AF65-F5344CB8AC3E}">
        <p14:creationId xmlns:p14="http://schemas.microsoft.com/office/powerpoint/2010/main" val="11171122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0F20551-76F1-3C63-E52E-92942B7EB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16958F6-A6B2-23AC-B0A6-3794B8C03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 Sorts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3BC253-C11D-F102-6F29-08E04B28DE3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Allow you to organize your data in a way that best suits your analytical needs.</a:t>
            </a:r>
          </a:p>
          <a:p>
            <a:r>
              <a:rPr lang="en-US" dirty="0"/>
              <a:t>Simplest version is Manual sort option.</a:t>
            </a:r>
          </a:p>
          <a:p>
            <a:r>
              <a:rPr lang="en-US" dirty="0"/>
              <a:t>Intermediate custom sorts use a calculated field and the Field sort option.</a:t>
            </a:r>
          </a:p>
          <a:p>
            <a:r>
              <a:rPr lang="en-US" dirty="0"/>
              <a:t>Dynamic and complex custom sorts involve:</a:t>
            </a:r>
          </a:p>
          <a:p>
            <a:pPr lvl="1"/>
            <a:r>
              <a:rPr lang="en-US" dirty="0"/>
              <a:t>A parameter for the dimensions and measures you want to sort by.</a:t>
            </a:r>
          </a:p>
          <a:p>
            <a:pPr lvl="1"/>
            <a:r>
              <a:rPr lang="en-US" dirty="0"/>
              <a:t>A calculated field to handle the sorting logic.</a:t>
            </a:r>
          </a:p>
          <a:p>
            <a:r>
              <a:rPr lang="en-US" dirty="0"/>
              <a:t>Best practices for custom sorts include:</a:t>
            </a:r>
          </a:p>
          <a:p>
            <a:pPr lvl="1"/>
            <a:r>
              <a:rPr lang="en-US" dirty="0"/>
              <a:t>Using clear naming conventions.</a:t>
            </a:r>
          </a:p>
          <a:p>
            <a:pPr lvl="1"/>
            <a:r>
              <a:rPr lang="en-US" dirty="0"/>
              <a:t>Keeping your calculations simple.</a:t>
            </a:r>
          </a:p>
          <a:p>
            <a:pPr lvl="1"/>
            <a:r>
              <a:rPr lang="en-US" dirty="0"/>
              <a:t>Testing different scenarios to validate your sorting logic.</a:t>
            </a:r>
          </a:p>
          <a:p>
            <a:r>
              <a:rPr lang="en-US" dirty="0"/>
              <a:t>Using parameters and calculated fields in combination allows you to create sophisticated and flexible sorting options.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162116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D5C1A85-688A-F0EF-FADD-90EE15ABA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176036-2D6B-0212-5B13-7C1F7ADE518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Creating Custom Sorts</a:t>
            </a:r>
          </a:p>
        </p:txBody>
      </p:sp>
    </p:spTree>
    <p:extLst>
      <p:ext uri="{BB962C8B-B14F-4D97-AF65-F5344CB8AC3E}">
        <p14:creationId xmlns:p14="http://schemas.microsoft.com/office/powerpoint/2010/main" val="33671161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C6CA649-245E-47BC-BB91-4895E34C0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Create LOD Expressions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210A4E-3BEA-437C-ABC7-7FD84F9FDA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F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328839-53A7-4B30-8967-7760B3B42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94706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0224418-502A-DD35-2046-45E8A07046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Calculation Editor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0ED2DF1-4EEA-A1B7-6154-E650AB670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160E8D6-F9A8-F5EB-47DD-181F220CA899}"/>
              </a:ext>
            </a:extLst>
          </p:cNvPr>
          <p:cNvGrpSpPr/>
          <p:nvPr/>
        </p:nvGrpSpPr>
        <p:grpSpPr>
          <a:xfrm>
            <a:off x="856106" y="1590169"/>
            <a:ext cx="10213503" cy="4042547"/>
            <a:chOff x="856106" y="1356489"/>
            <a:chExt cx="10213503" cy="4042547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59874E3-9767-9E2C-3D64-6025351101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944" b="3002"/>
            <a:stretch/>
          </p:blipFill>
          <p:spPr>
            <a:xfrm>
              <a:off x="1016982" y="1857000"/>
              <a:ext cx="10052627" cy="3040495"/>
            </a:xfrm>
            <a:prstGeom prst="rect">
              <a:avLst/>
            </a:prstGeom>
          </p:spPr>
        </p:pic>
        <p:sp>
          <p:nvSpPr>
            <p:cNvPr id="7" name="Line 315">
              <a:extLst>
                <a:ext uri="{FF2B5EF4-FFF2-40B4-BE49-F238E27FC236}">
                  <a16:creationId xmlns:a16="http://schemas.microsoft.com/office/drawing/2014/main" id="{9DAF8184-C8F0-C80E-5FD6-BDE23D57AB72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>
              <a:off x="1865435" y="5073439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AutoShape 302">
              <a:extLst>
                <a:ext uri="{FF2B5EF4-FFF2-40B4-BE49-F238E27FC236}">
                  <a16:creationId xmlns:a16="http://schemas.microsoft.com/office/drawing/2014/main" id="{AFE304B9-36EE-4B28-0A57-6544FB6379A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443721" y="2585976"/>
              <a:ext cx="174625" cy="2022106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Line 315">
              <a:extLst>
                <a:ext uri="{FF2B5EF4-FFF2-40B4-BE49-F238E27FC236}">
                  <a16:creationId xmlns:a16="http://schemas.microsoft.com/office/drawing/2014/main" id="{9A013812-AB8D-DC5B-813A-3698A74EC087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6936960" y="3050673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D9DCD9F-37EA-A0DD-021E-4B44F53A63F0}"/>
                </a:ext>
              </a:extLst>
            </p:cNvPr>
            <p:cNvSpPr/>
            <p:nvPr/>
          </p:nvSpPr>
          <p:spPr>
            <a:xfrm>
              <a:off x="7107623" y="3323246"/>
              <a:ext cx="160206" cy="121747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" name="Rounded Rectangle 143">
              <a:extLst>
                <a:ext uri="{FF2B5EF4-FFF2-40B4-BE49-F238E27FC236}">
                  <a16:creationId xmlns:a16="http://schemas.microsoft.com/office/drawing/2014/main" id="{5CE35DC0-0CFE-C20B-4488-56E1B077A318}"/>
                </a:ext>
              </a:extLst>
            </p:cNvPr>
            <p:cNvSpPr/>
            <p:nvPr/>
          </p:nvSpPr>
          <p:spPr>
            <a:xfrm>
              <a:off x="1252659" y="5124398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Validation notice</a:t>
              </a:r>
            </a:p>
          </p:txBody>
        </p:sp>
        <p:sp>
          <p:nvSpPr>
            <p:cNvPr id="12" name="Line 315">
              <a:extLst>
                <a:ext uri="{FF2B5EF4-FFF2-40B4-BE49-F238E27FC236}">
                  <a16:creationId xmlns:a16="http://schemas.microsoft.com/office/drawing/2014/main" id="{A65AFFB3-0F1A-7C98-BEDC-FC8BF58C9756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1699549" y="1732283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Rounded Rectangle 143">
              <a:extLst>
                <a:ext uri="{FF2B5EF4-FFF2-40B4-BE49-F238E27FC236}">
                  <a16:creationId xmlns:a16="http://schemas.microsoft.com/office/drawing/2014/main" id="{83DCF066-AFE8-31DB-0D0F-82C5FB145C38}"/>
                </a:ext>
              </a:extLst>
            </p:cNvPr>
            <p:cNvSpPr/>
            <p:nvPr/>
          </p:nvSpPr>
          <p:spPr>
            <a:xfrm>
              <a:off x="1090580" y="1387844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Calculation name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3FAF70E-2A28-A07D-9030-EA9EDC1ECE62}"/>
                </a:ext>
              </a:extLst>
            </p:cNvPr>
            <p:cNvSpPr/>
            <p:nvPr/>
          </p:nvSpPr>
          <p:spPr>
            <a:xfrm>
              <a:off x="1016982" y="2306320"/>
              <a:ext cx="6230290" cy="2290978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" name="Line 315">
              <a:extLst>
                <a:ext uri="{FF2B5EF4-FFF2-40B4-BE49-F238E27FC236}">
                  <a16:creationId xmlns:a16="http://schemas.microsoft.com/office/drawing/2014/main" id="{10133DA9-FCE4-9791-8B38-F44EFE9CE3D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3921092" y="2036208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" name="Rounded Rectangle 143">
              <a:extLst>
                <a:ext uri="{FF2B5EF4-FFF2-40B4-BE49-F238E27FC236}">
                  <a16:creationId xmlns:a16="http://schemas.microsoft.com/office/drawing/2014/main" id="{3BFC26FD-0C94-2B03-5C61-921BB3B3C4CC}"/>
                </a:ext>
              </a:extLst>
            </p:cNvPr>
            <p:cNvSpPr/>
            <p:nvPr/>
          </p:nvSpPr>
          <p:spPr>
            <a:xfrm>
              <a:off x="3312123" y="1691769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Formula window</a:t>
              </a:r>
            </a:p>
          </p:txBody>
        </p:sp>
        <p:sp>
          <p:nvSpPr>
            <p:cNvPr id="17" name="Rounded Rectangle 143">
              <a:extLst>
                <a:ext uri="{FF2B5EF4-FFF2-40B4-BE49-F238E27FC236}">
                  <a16:creationId xmlns:a16="http://schemas.microsoft.com/office/drawing/2014/main" id="{35588DD3-11C1-480D-6AEE-41D54AB15AF7}"/>
                </a:ext>
              </a:extLst>
            </p:cNvPr>
            <p:cNvSpPr/>
            <p:nvPr/>
          </p:nvSpPr>
          <p:spPr>
            <a:xfrm>
              <a:off x="856106" y="3353760"/>
              <a:ext cx="1567295" cy="4865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Autocomplete options</a:t>
              </a:r>
            </a:p>
          </p:txBody>
        </p:sp>
        <p:sp>
          <p:nvSpPr>
            <p:cNvPr id="18" name="Rounded Rectangle 143">
              <a:extLst>
                <a:ext uri="{FF2B5EF4-FFF2-40B4-BE49-F238E27FC236}">
                  <a16:creationId xmlns:a16="http://schemas.microsoft.com/office/drawing/2014/main" id="{76E0ECD6-AE0E-0CE5-3A24-EEAFA81D331B}"/>
                </a:ext>
              </a:extLst>
            </p:cNvPr>
            <p:cNvSpPr/>
            <p:nvPr/>
          </p:nvSpPr>
          <p:spPr>
            <a:xfrm>
              <a:off x="6318460" y="2664116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Collapse/expand</a:t>
              </a:r>
            </a:p>
          </p:txBody>
        </p:sp>
        <p:sp>
          <p:nvSpPr>
            <p:cNvPr id="19" name="Line 315">
              <a:extLst>
                <a:ext uri="{FF2B5EF4-FFF2-40B4-BE49-F238E27FC236}">
                  <a16:creationId xmlns:a16="http://schemas.microsoft.com/office/drawing/2014/main" id="{CE8CABE7-188A-8758-1FD7-27D2789E526C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7690452" y="1700928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0" name="Rounded Rectangle 143">
              <a:extLst>
                <a:ext uri="{FF2B5EF4-FFF2-40B4-BE49-F238E27FC236}">
                  <a16:creationId xmlns:a16="http://schemas.microsoft.com/office/drawing/2014/main" id="{D4E77D4E-5FDD-6902-D0D2-0C4BE073A069}"/>
                </a:ext>
              </a:extLst>
            </p:cNvPr>
            <p:cNvSpPr/>
            <p:nvPr/>
          </p:nvSpPr>
          <p:spPr>
            <a:xfrm>
              <a:off x="7081483" y="1356489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Function selector</a:t>
              </a:r>
            </a:p>
          </p:txBody>
        </p:sp>
        <p:sp>
          <p:nvSpPr>
            <p:cNvPr id="21" name="Line 315">
              <a:extLst>
                <a:ext uri="{FF2B5EF4-FFF2-40B4-BE49-F238E27FC236}">
                  <a16:creationId xmlns:a16="http://schemas.microsoft.com/office/drawing/2014/main" id="{84840A44-C1B0-B78C-A464-C9B1AAA0798B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>
              <a:off x="9637835" y="3996479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2" name="Rounded Rectangle 143">
              <a:extLst>
                <a:ext uri="{FF2B5EF4-FFF2-40B4-BE49-F238E27FC236}">
                  <a16:creationId xmlns:a16="http://schemas.microsoft.com/office/drawing/2014/main" id="{5DECE2C5-4810-7B58-8946-D88E989B0FEA}"/>
                </a:ext>
              </a:extLst>
            </p:cNvPr>
            <p:cNvSpPr/>
            <p:nvPr/>
          </p:nvSpPr>
          <p:spPr>
            <a:xfrm>
              <a:off x="9025059" y="4047438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Function details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6619740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C2C2579-512D-50BB-B39F-C901451BB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1C09DA0-EBD8-AE99-6119-C577B0B70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Level of Detail in Tableau (Slide 1 of 2)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4FF80B8-A147-4110-8B3B-45DEEFDA70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Level of Detail (LOD) </a:t>
            </a:r>
            <a:r>
              <a:rPr lang="en-US" dirty="0"/>
              <a:t>: The granularity or level of aggregation at which calculations are performed.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66CE7EE-7D66-B536-A864-ABFE3832588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Granularity is a description of how detailed the data is.</a:t>
            </a:r>
          </a:p>
          <a:p>
            <a:pPr lvl="1"/>
            <a:r>
              <a:rPr lang="en-US" dirty="0"/>
              <a:t>Answers the question, "What does a row in the data set represent?" </a:t>
            </a:r>
          </a:p>
          <a:p>
            <a:pPr lvl="2"/>
            <a:r>
              <a:rPr lang="en-US" dirty="0"/>
              <a:t>Raw data is the most granular data you can have, as it can't be broken down any further.</a:t>
            </a:r>
          </a:p>
          <a:p>
            <a:pPr lvl="1"/>
            <a:r>
              <a:rPr lang="en-US" dirty="0"/>
              <a:t>Described using terms like "fine" and "broad".</a:t>
            </a:r>
          </a:p>
          <a:p>
            <a:pPr lvl="2"/>
            <a:r>
              <a:rPr lang="en-US" dirty="0"/>
              <a:t>Daily transactions have a fine granularity.</a:t>
            </a:r>
          </a:p>
          <a:p>
            <a:pPr lvl="2"/>
            <a:r>
              <a:rPr lang="en-US" dirty="0"/>
              <a:t>Totals for transactions in a particular country are very broad.</a:t>
            </a:r>
          </a:p>
          <a:p>
            <a:r>
              <a:rPr lang="en-US" dirty="0"/>
              <a:t>Aggregation is a mathematical operation which combines multiple values and returns a single value.</a:t>
            </a:r>
          </a:p>
          <a:p>
            <a:r>
              <a:rPr lang="en-US" dirty="0"/>
              <a:t>Aggregation and granularity have an inverse relationship.</a:t>
            </a:r>
          </a:p>
          <a:p>
            <a:pPr lvl="1"/>
            <a:r>
              <a:rPr lang="en-US" dirty="0"/>
              <a:t>As data is aggregated, it changes to lower granularity.</a:t>
            </a:r>
          </a:p>
          <a:p>
            <a:r>
              <a:rPr lang="en-US" dirty="0"/>
              <a:t>LOD in Tableau allows you to control the granularity of your data calculations.</a:t>
            </a:r>
          </a:p>
          <a:p>
            <a:pPr lvl="1"/>
            <a:r>
              <a:rPr lang="en-US" dirty="0"/>
              <a:t>Which can be more granular or more summarized than the current view.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14768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C09DA0-EBD8-AE99-6119-C577B0B70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Level of Detail in Tableau (Slide 2 of 2)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C2C2579-512D-50BB-B39F-C901451BB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41</a:t>
            </a:fld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8029FD01-3779-C601-552A-3590D94320DA}"/>
              </a:ext>
            </a:extLst>
          </p:cNvPr>
          <p:cNvGrpSpPr/>
          <p:nvPr/>
        </p:nvGrpSpPr>
        <p:grpSpPr>
          <a:xfrm>
            <a:off x="2497095" y="1101558"/>
            <a:ext cx="7197810" cy="5151566"/>
            <a:chOff x="2497095" y="1101558"/>
            <a:chExt cx="7197810" cy="5151566"/>
          </a:xfrm>
        </p:grpSpPr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FA7FB8BB-C428-F6E6-C448-9877313E4557}"/>
                </a:ext>
              </a:extLst>
            </p:cNvPr>
            <p:cNvCxnSpPr>
              <a:cxnSpLocks/>
            </p:cNvCxnSpPr>
            <p:nvPr/>
          </p:nvCxnSpPr>
          <p:spPr>
            <a:xfrm>
              <a:off x="2984316" y="1520766"/>
              <a:ext cx="0" cy="4297680"/>
            </a:xfrm>
            <a:prstGeom prst="straightConnector1">
              <a:avLst/>
            </a:prstGeom>
            <a:ln w="76200">
              <a:solidFill>
                <a:schemeClr val="tx1"/>
              </a:solidFill>
              <a:headEnd type="triangl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B2A634EB-479F-BAA3-80AF-2526720DAA62}"/>
                </a:ext>
              </a:extLst>
            </p:cNvPr>
            <p:cNvGrpSpPr/>
            <p:nvPr/>
          </p:nvGrpSpPr>
          <p:grpSpPr>
            <a:xfrm>
              <a:off x="7176725" y="4617315"/>
              <a:ext cx="731516" cy="785552"/>
              <a:chOff x="7176725" y="4617315"/>
              <a:chExt cx="731516" cy="785552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6FE593C6-B427-54AE-9BB8-4A0F79B8DC0C}"/>
                  </a:ext>
                </a:extLst>
              </p:cNvPr>
              <p:cNvSpPr/>
              <p:nvPr/>
            </p:nvSpPr>
            <p:spPr>
              <a:xfrm>
                <a:off x="7176725" y="4617315"/>
                <a:ext cx="182880" cy="182880"/>
              </a:xfrm>
              <a:prstGeom prst="rect">
                <a:avLst/>
              </a:prstGeom>
              <a:solidFill>
                <a:schemeClr val="accent5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9E2ED265-A39A-80E8-4A95-6893BB0D8F32}"/>
                  </a:ext>
                </a:extLst>
              </p:cNvPr>
              <p:cNvSpPr/>
              <p:nvPr/>
            </p:nvSpPr>
            <p:spPr>
              <a:xfrm>
                <a:off x="7450813" y="4617315"/>
                <a:ext cx="182880" cy="182880"/>
              </a:xfrm>
              <a:prstGeom prst="rect">
                <a:avLst/>
              </a:prstGeom>
              <a:solidFill>
                <a:schemeClr val="accent4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6211562C-2C1B-B94E-737A-EB886C26B767}"/>
                  </a:ext>
                </a:extLst>
              </p:cNvPr>
              <p:cNvSpPr/>
              <p:nvPr/>
            </p:nvSpPr>
            <p:spPr>
              <a:xfrm>
                <a:off x="7724901" y="4617315"/>
                <a:ext cx="182880" cy="182880"/>
              </a:xfrm>
              <a:prstGeom prst="rect">
                <a:avLst/>
              </a:prstGeom>
              <a:solidFill>
                <a:schemeClr val="accent3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9CA12B9-B69D-D909-7484-B887F5DE12B0}"/>
                  </a:ext>
                </a:extLst>
              </p:cNvPr>
              <p:cNvSpPr/>
              <p:nvPr/>
            </p:nvSpPr>
            <p:spPr>
              <a:xfrm>
                <a:off x="7176725" y="4918651"/>
                <a:ext cx="182880" cy="182880"/>
              </a:xfrm>
              <a:prstGeom prst="rect">
                <a:avLst/>
              </a:prstGeom>
              <a:solidFill>
                <a:schemeClr val="tx2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C96D0806-3DE8-D12D-D3E4-FFF73025488A}"/>
                  </a:ext>
                </a:extLst>
              </p:cNvPr>
              <p:cNvSpPr/>
              <p:nvPr/>
            </p:nvSpPr>
            <p:spPr>
              <a:xfrm>
                <a:off x="7450813" y="4918651"/>
                <a:ext cx="182880" cy="182880"/>
              </a:xfrm>
              <a:prstGeom prst="rect">
                <a:avLst/>
              </a:prstGeom>
              <a:solidFill>
                <a:schemeClr val="accent1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FB381E09-3527-7E11-D34C-BBA171C6A70F}"/>
                  </a:ext>
                </a:extLst>
              </p:cNvPr>
              <p:cNvSpPr/>
              <p:nvPr/>
            </p:nvSpPr>
            <p:spPr>
              <a:xfrm>
                <a:off x="7724901" y="4918651"/>
                <a:ext cx="182880" cy="182880"/>
              </a:xfrm>
              <a:prstGeom prst="rect">
                <a:avLst/>
              </a:prstGeom>
              <a:solidFill>
                <a:schemeClr val="accent5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60119972-386A-4890-B42B-7640B42EEA61}"/>
                  </a:ext>
                </a:extLst>
              </p:cNvPr>
              <p:cNvSpPr/>
              <p:nvPr/>
            </p:nvSpPr>
            <p:spPr>
              <a:xfrm>
                <a:off x="7176725" y="5219987"/>
                <a:ext cx="182880" cy="182880"/>
              </a:xfrm>
              <a:prstGeom prst="rect">
                <a:avLst/>
              </a:prstGeom>
              <a:solidFill>
                <a:schemeClr val="accent1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A357A3F2-573B-4985-719B-8ADC5C514586}"/>
                  </a:ext>
                </a:extLst>
              </p:cNvPr>
              <p:cNvSpPr/>
              <p:nvPr/>
            </p:nvSpPr>
            <p:spPr>
              <a:xfrm>
                <a:off x="7451043" y="5219987"/>
                <a:ext cx="182880" cy="182880"/>
              </a:xfrm>
              <a:prstGeom prst="rect">
                <a:avLst/>
              </a:prstGeom>
              <a:solidFill>
                <a:schemeClr val="accent4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825DD14C-E95E-97BA-E259-BD7E1E801B22}"/>
                  </a:ext>
                </a:extLst>
              </p:cNvPr>
              <p:cNvSpPr/>
              <p:nvPr/>
            </p:nvSpPr>
            <p:spPr>
              <a:xfrm>
                <a:off x="7725361" y="5219987"/>
                <a:ext cx="182880" cy="182880"/>
              </a:xfrm>
              <a:prstGeom prst="rect">
                <a:avLst/>
              </a:prstGeom>
              <a:solidFill>
                <a:schemeClr val="accent3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2836AC2-97F9-2CBE-A76A-EED4E068861D}"/>
                </a:ext>
              </a:extLst>
            </p:cNvPr>
            <p:cNvSpPr/>
            <p:nvPr/>
          </p:nvSpPr>
          <p:spPr>
            <a:xfrm>
              <a:off x="4370210" y="1702374"/>
              <a:ext cx="731049" cy="731520"/>
            </a:xfrm>
            <a:prstGeom prst="rect">
              <a:avLst/>
            </a:prstGeom>
            <a:solidFill>
              <a:schemeClr val="accent5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B0A6435-4587-8297-6C3F-E7D3E41A1AB5}"/>
                </a:ext>
              </a:extLst>
            </p:cNvPr>
            <p:cNvGrpSpPr/>
            <p:nvPr/>
          </p:nvGrpSpPr>
          <p:grpSpPr>
            <a:xfrm>
              <a:off x="5862731" y="3181197"/>
              <a:ext cx="646412" cy="636617"/>
              <a:chOff x="5862731" y="3181197"/>
              <a:chExt cx="646412" cy="636617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EC0CB251-B73C-7499-40C6-D3CF702C8FE4}"/>
                  </a:ext>
                </a:extLst>
              </p:cNvPr>
              <p:cNvSpPr/>
              <p:nvPr/>
            </p:nvSpPr>
            <p:spPr>
              <a:xfrm>
                <a:off x="5863753" y="3182413"/>
                <a:ext cx="274320" cy="274320"/>
              </a:xfrm>
              <a:prstGeom prst="rect">
                <a:avLst/>
              </a:prstGeom>
              <a:solidFill>
                <a:schemeClr val="accent5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50E3C87F-8C90-69AD-EBCD-C7D6680B0BAC}"/>
                  </a:ext>
                </a:extLst>
              </p:cNvPr>
              <p:cNvSpPr/>
              <p:nvPr/>
            </p:nvSpPr>
            <p:spPr>
              <a:xfrm>
                <a:off x="6234823" y="3181197"/>
                <a:ext cx="274320" cy="274320"/>
              </a:xfrm>
              <a:prstGeom prst="rect">
                <a:avLst/>
              </a:prstGeom>
              <a:solidFill>
                <a:schemeClr val="accent1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67E0A4BE-98BC-0217-E6CE-252D422C7CF1}"/>
                  </a:ext>
                </a:extLst>
              </p:cNvPr>
              <p:cNvSpPr/>
              <p:nvPr/>
            </p:nvSpPr>
            <p:spPr>
              <a:xfrm>
                <a:off x="5862731" y="3543494"/>
                <a:ext cx="274320" cy="274320"/>
              </a:xfrm>
              <a:prstGeom prst="rect">
                <a:avLst/>
              </a:prstGeom>
              <a:solidFill>
                <a:schemeClr val="accent3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5BC27C2C-FBFE-8612-2E7B-C4169B0396F0}"/>
                  </a:ext>
                </a:extLst>
              </p:cNvPr>
              <p:cNvSpPr/>
              <p:nvPr/>
            </p:nvSpPr>
            <p:spPr>
              <a:xfrm>
                <a:off x="6234823" y="3543494"/>
                <a:ext cx="274320" cy="274320"/>
              </a:xfrm>
              <a:prstGeom prst="rect">
                <a:avLst/>
              </a:prstGeom>
              <a:solidFill>
                <a:schemeClr val="accent4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3F97180D-64FF-0612-FD28-A41FF1FED622}"/>
                </a:ext>
              </a:extLst>
            </p:cNvPr>
            <p:cNvCxnSpPr>
              <a:cxnSpLocks/>
            </p:cNvCxnSpPr>
            <p:nvPr/>
          </p:nvCxnSpPr>
          <p:spPr>
            <a:xfrm>
              <a:off x="9267586" y="1520766"/>
              <a:ext cx="0" cy="4297680"/>
            </a:xfrm>
            <a:prstGeom prst="straightConnector1">
              <a:avLst/>
            </a:prstGeom>
            <a:ln w="76200">
              <a:solidFill>
                <a:schemeClr val="tx1"/>
              </a:solidFill>
              <a:headEnd type="triangl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012BDF2-BB55-0C33-1874-FDE1FC0D7648}"/>
                </a:ext>
              </a:extLst>
            </p:cNvPr>
            <p:cNvSpPr txBox="1"/>
            <p:nvPr/>
          </p:nvSpPr>
          <p:spPr>
            <a:xfrm>
              <a:off x="2497095" y="3049992"/>
              <a:ext cx="461665" cy="1432268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en-US" dirty="0"/>
                <a:t>Aggregation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E7FF4CA-97B7-9667-2DE2-3B60E951856A}"/>
                </a:ext>
              </a:extLst>
            </p:cNvPr>
            <p:cNvSpPr txBox="1"/>
            <p:nvPr/>
          </p:nvSpPr>
          <p:spPr>
            <a:xfrm>
              <a:off x="9189841" y="3000116"/>
              <a:ext cx="461665" cy="1432268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en-US" dirty="0"/>
                <a:t>Granularity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B738C4C-F612-DE57-BFAB-DC713C1B70D0}"/>
                </a:ext>
              </a:extLst>
            </p:cNvPr>
            <p:cNvSpPr txBox="1"/>
            <p:nvPr/>
          </p:nvSpPr>
          <p:spPr>
            <a:xfrm>
              <a:off x="2556997" y="1101558"/>
              <a:ext cx="8546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More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81E0382-C3CE-3D88-D566-4E8FB57FF518}"/>
                </a:ext>
              </a:extLst>
            </p:cNvPr>
            <p:cNvSpPr txBox="1"/>
            <p:nvPr/>
          </p:nvSpPr>
          <p:spPr>
            <a:xfrm>
              <a:off x="2556997" y="5883792"/>
              <a:ext cx="8546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Less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2C37F5C-896F-0022-A00B-25AD9FE94AF4}"/>
                </a:ext>
              </a:extLst>
            </p:cNvPr>
            <p:cNvSpPr txBox="1"/>
            <p:nvPr/>
          </p:nvSpPr>
          <p:spPr>
            <a:xfrm>
              <a:off x="8840267" y="5883792"/>
              <a:ext cx="8546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More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B26950B-A813-C0CF-A9D5-A99B718EE79D}"/>
                </a:ext>
              </a:extLst>
            </p:cNvPr>
            <p:cNvSpPr txBox="1"/>
            <p:nvPr/>
          </p:nvSpPr>
          <p:spPr>
            <a:xfrm>
              <a:off x="8840267" y="1101558"/>
              <a:ext cx="8546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Less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59E2EB97-B0CA-B7E6-7188-83DDCA9813B4}"/>
                </a:ext>
              </a:extLst>
            </p:cNvPr>
            <p:cNvSpPr txBox="1"/>
            <p:nvPr/>
          </p:nvSpPr>
          <p:spPr>
            <a:xfrm>
              <a:off x="7880050" y="4714096"/>
              <a:ext cx="12699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Includes the details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A572689-1596-1D4B-04D5-974EDDCA10AA}"/>
                </a:ext>
              </a:extLst>
            </p:cNvPr>
            <p:cNvSpPr txBox="1"/>
            <p:nvPr/>
          </p:nvSpPr>
          <p:spPr>
            <a:xfrm>
              <a:off x="3092269" y="1744968"/>
              <a:ext cx="12699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Leaves out the details</a:t>
              </a:r>
            </a:p>
          </p:txBody>
        </p:sp>
        <p:sp>
          <p:nvSpPr>
            <p:cNvPr id="32" name="Arrow: Bent 31">
              <a:extLst>
                <a:ext uri="{FF2B5EF4-FFF2-40B4-BE49-F238E27FC236}">
                  <a16:creationId xmlns:a16="http://schemas.microsoft.com/office/drawing/2014/main" id="{69CB3BD3-5309-8370-6173-8893C8FD6699}"/>
                </a:ext>
              </a:extLst>
            </p:cNvPr>
            <p:cNvSpPr/>
            <p:nvPr/>
          </p:nvSpPr>
          <p:spPr>
            <a:xfrm rot="5400000">
              <a:off x="5310100" y="1929696"/>
              <a:ext cx="1044089" cy="1156081"/>
            </a:xfrm>
            <a:prstGeom prst="bentArrow">
              <a:avLst/>
            </a:prstGeom>
            <a:solidFill>
              <a:schemeClr val="accent1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30027C6-6EEA-7CB2-1935-4E5B3ADFEBA1}"/>
                </a:ext>
              </a:extLst>
            </p:cNvPr>
            <p:cNvSpPr txBox="1"/>
            <p:nvPr/>
          </p:nvSpPr>
          <p:spPr>
            <a:xfrm>
              <a:off x="5117535" y="1101558"/>
              <a:ext cx="1612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Level of Detail</a:t>
              </a:r>
            </a:p>
          </p:txBody>
        </p:sp>
        <p:sp>
          <p:nvSpPr>
            <p:cNvPr id="39" name="Arrow: Bent 38">
              <a:extLst>
                <a:ext uri="{FF2B5EF4-FFF2-40B4-BE49-F238E27FC236}">
                  <a16:creationId xmlns:a16="http://schemas.microsoft.com/office/drawing/2014/main" id="{3EE5DE15-DF94-D677-473A-D91527E92806}"/>
                </a:ext>
              </a:extLst>
            </p:cNvPr>
            <p:cNvSpPr/>
            <p:nvPr/>
          </p:nvSpPr>
          <p:spPr>
            <a:xfrm rot="5400000">
              <a:off x="6742064" y="3308118"/>
              <a:ext cx="991527" cy="1156081"/>
            </a:xfrm>
            <a:prstGeom prst="bentArrow">
              <a:avLst/>
            </a:prstGeom>
            <a:solidFill>
              <a:schemeClr val="accent1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743365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0582163-2449-7A2D-2759-DD02464C6AE4}"/>
              </a:ext>
            </a:extLst>
          </p:cNvPr>
          <p:cNvSpPr/>
          <p:nvPr/>
        </p:nvSpPr>
        <p:spPr>
          <a:xfrm>
            <a:off x="4334181" y="5191411"/>
            <a:ext cx="3726447" cy="373759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AD1923-99C3-EC3D-13B3-AA316620F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42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12E1A19F-83BA-FB93-748D-EB2AE97C83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LOD Expressions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887A8BF-C53F-5A6D-1AF5-331C124F401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LOD expression</a:t>
            </a:r>
            <a:r>
              <a:rPr lang="en-US" dirty="0"/>
              <a:t>: A type of calculated field that enables you to create calculations at a different level of detail than what is displayed in a view.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26A8F9-C4C9-CBD9-5057-D06F8BFE515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You can compute values at:</a:t>
            </a:r>
          </a:p>
          <a:p>
            <a:pPr lvl="1"/>
            <a:r>
              <a:rPr lang="en-US" dirty="0"/>
              <a:t>The data source level</a:t>
            </a:r>
          </a:p>
          <a:p>
            <a:pPr lvl="1"/>
            <a:r>
              <a:rPr lang="en-US" dirty="0"/>
              <a:t>The visualization level, with more or less detail</a:t>
            </a:r>
          </a:p>
          <a:p>
            <a:pPr lvl="1"/>
            <a:r>
              <a:rPr lang="en-US" dirty="0"/>
              <a:t>Based on a specified dimension that may not even be in the view. </a:t>
            </a:r>
          </a:p>
          <a:p>
            <a:r>
              <a:rPr lang="en-US" dirty="0"/>
              <a:t>Create a calculated field based on an LOD expression, and then use it in a view by dragging the calculated field to a shelf. </a:t>
            </a:r>
          </a:p>
          <a:p>
            <a:r>
              <a:rPr lang="en-US" dirty="0"/>
              <a:t>You can specify the type of aggregation to use by:</a:t>
            </a:r>
          </a:p>
          <a:p>
            <a:pPr lvl="1"/>
            <a:r>
              <a:rPr lang="en-US" dirty="0"/>
              <a:t>Right-clicking the pill</a:t>
            </a:r>
          </a:p>
          <a:p>
            <a:pPr lvl="1"/>
            <a:r>
              <a:rPr lang="en-US" dirty="0"/>
              <a:t>Setting it as part of the LOD expression itself.</a:t>
            </a:r>
          </a:p>
        </p:txBody>
      </p:sp>
      <p:sp>
        <p:nvSpPr>
          <p:cNvPr id="5" name="Text Box 307">
            <a:extLst>
              <a:ext uri="{FF2B5EF4-FFF2-40B4-BE49-F238E27FC236}">
                <a16:creationId xmlns:a16="http://schemas.microsoft.com/office/drawing/2014/main" id="{AEA164AE-CB11-EADD-7E98-5B2E5A76C7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40469" y="5232096"/>
            <a:ext cx="3820159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 eaLnBrk="1" hangingPunct="1">
              <a:spcBef>
                <a:spcPct val="50000"/>
              </a:spcBef>
              <a:defRPr/>
            </a:pPr>
            <a:r>
              <a:rPr lang="en-US" sz="1300" b="1" kern="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{INCLUDE[Subcategory]:SUM([Sales])}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968914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3963195-903C-E81D-6FB7-6FF88B545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74E0C14-4953-BC5B-75FC-E49CAE68F3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Syntax for LOD Expressions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C62398-A5AC-CF97-FD93-03CDDE98153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2011680"/>
            <a:ext cx="11658600" cy="4308909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Where:</a:t>
            </a:r>
          </a:p>
          <a:p>
            <a:r>
              <a:rPr lang="en-US" dirty="0"/>
              <a:t>The entire LOD expression is enclosed in curly braces {}.</a:t>
            </a:r>
          </a:p>
          <a:p>
            <a:r>
              <a:rPr lang="en-US" dirty="0"/>
              <a:t>The scoping keyword indicates the type of LOD expression you are creating. Options include 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FIXED</a:t>
            </a:r>
            <a:r>
              <a:rPr lang="en-US" dirty="0"/>
              <a:t>, 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INCLUDE</a:t>
            </a:r>
            <a:r>
              <a:rPr lang="en-US" dirty="0"/>
              <a:t>, and 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EXCLUDE</a:t>
            </a:r>
            <a:r>
              <a:rPr lang="en-US" dirty="0"/>
              <a:t>. </a:t>
            </a:r>
          </a:p>
          <a:p>
            <a:r>
              <a:rPr lang="en-US" dirty="0"/>
              <a:t>The dimension declaration identifies one or more dimensions to indicate the scope of the aggregate expression.</a:t>
            </a:r>
          </a:p>
          <a:p>
            <a:r>
              <a:rPr lang="en-US" dirty="0"/>
              <a:t>A colon separates the dimension declaration and the aggregate expression.</a:t>
            </a:r>
          </a:p>
          <a:p>
            <a:r>
              <a:rPr lang="en-US" dirty="0"/>
              <a:t>The aggregate expression indicates the calculation you want to perform.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A76A078-6F61-AD32-7A7A-03B1ACE4CA36}"/>
              </a:ext>
            </a:extLst>
          </p:cNvPr>
          <p:cNvGrpSpPr/>
          <p:nvPr/>
        </p:nvGrpSpPr>
        <p:grpSpPr>
          <a:xfrm>
            <a:off x="2566043" y="1319162"/>
            <a:ext cx="7444411" cy="561892"/>
            <a:chOff x="2566043" y="1319162"/>
            <a:chExt cx="7444411" cy="56189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DAAD3DC-FE5D-87AF-8BD8-2F986EB49CDB}"/>
                </a:ext>
              </a:extLst>
            </p:cNvPr>
            <p:cNvSpPr/>
            <p:nvPr/>
          </p:nvSpPr>
          <p:spPr>
            <a:xfrm>
              <a:off x="2823416" y="1319162"/>
              <a:ext cx="6909345" cy="41523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" name="Text Box 307">
              <a:extLst>
                <a:ext uri="{FF2B5EF4-FFF2-40B4-BE49-F238E27FC236}">
                  <a16:creationId xmlns:a16="http://schemas.microsoft.com/office/drawing/2014/main" id="{A180C5CA-BB02-4D4A-1385-67DB6DC633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66043" y="1388611"/>
              <a:ext cx="7444411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{[&lt;scoping keyword&gt;] &lt;dimension declaration&gt;:&lt;aggregate expression&gt;}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0063538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762800E-A55E-35D1-FEA5-5A3EC0C78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9A7D376-2922-5C28-3998-C666F64067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LOD Keywords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EAA6B0-46C5-C0A7-B0B6-31DC133705D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Specify the level of detail for the calculation by telling Tableau which fields to include in the calculation. </a:t>
            </a:r>
          </a:p>
          <a:p>
            <a:r>
              <a:rPr lang="en-US" sz="1600" b="1" kern="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FIXED</a:t>
            </a:r>
            <a:endParaRPr lang="en-US" b="1" dirty="0"/>
          </a:p>
          <a:p>
            <a:pPr lvl="1"/>
            <a:r>
              <a:rPr lang="en-US" dirty="0"/>
              <a:t>Performs the calculation using the dimension(s) specified in the dimension declaration portion of the expression, and no other dimensions in the view.</a:t>
            </a:r>
          </a:p>
          <a:p>
            <a:r>
              <a:rPr lang="en-US" sz="1600" b="1" kern="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INCLUDE</a:t>
            </a:r>
            <a:endParaRPr lang="en-US" sz="1600" kern="0" dirty="0">
              <a:solidFill>
                <a:srgbClr val="00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dirty="0"/>
              <a:t>Performs the calculation using the dimension(s) specified in the dimension declaration portion of the expression and all other dimensions in the view.</a:t>
            </a:r>
          </a:p>
          <a:p>
            <a:r>
              <a:rPr lang="en-US" sz="1600" b="1" kern="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EXCLUDE</a:t>
            </a:r>
            <a:endParaRPr lang="en-US" sz="1600" kern="0" dirty="0">
              <a:solidFill>
                <a:srgbClr val="00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dirty="0"/>
              <a:t>Performs the calculation, ignoring the dimension(s) specified in the dimension declaration portion of the expression. </a:t>
            </a:r>
          </a:p>
          <a:p>
            <a:r>
              <a:rPr lang="en-US" dirty="0"/>
              <a:t>When you create a calculated field based on an LOD expression, Tableau adds it to the </a:t>
            </a:r>
            <a:r>
              <a:rPr lang="en-US" b="1" dirty="0"/>
              <a:t>Data</a:t>
            </a:r>
            <a:r>
              <a:rPr lang="en-US" dirty="0"/>
              <a:t> pane. The resulting calculated field can be a dimension or a measure.</a:t>
            </a:r>
          </a:p>
          <a:p>
            <a:pPr lvl="1"/>
            <a:r>
              <a:rPr lang="en-US" sz="1400" kern="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FIXED</a:t>
            </a:r>
            <a:r>
              <a:rPr lang="en-US" dirty="0"/>
              <a:t> LOD expressions can result in measures or dimensions, depending on the underlying field in the aggregate expression. When a </a:t>
            </a:r>
            <a:r>
              <a:rPr lang="en-US" sz="1400" kern="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FIXED</a:t>
            </a:r>
            <a:r>
              <a:rPr lang="en-US" dirty="0"/>
              <a:t> LOD expression is saved as a measure, you can drag it to the dimensions portion of the </a:t>
            </a:r>
            <a:r>
              <a:rPr lang="en-US" b="1" dirty="0"/>
              <a:t>Data</a:t>
            </a:r>
            <a:r>
              <a:rPr lang="en-US" dirty="0"/>
              <a:t> pane to convert it into a dimension. </a:t>
            </a:r>
          </a:p>
          <a:p>
            <a:pPr lvl="1"/>
            <a:r>
              <a:rPr lang="en-US" sz="1400" kern="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INCLUDE</a:t>
            </a:r>
            <a:r>
              <a:rPr lang="en-US" dirty="0"/>
              <a:t> and </a:t>
            </a:r>
            <a:r>
              <a:rPr lang="en-US" sz="1400" kern="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EXCLUDE</a:t>
            </a:r>
            <a:r>
              <a:rPr lang="en-US" dirty="0"/>
              <a:t> LOD expressions always return measures.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175E728-9547-2ACC-A686-4812E5097588}"/>
              </a:ext>
            </a:extLst>
          </p:cNvPr>
          <p:cNvGrpSpPr/>
          <p:nvPr/>
        </p:nvGrpSpPr>
        <p:grpSpPr>
          <a:xfrm>
            <a:off x="1168111" y="5668881"/>
            <a:ext cx="3900145" cy="415238"/>
            <a:chOff x="4328016" y="1319162"/>
            <a:chExt cx="3900145" cy="415238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E4D22A7-CA8A-1BD0-964D-02919995982E}"/>
                </a:ext>
              </a:extLst>
            </p:cNvPr>
            <p:cNvSpPr/>
            <p:nvPr/>
          </p:nvSpPr>
          <p:spPr>
            <a:xfrm>
              <a:off x="4328016" y="1319162"/>
              <a:ext cx="3900145" cy="41523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" name="Text Box 307">
              <a:extLst>
                <a:ext uri="{FF2B5EF4-FFF2-40B4-BE49-F238E27FC236}">
                  <a16:creationId xmlns:a16="http://schemas.microsoft.com/office/drawing/2014/main" id="{238F0D35-0701-D4B8-930D-E3763C24CC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8009" y="1388611"/>
              <a:ext cx="3820159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{INCLUDE[Subcategory]:SUM([Sales])}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342276E4-BB13-CF40-86BF-7338FB560F08}"/>
              </a:ext>
            </a:extLst>
          </p:cNvPr>
          <p:cNvGrpSpPr/>
          <p:nvPr/>
        </p:nvGrpSpPr>
        <p:grpSpPr>
          <a:xfrm>
            <a:off x="5797336" y="5677465"/>
            <a:ext cx="4719176" cy="398071"/>
            <a:chOff x="5797336" y="5716636"/>
            <a:chExt cx="4719176" cy="398071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3DDB6DD-B3D4-9299-81F8-DA2C193A3048}"/>
                </a:ext>
              </a:extLst>
            </p:cNvPr>
            <p:cNvSpPr/>
            <p:nvPr/>
          </p:nvSpPr>
          <p:spPr>
            <a:xfrm>
              <a:off x="5797336" y="5716636"/>
              <a:ext cx="4719176" cy="39807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" name="Text Box 307">
              <a:extLst>
                <a:ext uri="{FF2B5EF4-FFF2-40B4-BE49-F238E27FC236}">
                  <a16:creationId xmlns:a16="http://schemas.microsoft.com/office/drawing/2014/main" id="{0DFD490F-DFFB-9F94-1ECC-36E563D987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45728" y="5754145"/>
              <a:ext cx="4622393" cy="323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{FIXED [Category],[Subcategory]:SUM([Sales])}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593074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MAGE_BOUNDING_BOX">
            <a:extLst>
              <a:ext uri="{FF2B5EF4-FFF2-40B4-BE49-F238E27FC236}">
                <a16:creationId xmlns:a16="http://schemas.microsoft.com/office/drawing/2014/main" id="{13051E13-06F6-C125-872B-2BFD8A57A020}"/>
              </a:ext>
            </a:extLst>
          </p:cNvPr>
          <p:cNvSpPr/>
          <p:nvPr/>
        </p:nvSpPr>
        <p:spPr>
          <a:xfrm>
            <a:off x="45719" y="990600"/>
            <a:ext cx="12020590" cy="5562600"/>
          </a:xfrm>
          <a:prstGeom prst="rect">
            <a:avLst/>
          </a:prstGeom>
          <a:solidFill>
            <a:srgbClr val="FFFFFF"/>
          </a:solidFill>
          <a:ln w="285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8575" cap="flat" cmpd="sng" algn="ctr">
                <a:solidFill>
                  <a:srgbClr val="FF0000"/>
                </a:solidFill>
                <a:prstDash val="solid"/>
              </a14:hiddenLine>
            </a:ext>
          </a:ex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1CE34CF-1551-7C30-D93D-1AA557785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61BAAFF-DF97-DA42-ABD3-EF486AB69C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LOD Aggregation (Slide 1 of 2)</a:t>
            </a:r>
          </a:p>
        </p:txBody>
      </p:sp>
      <p:sp>
        <p:nvSpPr>
          <p:cNvPr id="4" name="Text Placeholder 3" hidden="1">
            <a:extLst>
              <a:ext uri="{FF2B5EF4-FFF2-40B4-BE49-F238E27FC236}">
                <a16:creationId xmlns:a16="http://schemas.microsoft.com/office/drawing/2014/main" id="{3742D6A3-DA16-0D84-DE4F-D8D5C9750C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When LOD expression is more granular: aggregation from LOD expression is used.</a:t>
            </a:r>
          </a:p>
          <a:p>
            <a:r>
              <a:rPr lang="en-US" dirty="0"/>
              <a:t>When LOD expression is less granular: replication is used.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E8F9B593-8AFD-CDFE-B6F4-004F20A7B966}"/>
              </a:ext>
            </a:extLst>
          </p:cNvPr>
          <p:cNvGrpSpPr/>
          <p:nvPr/>
        </p:nvGrpSpPr>
        <p:grpSpPr>
          <a:xfrm>
            <a:off x="769952" y="2070269"/>
            <a:ext cx="10267862" cy="3858569"/>
            <a:chOff x="769952" y="2070269"/>
            <a:chExt cx="10267862" cy="3858569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87A1E484-8DEA-33C4-FE28-15043757DEAC}"/>
                </a:ext>
              </a:extLst>
            </p:cNvPr>
            <p:cNvGrpSpPr/>
            <p:nvPr/>
          </p:nvGrpSpPr>
          <p:grpSpPr>
            <a:xfrm>
              <a:off x="1898856" y="2722791"/>
              <a:ext cx="2904195" cy="1545989"/>
              <a:chOff x="2812424" y="3518216"/>
              <a:chExt cx="2904195" cy="1545989"/>
            </a:xfrm>
          </p:grpSpPr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7F4099B8-3BF1-ECA7-379C-CBAEBD709DDE}"/>
                  </a:ext>
                </a:extLst>
              </p:cNvPr>
              <p:cNvSpPr txBox="1"/>
              <p:nvPr/>
            </p:nvSpPr>
            <p:spPr>
              <a:xfrm>
                <a:off x="2812424" y="3518216"/>
                <a:ext cx="11430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/>
                  <a:t>Segment</a:t>
                </a: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7B01AC0D-17A8-4F85-8DD1-B3FCD884B62D}"/>
                  </a:ext>
                </a:extLst>
              </p:cNvPr>
              <p:cNvSpPr txBox="1"/>
              <p:nvPr/>
            </p:nvSpPr>
            <p:spPr>
              <a:xfrm>
                <a:off x="4212259" y="3518216"/>
                <a:ext cx="116332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/>
                  <a:t>Sales</a:t>
                </a:r>
              </a:p>
            </p:txBody>
          </p: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E378C151-F631-09D9-02E0-FF0A1286F76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32744" y="3912113"/>
                <a:ext cx="288387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714AE58A-93CF-3DC9-3204-4102B457F51B}"/>
                  </a:ext>
                </a:extLst>
              </p:cNvPr>
              <p:cNvSpPr txBox="1"/>
              <p:nvPr/>
            </p:nvSpPr>
            <p:spPr>
              <a:xfrm>
                <a:off x="2832744" y="3901119"/>
                <a:ext cx="11430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/>
                  <a:t>Women’s</a:t>
                </a: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1EED84D2-50D1-A629-E1FB-28D5D6C47C5D}"/>
                  </a:ext>
                </a:extLst>
              </p:cNvPr>
              <p:cNvSpPr txBox="1"/>
              <p:nvPr/>
            </p:nvSpPr>
            <p:spPr>
              <a:xfrm>
                <a:off x="4103039" y="3912113"/>
                <a:ext cx="120112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600" dirty="0"/>
                  <a:t>$ 732,131</a:t>
                </a:r>
              </a:p>
            </p:txBody>
          </p: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83DBF0AB-AFB0-D555-425E-CDF9D767E0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32744" y="4300230"/>
                <a:ext cx="2873071" cy="1095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C34F44B7-2F9D-A041-F5F5-EC3F36DED130}"/>
                  </a:ext>
                </a:extLst>
              </p:cNvPr>
              <p:cNvSpPr txBox="1"/>
              <p:nvPr/>
            </p:nvSpPr>
            <p:spPr>
              <a:xfrm>
                <a:off x="2832744" y="4285505"/>
                <a:ext cx="11430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/>
                  <a:t>Men’s</a:t>
                </a: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9C788CD1-2D03-8064-74C1-395FBD51276F}"/>
                  </a:ext>
                </a:extLst>
              </p:cNvPr>
              <p:cNvSpPr txBox="1"/>
              <p:nvPr/>
            </p:nvSpPr>
            <p:spPr>
              <a:xfrm>
                <a:off x="4120139" y="4305709"/>
                <a:ext cx="118402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600" dirty="0"/>
                  <a:t>$ 706,730</a:t>
                </a:r>
              </a:p>
            </p:txBody>
          </p: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4B6FAC95-F6F6-41BE-CF13-B2486130EE4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32744" y="4678680"/>
                <a:ext cx="288387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594F4B3A-B1CC-04C4-EBEA-9317287524F0}"/>
                  </a:ext>
                </a:extLst>
              </p:cNvPr>
              <p:cNvSpPr txBox="1"/>
              <p:nvPr/>
            </p:nvSpPr>
            <p:spPr>
              <a:xfrm>
                <a:off x="2832744" y="4688602"/>
                <a:ext cx="11430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/>
                  <a:t>Children’s</a:t>
                </a: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57EBE824-C160-F973-FB5D-4C5C3D1FD7FC}"/>
                  </a:ext>
                </a:extLst>
              </p:cNvPr>
              <p:cNvSpPr txBox="1"/>
              <p:nvPr/>
            </p:nvSpPr>
            <p:spPr>
              <a:xfrm>
                <a:off x="4097664" y="4678564"/>
                <a:ext cx="12065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600" dirty="0"/>
                  <a:t>$ 626,162</a:t>
                </a:r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C370903F-BCFD-7805-B811-DFF1E0AA7C59}"/>
                  </a:ext>
                </a:extLst>
              </p:cNvPr>
              <p:cNvSpPr/>
              <p:nvPr/>
            </p:nvSpPr>
            <p:spPr>
              <a:xfrm>
                <a:off x="4268833" y="3518216"/>
                <a:ext cx="1034252" cy="1545989"/>
              </a:xfrm>
              <a:prstGeom prst="rect">
                <a:avLst/>
              </a:prstGeom>
              <a:noFill/>
              <a:ln w="28575" cap="flat" cmpd="sng" algn="ctr">
                <a:solidFill>
                  <a:srgbClr val="FF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43E281D8-B19A-BCA9-2BC0-4C1144A4757E}"/>
                </a:ext>
              </a:extLst>
            </p:cNvPr>
            <p:cNvGrpSpPr/>
            <p:nvPr/>
          </p:nvGrpSpPr>
          <p:grpSpPr>
            <a:xfrm>
              <a:off x="6764461" y="2722791"/>
              <a:ext cx="4236719" cy="3206047"/>
              <a:chOff x="6627544" y="3518215"/>
              <a:chExt cx="4236719" cy="3206047"/>
            </a:xfrm>
          </p:grpSpPr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773F515-9449-3FBC-D229-4283C847C5F3}"/>
                  </a:ext>
                </a:extLst>
              </p:cNvPr>
              <p:cNvSpPr txBox="1"/>
              <p:nvPr/>
            </p:nvSpPr>
            <p:spPr>
              <a:xfrm>
                <a:off x="6627544" y="3554461"/>
                <a:ext cx="11430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/>
                  <a:t>Segment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1D2B0F8D-90EA-98BF-1A81-A623AD31101F}"/>
                  </a:ext>
                </a:extLst>
              </p:cNvPr>
              <p:cNvSpPr txBox="1"/>
              <p:nvPr/>
            </p:nvSpPr>
            <p:spPr>
              <a:xfrm>
                <a:off x="7790864" y="3554461"/>
                <a:ext cx="165608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/>
                  <a:t>Product Type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D96E87F-DADF-9336-5A45-75EBE45897C1}"/>
                  </a:ext>
                </a:extLst>
              </p:cNvPr>
              <p:cNvSpPr txBox="1"/>
              <p:nvPr/>
            </p:nvSpPr>
            <p:spPr>
              <a:xfrm>
                <a:off x="9612044" y="3554461"/>
                <a:ext cx="116332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/>
                  <a:t>Sales</a:t>
                </a:r>
              </a:p>
            </p:txBody>
          </p: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39D0D1E1-8747-58BB-8757-B73612D16F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27544" y="3923793"/>
                <a:ext cx="4191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FF0A045-60FD-7AE8-854C-52873D585BB9}"/>
                  </a:ext>
                </a:extLst>
              </p:cNvPr>
              <p:cNvSpPr txBox="1"/>
              <p:nvPr/>
            </p:nvSpPr>
            <p:spPr>
              <a:xfrm>
                <a:off x="6647864" y="3923793"/>
                <a:ext cx="11430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/>
                  <a:t>Women’s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897B33A0-2B54-16F1-8200-5A8DFD2EE956}"/>
                  </a:ext>
                </a:extLst>
              </p:cNvPr>
              <p:cNvSpPr txBox="1"/>
              <p:nvPr/>
            </p:nvSpPr>
            <p:spPr>
              <a:xfrm>
                <a:off x="7955964" y="3923793"/>
                <a:ext cx="151130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/>
                  <a:t>Dress shoes</a:t>
                </a:r>
              </a:p>
              <a:p>
                <a:r>
                  <a:rPr lang="en-US" sz="1600" dirty="0"/>
                  <a:t>Boots</a:t>
                </a:r>
              </a:p>
              <a:p>
                <a:r>
                  <a:rPr lang="en-US" sz="1600" dirty="0"/>
                  <a:t>Athletic shoes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4116B61-B605-C35E-F634-59166E2A7819}"/>
                  </a:ext>
                </a:extLst>
              </p:cNvPr>
              <p:cNvSpPr txBox="1"/>
              <p:nvPr/>
            </p:nvSpPr>
            <p:spPr>
              <a:xfrm>
                <a:off x="9655224" y="3923793"/>
                <a:ext cx="117230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600" dirty="0"/>
                  <a:t>$ 298,335</a:t>
                </a:r>
              </a:p>
              <a:p>
                <a:pPr algn="r"/>
                <a:r>
                  <a:rPr lang="en-US" sz="1600" dirty="0"/>
                  <a:t>$ 198,415</a:t>
                </a:r>
              </a:p>
              <a:p>
                <a:pPr algn="r"/>
                <a:r>
                  <a:rPr lang="en-US" sz="1600" dirty="0"/>
                  <a:t>$ 235,381</a:t>
                </a:r>
              </a:p>
            </p:txBody>
          </p: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1A0A11F3-34BB-BABF-C744-D115CC91D68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27544" y="4853037"/>
                <a:ext cx="4191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9B2B0A35-37C8-B64B-456E-A8858F50A743}"/>
                  </a:ext>
                </a:extLst>
              </p:cNvPr>
              <p:cNvSpPr txBox="1"/>
              <p:nvPr/>
            </p:nvSpPr>
            <p:spPr>
              <a:xfrm>
                <a:off x="6647864" y="4886416"/>
                <a:ext cx="11430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/>
                  <a:t>Men’s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3BC62A79-FCFA-D5F5-CF01-6AF90950E987}"/>
                  </a:ext>
                </a:extLst>
              </p:cNvPr>
              <p:cNvSpPr txBox="1"/>
              <p:nvPr/>
            </p:nvSpPr>
            <p:spPr>
              <a:xfrm>
                <a:off x="7955964" y="4877603"/>
                <a:ext cx="1511300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/>
                  <a:t>Dress shoes</a:t>
                </a:r>
              </a:p>
              <a:p>
                <a:r>
                  <a:rPr lang="en-US" sz="1600" dirty="0"/>
                  <a:t>Boots</a:t>
                </a:r>
              </a:p>
              <a:p>
                <a:r>
                  <a:rPr lang="en-US" sz="1600" dirty="0"/>
                  <a:t>Athletic shoes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E7543EC8-935A-9CA1-A581-9672F71BC493}"/>
                  </a:ext>
                </a:extLst>
              </p:cNvPr>
              <p:cNvSpPr txBox="1"/>
              <p:nvPr/>
            </p:nvSpPr>
            <p:spPr>
              <a:xfrm>
                <a:off x="7955964" y="5770453"/>
                <a:ext cx="1511300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/>
                  <a:t>Dress shoes</a:t>
                </a:r>
              </a:p>
              <a:p>
                <a:r>
                  <a:rPr lang="en-US" sz="1600" dirty="0"/>
                  <a:t>Boots</a:t>
                </a:r>
              </a:p>
              <a:p>
                <a:r>
                  <a:rPr lang="en-US" sz="1600" dirty="0"/>
                  <a:t>Athletic shoes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73B1892C-3698-05DC-471F-1D2DAAD3F8E4}"/>
                  </a:ext>
                </a:extLst>
              </p:cNvPr>
              <p:cNvSpPr txBox="1"/>
              <p:nvPr/>
            </p:nvSpPr>
            <p:spPr>
              <a:xfrm>
                <a:off x="9612044" y="4847123"/>
                <a:ext cx="121548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600" dirty="0"/>
                  <a:t>$ 321,412</a:t>
                </a:r>
              </a:p>
              <a:p>
                <a:pPr algn="r"/>
                <a:r>
                  <a:rPr lang="en-US" sz="1600" dirty="0"/>
                  <a:t>$ 172,800</a:t>
                </a:r>
              </a:p>
              <a:p>
                <a:pPr algn="r"/>
                <a:r>
                  <a:rPr lang="en-US" sz="1600" dirty="0"/>
                  <a:t>$ 212,518</a:t>
                </a:r>
              </a:p>
            </p:txBody>
          </p: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DFF54383-5D57-2C57-AC2E-9EB88ACE63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47864" y="5800933"/>
                <a:ext cx="4191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E65F0872-EC30-C303-2D7D-829C191E2002}"/>
                  </a:ext>
                </a:extLst>
              </p:cNvPr>
              <p:cNvSpPr txBox="1"/>
              <p:nvPr/>
            </p:nvSpPr>
            <p:spPr>
              <a:xfrm>
                <a:off x="6647864" y="5831414"/>
                <a:ext cx="11430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/>
                  <a:t>Children’s</a:t>
                </a:r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F2B1C416-2D46-EB87-CDF6-646D7BACABE1}"/>
                  </a:ext>
                </a:extLst>
              </p:cNvPr>
              <p:cNvSpPr/>
              <p:nvPr/>
            </p:nvSpPr>
            <p:spPr>
              <a:xfrm>
                <a:off x="9663138" y="3518215"/>
                <a:ext cx="1201125" cy="3206047"/>
              </a:xfrm>
              <a:prstGeom prst="rect">
                <a:avLst/>
              </a:prstGeom>
              <a:noFill/>
              <a:ln w="28575" cap="flat" cmpd="sng" algn="ctr">
                <a:solidFill>
                  <a:srgbClr val="FF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DCEA5AB7-9B96-7B01-6A66-1DEA5135BEC4}"/>
                  </a:ext>
                </a:extLst>
              </p:cNvPr>
              <p:cNvSpPr txBox="1"/>
              <p:nvPr/>
            </p:nvSpPr>
            <p:spPr>
              <a:xfrm>
                <a:off x="9612044" y="5822089"/>
                <a:ext cx="1215480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600" dirty="0"/>
                  <a:t>$ 43,135</a:t>
                </a:r>
              </a:p>
              <a:p>
                <a:pPr algn="r"/>
                <a:r>
                  <a:rPr lang="en-US" sz="1600" dirty="0"/>
                  <a:t>$ 135,215</a:t>
                </a:r>
              </a:p>
              <a:p>
                <a:pPr algn="r"/>
                <a:r>
                  <a:rPr lang="en-US" sz="1600" dirty="0"/>
                  <a:t>$ 447,812</a:t>
                </a:r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2C80638D-0929-C49E-B337-3A2F8CE8FD12}"/>
                </a:ext>
              </a:extLst>
            </p:cNvPr>
            <p:cNvGrpSpPr/>
            <p:nvPr/>
          </p:nvGrpSpPr>
          <p:grpSpPr>
            <a:xfrm>
              <a:off x="769952" y="5248642"/>
              <a:ext cx="4722796" cy="415237"/>
              <a:chOff x="4328016" y="1290587"/>
              <a:chExt cx="3900145" cy="668744"/>
            </a:xfrm>
          </p:grpSpPr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9E103E18-1D13-6F75-BABA-153BD9C17181}"/>
                  </a:ext>
                </a:extLst>
              </p:cNvPr>
              <p:cNvSpPr/>
              <p:nvPr/>
            </p:nvSpPr>
            <p:spPr>
              <a:xfrm>
                <a:off x="4328016" y="1290587"/>
                <a:ext cx="3900145" cy="66874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3" name="Text Box 307">
                <a:extLst>
                  <a:ext uri="{FF2B5EF4-FFF2-40B4-BE49-F238E27FC236}">
                    <a16:creationId xmlns:a16="http://schemas.microsoft.com/office/drawing/2014/main" id="{17939751-BD37-EEA2-85C9-04F54B2EDDD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68009" y="1388611"/>
                <a:ext cx="3820159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{FIXED[Segment],[Product Type]:SUM([Sales])}</a:t>
                </a:r>
              </a:p>
            </p:txBody>
          </p:sp>
        </p:grpSp>
        <p:sp>
          <p:nvSpPr>
            <p:cNvPr id="44" name="Text Box 307">
              <a:extLst>
                <a:ext uri="{FF2B5EF4-FFF2-40B4-BE49-F238E27FC236}">
                  <a16:creationId xmlns:a16="http://schemas.microsoft.com/office/drawing/2014/main" id="{C3AE169E-0C4E-CEC3-B66A-C254D15C82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14463" y="2262348"/>
              <a:ext cx="2904879" cy="305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View aggregated to [Segment] LOD</a:t>
              </a:r>
            </a:p>
          </p:txBody>
        </p:sp>
        <p:sp>
          <p:nvSpPr>
            <p:cNvPr id="46" name="Text Box 307">
              <a:extLst>
                <a:ext uri="{FF2B5EF4-FFF2-40B4-BE49-F238E27FC236}">
                  <a16:creationId xmlns:a16="http://schemas.microsoft.com/office/drawing/2014/main" id="{199158BF-1F12-0909-6456-B1049CF9E2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2613" y="4790810"/>
              <a:ext cx="2904879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LOD expression</a:t>
              </a:r>
            </a:p>
          </p:txBody>
        </p:sp>
        <p:sp>
          <p:nvSpPr>
            <p:cNvPr id="47" name="Text Box 307">
              <a:extLst>
                <a:ext uri="{FF2B5EF4-FFF2-40B4-BE49-F238E27FC236}">
                  <a16:creationId xmlns:a16="http://schemas.microsoft.com/office/drawing/2014/main" id="{583BCD78-9C64-A617-687C-842E47344D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4781" y="2070269"/>
              <a:ext cx="425303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RESULT: [Sales] is aggregated at a more granular level: [Segment] by [Product Type]</a:t>
              </a:r>
            </a:p>
          </p:txBody>
        </p:sp>
        <p:sp>
          <p:nvSpPr>
            <p:cNvPr id="49" name="AutoShape 304">
              <a:extLst>
                <a:ext uri="{FF2B5EF4-FFF2-40B4-BE49-F238E27FC236}">
                  <a16:creationId xmlns:a16="http://schemas.microsoft.com/office/drawing/2014/main" id="{B4375696-B868-32DF-53EA-A672471F6E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5184" y="3429000"/>
              <a:ext cx="762000" cy="609600"/>
            </a:xfrm>
            <a:prstGeom prst="rightArrow">
              <a:avLst>
                <a:gd name="adj1" fmla="val 52602"/>
                <a:gd name="adj2" fmla="val 59572"/>
              </a:avLst>
            </a:prstGeom>
            <a:solidFill>
              <a:srgbClr val="009DDC"/>
            </a:solidFill>
            <a:ln w="9525">
              <a:noFill/>
              <a:miter lim="800000"/>
              <a:headEnd/>
              <a:tailEnd/>
            </a:ln>
            <a:effectLst>
              <a:outerShdw blurRad="38100" dist="25400" dir="2700000" sx="99000" sy="99000" algn="ctr" rotWithShape="0">
                <a:srgbClr val="000000">
                  <a:alpha val="75000"/>
                </a:srgbClr>
              </a:outerShdw>
            </a:effec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034323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MAGE_BOUNDING_BOX">
            <a:extLst>
              <a:ext uri="{FF2B5EF4-FFF2-40B4-BE49-F238E27FC236}">
                <a16:creationId xmlns:a16="http://schemas.microsoft.com/office/drawing/2014/main" id="{D58767BB-A868-6A3F-3C27-E09FAC1887DF}"/>
              </a:ext>
            </a:extLst>
          </p:cNvPr>
          <p:cNvSpPr/>
          <p:nvPr/>
        </p:nvSpPr>
        <p:spPr>
          <a:xfrm>
            <a:off x="45719" y="990600"/>
            <a:ext cx="12020590" cy="5562600"/>
          </a:xfrm>
          <a:prstGeom prst="rect">
            <a:avLst/>
          </a:prstGeom>
          <a:solidFill>
            <a:srgbClr val="FFFFFF"/>
          </a:solidFill>
          <a:ln w="285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8575" cap="flat" cmpd="sng" algn="ctr">
                <a:solidFill>
                  <a:srgbClr val="FF0000"/>
                </a:solidFill>
                <a:prstDash val="solid"/>
              </a14:hiddenLine>
            </a:ext>
          </a:ex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F24DD30-9A08-5D97-2DBE-F4D7AE1AA3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LOD Aggregation (Slide 2 of 2)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29F1520-DA9B-F4C9-4B45-27730DD62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46</a:t>
            </a:fld>
            <a:endParaRPr lang="en-US" dirty="0"/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7468FDFE-CF5A-C481-EE35-592E71B096C0}"/>
              </a:ext>
            </a:extLst>
          </p:cNvPr>
          <p:cNvGrpSpPr/>
          <p:nvPr/>
        </p:nvGrpSpPr>
        <p:grpSpPr>
          <a:xfrm>
            <a:off x="443232" y="1585344"/>
            <a:ext cx="11169685" cy="3707322"/>
            <a:chOff x="443232" y="1585344"/>
            <a:chExt cx="11169685" cy="3707322"/>
          </a:xfrm>
        </p:grpSpPr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62F13F44-7AFC-2AFF-1703-FECDD48CD142}"/>
                </a:ext>
              </a:extLst>
            </p:cNvPr>
            <p:cNvGrpSpPr/>
            <p:nvPr/>
          </p:nvGrpSpPr>
          <p:grpSpPr>
            <a:xfrm>
              <a:off x="443232" y="1585344"/>
              <a:ext cx="3514904" cy="3562623"/>
              <a:chOff x="443232" y="1575321"/>
              <a:chExt cx="3514904" cy="3562623"/>
            </a:xfrm>
          </p:grpSpPr>
          <p:sp>
            <p:nvSpPr>
              <p:cNvPr id="10" name="Text Box 307">
                <a:extLst>
                  <a:ext uri="{FF2B5EF4-FFF2-40B4-BE49-F238E27FC236}">
                    <a16:creationId xmlns:a16="http://schemas.microsoft.com/office/drawing/2014/main" id="{F371BA59-5621-55AB-B51F-C77C3BFC9D2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3232" y="1575321"/>
                <a:ext cx="3514904" cy="3363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View contains [Segment] and [Product Type]</a:t>
                </a:r>
              </a:p>
            </p:txBody>
          </p:sp>
          <p:grpSp>
            <p:nvGrpSpPr>
              <p:cNvPr id="56" name="Group 55">
                <a:extLst>
                  <a:ext uri="{FF2B5EF4-FFF2-40B4-BE49-F238E27FC236}">
                    <a16:creationId xmlns:a16="http://schemas.microsoft.com/office/drawing/2014/main" id="{13875776-E5C4-3340-BD9F-742E9ECC9BCA}"/>
                  </a:ext>
                </a:extLst>
              </p:cNvPr>
              <p:cNvGrpSpPr/>
              <p:nvPr/>
            </p:nvGrpSpPr>
            <p:grpSpPr>
              <a:xfrm>
                <a:off x="780824" y="1999218"/>
                <a:ext cx="2839720" cy="3138726"/>
                <a:chOff x="1582861" y="2911437"/>
                <a:chExt cx="2839720" cy="3138726"/>
              </a:xfrm>
            </p:grpSpPr>
            <p:sp>
              <p:nvSpPr>
                <p:cNvPr id="45" name="TextBox 44">
                  <a:extLst>
                    <a:ext uri="{FF2B5EF4-FFF2-40B4-BE49-F238E27FC236}">
                      <a16:creationId xmlns:a16="http://schemas.microsoft.com/office/drawing/2014/main" id="{4811F40D-E19C-7157-7AAF-7FA41B02279D}"/>
                    </a:ext>
                  </a:extLst>
                </p:cNvPr>
                <p:cNvSpPr txBox="1"/>
                <p:nvPr/>
              </p:nvSpPr>
              <p:spPr>
                <a:xfrm>
                  <a:off x="1582861" y="2911437"/>
                  <a:ext cx="114300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600" b="1" dirty="0"/>
                    <a:t>Segment</a:t>
                  </a:r>
                </a:p>
              </p:txBody>
            </p:sp>
            <p:sp>
              <p:nvSpPr>
                <p:cNvPr id="46" name="TextBox 45">
                  <a:extLst>
                    <a:ext uri="{FF2B5EF4-FFF2-40B4-BE49-F238E27FC236}">
                      <a16:creationId xmlns:a16="http://schemas.microsoft.com/office/drawing/2014/main" id="{FB8AF47B-62E9-9A69-58B6-105B72867F36}"/>
                    </a:ext>
                  </a:extLst>
                </p:cNvPr>
                <p:cNvSpPr txBox="1"/>
                <p:nvPr/>
              </p:nvSpPr>
              <p:spPr>
                <a:xfrm>
                  <a:off x="2746181" y="2911437"/>
                  <a:ext cx="165608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600" b="1" dirty="0"/>
                    <a:t>Product Type</a:t>
                  </a:r>
                </a:p>
              </p:txBody>
            </p:sp>
            <p:cxnSp>
              <p:nvCxnSpPr>
                <p:cNvPr id="47" name="Straight Connector 46">
                  <a:extLst>
                    <a:ext uri="{FF2B5EF4-FFF2-40B4-BE49-F238E27FC236}">
                      <a16:creationId xmlns:a16="http://schemas.microsoft.com/office/drawing/2014/main" id="{92210A3F-B90C-0591-2129-ACB8C6E8826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76181" y="3280769"/>
                  <a:ext cx="2602281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4A008392-84B2-5DCE-1F4A-F55FD8CB913C}"/>
                    </a:ext>
                  </a:extLst>
                </p:cNvPr>
                <p:cNvSpPr txBox="1"/>
                <p:nvPr/>
              </p:nvSpPr>
              <p:spPr>
                <a:xfrm>
                  <a:off x="1603181" y="3280769"/>
                  <a:ext cx="114300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dirty="0"/>
                    <a:t>Women’s</a:t>
                  </a:r>
                </a:p>
              </p:txBody>
            </p:sp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351F9A0A-771D-1845-805F-F5E2EE082E9B}"/>
                    </a:ext>
                  </a:extLst>
                </p:cNvPr>
                <p:cNvSpPr txBox="1"/>
                <p:nvPr/>
              </p:nvSpPr>
              <p:spPr>
                <a:xfrm>
                  <a:off x="2911281" y="3280769"/>
                  <a:ext cx="1511300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dirty="0"/>
                    <a:t>Dress shoes</a:t>
                  </a:r>
                </a:p>
                <a:p>
                  <a:r>
                    <a:rPr lang="en-US" sz="1600" dirty="0"/>
                    <a:t>Boots</a:t>
                  </a:r>
                </a:p>
                <a:p>
                  <a:r>
                    <a:rPr lang="en-US" sz="1600" dirty="0"/>
                    <a:t>Athletic shoes</a:t>
                  </a:r>
                </a:p>
              </p:txBody>
            </p:sp>
            <p:cxnSp>
              <p:nvCxnSpPr>
                <p:cNvPr id="50" name="Straight Connector 49">
                  <a:extLst>
                    <a:ext uri="{FF2B5EF4-FFF2-40B4-BE49-F238E27FC236}">
                      <a16:creationId xmlns:a16="http://schemas.microsoft.com/office/drawing/2014/main" id="{8CEB0A44-54CE-1312-633A-12F2955CC3D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76181" y="4210013"/>
                  <a:ext cx="2602281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1" name="TextBox 50">
                  <a:extLst>
                    <a:ext uri="{FF2B5EF4-FFF2-40B4-BE49-F238E27FC236}">
                      <a16:creationId xmlns:a16="http://schemas.microsoft.com/office/drawing/2014/main" id="{449AA153-F5B7-3297-6489-9B7601D80FE3}"/>
                    </a:ext>
                  </a:extLst>
                </p:cNvPr>
                <p:cNvSpPr txBox="1"/>
                <p:nvPr/>
              </p:nvSpPr>
              <p:spPr>
                <a:xfrm>
                  <a:off x="1603181" y="4274438"/>
                  <a:ext cx="114300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dirty="0"/>
                    <a:t>Men’s</a:t>
                  </a:r>
                </a:p>
              </p:txBody>
            </p:sp>
            <p:sp>
              <p:nvSpPr>
                <p:cNvPr id="52" name="TextBox 51">
                  <a:extLst>
                    <a:ext uri="{FF2B5EF4-FFF2-40B4-BE49-F238E27FC236}">
                      <a16:creationId xmlns:a16="http://schemas.microsoft.com/office/drawing/2014/main" id="{5EBA2280-1820-AE19-9A83-3C4F23393884}"/>
                    </a:ext>
                  </a:extLst>
                </p:cNvPr>
                <p:cNvSpPr txBox="1"/>
                <p:nvPr/>
              </p:nvSpPr>
              <p:spPr>
                <a:xfrm>
                  <a:off x="2911281" y="4245305"/>
                  <a:ext cx="1511300" cy="86177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dirty="0"/>
                    <a:t>Dress shoes</a:t>
                  </a:r>
                </a:p>
                <a:p>
                  <a:r>
                    <a:rPr lang="en-US" sz="1600" dirty="0"/>
                    <a:t>Boots</a:t>
                  </a:r>
                </a:p>
                <a:p>
                  <a:r>
                    <a:rPr lang="en-US" sz="1600" dirty="0"/>
                    <a:t>Athletic shoes</a:t>
                  </a:r>
                </a:p>
              </p:txBody>
            </p:sp>
            <p:sp>
              <p:nvSpPr>
                <p:cNvPr id="53" name="TextBox 52">
                  <a:extLst>
                    <a:ext uri="{FF2B5EF4-FFF2-40B4-BE49-F238E27FC236}">
                      <a16:creationId xmlns:a16="http://schemas.microsoft.com/office/drawing/2014/main" id="{99CD122D-7CDA-E2D5-598C-61BA8ADBF88E}"/>
                    </a:ext>
                  </a:extLst>
                </p:cNvPr>
                <p:cNvSpPr txBox="1"/>
                <p:nvPr/>
              </p:nvSpPr>
              <p:spPr>
                <a:xfrm>
                  <a:off x="2911281" y="5188389"/>
                  <a:ext cx="1511300" cy="86177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dirty="0"/>
                    <a:t>Dress shoes</a:t>
                  </a:r>
                </a:p>
                <a:p>
                  <a:r>
                    <a:rPr lang="en-US" sz="1600" dirty="0"/>
                    <a:t>Boots</a:t>
                  </a:r>
                </a:p>
                <a:p>
                  <a:r>
                    <a:rPr lang="en-US" sz="1600" dirty="0"/>
                    <a:t>Athletic shoes</a:t>
                  </a:r>
                </a:p>
              </p:txBody>
            </p:sp>
            <p:cxnSp>
              <p:nvCxnSpPr>
                <p:cNvPr id="54" name="Straight Connector 53">
                  <a:extLst>
                    <a:ext uri="{FF2B5EF4-FFF2-40B4-BE49-F238E27FC236}">
                      <a16:creationId xmlns:a16="http://schemas.microsoft.com/office/drawing/2014/main" id="{0DC3CF8E-0268-2DEF-A6D9-36E213934D2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76181" y="5188955"/>
                  <a:ext cx="2602281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5" name="TextBox 54">
                  <a:extLst>
                    <a:ext uri="{FF2B5EF4-FFF2-40B4-BE49-F238E27FC236}">
                      <a16:creationId xmlns:a16="http://schemas.microsoft.com/office/drawing/2014/main" id="{9882B376-1018-A954-26BB-A1176612D56D}"/>
                    </a:ext>
                  </a:extLst>
                </p:cNvPr>
                <p:cNvSpPr txBox="1"/>
                <p:nvPr/>
              </p:nvSpPr>
              <p:spPr>
                <a:xfrm>
                  <a:off x="1603181" y="5188390"/>
                  <a:ext cx="114300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dirty="0"/>
                    <a:t>Children’s</a:t>
                  </a:r>
                </a:p>
              </p:txBody>
            </p:sp>
          </p:grpSp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01B42B82-1072-AD2B-483F-EEB871E5B76F}"/>
                </a:ext>
              </a:extLst>
            </p:cNvPr>
            <p:cNvGrpSpPr/>
            <p:nvPr/>
          </p:nvGrpSpPr>
          <p:grpSpPr>
            <a:xfrm>
              <a:off x="4024992" y="1631646"/>
              <a:ext cx="3225733" cy="3454744"/>
              <a:chOff x="4024992" y="1621623"/>
              <a:chExt cx="3225733" cy="3454744"/>
            </a:xfrm>
          </p:grpSpPr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59F8DDAA-B341-B20B-CA0C-B478C4CBF80A}"/>
                  </a:ext>
                </a:extLst>
              </p:cNvPr>
              <p:cNvGrpSpPr/>
              <p:nvPr/>
            </p:nvGrpSpPr>
            <p:grpSpPr>
              <a:xfrm>
                <a:off x="4178726" y="3567427"/>
                <a:ext cx="2918265" cy="1508940"/>
                <a:chOff x="1898856" y="2722791"/>
                <a:chExt cx="2918265" cy="1508940"/>
              </a:xfrm>
            </p:grpSpPr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F13C1414-DD20-51E9-956E-D9B9AD6DCBD5}"/>
                    </a:ext>
                  </a:extLst>
                </p:cNvPr>
                <p:cNvSpPr txBox="1"/>
                <p:nvPr/>
              </p:nvSpPr>
              <p:spPr>
                <a:xfrm>
                  <a:off x="1898856" y="2722791"/>
                  <a:ext cx="114300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600" b="1" dirty="0"/>
                    <a:t>Segment</a:t>
                  </a:r>
                </a:p>
              </p:txBody>
            </p:sp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AA66D1CB-EAF7-465C-0B70-AB8E0A31F5D6}"/>
                    </a:ext>
                  </a:extLst>
                </p:cNvPr>
                <p:cNvSpPr txBox="1"/>
                <p:nvPr/>
              </p:nvSpPr>
              <p:spPr>
                <a:xfrm>
                  <a:off x="2943582" y="2724034"/>
                  <a:ext cx="1873539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600" b="1" dirty="0"/>
                    <a:t>Per Segment Sales</a:t>
                  </a:r>
                </a:p>
              </p:txBody>
            </p:sp>
            <p:cxnSp>
              <p:nvCxnSpPr>
                <p:cNvPr id="34" name="Straight Connector 33">
                  <a:extLst>
                    <a:ext uri="{FF2B5EF4-FFF2-40B4-BE49-F238E27FC236}">
                      <a16:creationId xmlns:a16="http://schemas.microsoft.com/office/drawing/2014/main" id="{F9624415-1AEA-5338-593E-A46C644D434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19176" y="3116688"/>
                  <a:ext cx="2883875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3D7E7DCF-65AD-A3B3-8CFE-59B57553BB65}"/>
                    </a:ext>
                  </a:extLst>
                </p:cNvPr>
                <p:cNvSpPr txBox="1"/>
                <p:nvPr/>
              </p:nvSpPr>
              <p:spPr>
                <a:xfrm>
                  <a:off x="1919176" y="3105694"/>
                  <a:ext cx="114300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dirty="0"/>
                    <a:t>Women’s</a:t>
                  </a:r>
                </a:p>
              </p:txBody>
            </p:sp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6638A87F-9FDE-56AB-56BF-1AA74770B162}"/>
                    </a:ext>
                  </a:extLst>
                </p:cNvPr>
                <p:cNvSpPr txBox="1"/>
                <p:nvPr/>
              </p:nvSpPr>
              <p:spPr>
                <a:xfrm>
                  <a:off x="3189471" y="3116688"/>
                  <a:ext cx="120112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sz="1600" dirty="0"/>
                    <a:t>$ 732,131</a:t>
                  </a:r>
                </a:p>
              </p:txBody>
            </p:sp>
            <p:cxnSp>
              <p:nvCxnSpPr>
                <p:cNvPr id="37" name="Straight Connector 36">
                  <a:extLst>
                    <a:ext uri="{FF2B5EF4-FFF2-40B4-BE49-F238E27FC236}">
                      <a16:creationId xmlns:a16="http://schemas.microsoft.com/office/drawing/2014/main" id="{9D026952-4D7D-B7C7-6174-90922F3A14D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19176" y="3504805"/>
                  <a:ext cx="2873071" cy="10959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D2606523-719C-4958-2CE9-8AA74845B839}"/>
                    </a:ext>
                  </a:extLst>
                </p:cNvPr>
                <p:cNvSpPr txBox="1"/>
                <p:nvPr/>
              </p:nvSpPr>
              <p:spPr>
                <a:xfrm>
                  <a:off x="1919176" y="3490080"/>
                  <a:ext cx="114300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dirty="0"/>
                    <a:t>Men’s</a:t>
                  </a:r>
                </a:p>
              </p:txBody>
            </p:sp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961D5B35-1218-E1C6-F85F-0173DB33B2F8}"/>
                    </a:ext>
                  </a:extLst>
                </p:cNvPr>
                <p:cNvSpPr txBox="1"/>
                <p:nvPr/>
              </p:nvSpPr>
              <p:spPr>
                <a:xfrm>
                  <a:off x="3206571" y="3510284"/>
                  <a:ext cx="118402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sz="1600" dirty="0"/>
                    <a:t>$ 706,730</a:t>
                  </a:r>
                </a:p>
              </p:txBody>
            </p:sp>
            <p:cxnSp>
              <p:nvCxnSpPr>
                <p:cNvPr id="40" name="Straight Connector 39">
                  <a:extLst>
                    <a:ext uri="{FF2B5EF4-FFF2-40B4-BE49-F238E27FC236}">
                      <a16:creationId xmlns:a16="http://schemas.microsoft.com/office/drawing/2014/main" id="{262D550D-2D3B-F9F9-DBC5-D214AD96420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19176" y="3883255"/>
                  <a:ext cx="2883875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C432DBD6-3066-0596-026D-864F4E694CD4}"/>
                    </a:ext>
                  </a:extLst>
                </p:cNvPr>
                <p:cNvSpPr txBox="1"/>
                <p:nvPr/>
              </p:nvSpPr>
              <p:spPr>
                <a:xfrm>
                  <a:off x="1919176" y="3893177"/>
                  <a:ext cx="114300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dirty="0"/>
                    <a:t>Children’s</a:t>
                  </a:r>
                </a:p>
              </p:txBody>
            </p:sp>
            <p:sp>
              <p:nvSpPr>
                <p:cNvPr id="42" name="TextBox 41">
                  <a:extLst>
                    <a:ext uri="{FF2B5EF4-FFF2-40B4-BE49-F238E27FC236}">
                      <a16:creationId xmlns:a16="http://schemas.microsoft.com/office/drawing/2014/main" id="{C39A37EC-E4E8-E135-1955-4A3C401FABC3}"/>
                    </a:ext>
                  </a:extLst>
                </p:cNvPr>
                <p:cNvSpPr txBox="1"/>
                <p:nvPr/>
              </p:nvSpPr>
              <p:spPr>
                <a:xfrm>
                  <a:off x="3184096" y="3883139"/>
                  <a:ext cx="120650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sz="1600" dirty="0"/>
                    <a:t>$ 626,162</a:t>
                  </a:r>
                </a:p>
              </p:txBody>
            </p:sp>
          </p:grpSp>
          <p:grpSp>
            <p:nvGrpSpPr>
              <p:cNvPr id="59" name="Group 58">
                <a:extLst>
                  <a:ext uri="{FF2B5EF4-FFF2-40B4-BE49-F238E27FC236}">
                    <a16:creationId xmlns:a16="http://schemas.microsoft.com/office/drawing/2014/main" id="{3851A42F-13F9-FD43-D92C-BA70EBA5D149}"/>
                  </a:ext>
                </a:extLst>
              </p:cNvPr>
              <p:cNvGrpSpPr/>
              <p:nvPr/>
            </p:nvGrpSpPr>
            <p:grpSpPr>
              <a:xfrm>
                <a:off x="4024992" y="1621623"/>
                <a:ext cx="3225733" cy="822269"/>
                <a:chOff x="4024992" y="1621623"/>
                <a:chExt cx="3225733" cy="822269"/>
              </a:xfrm>
            </p:grpSpPr>
            <p:grpSp>
              <p:nvGrpSpPr>
                <p:cNvPr id="9" name="Group 8">
                  <a:extLst>
                    <a:ext uri="{FF2B5EF4-FFF2-40B4-BE49-F238E27FC236}">
                      <a16:creationId xmlns:a16="http://schemas.microsoft.com/office/drawing/2014/main" id="{52976900-ADE5-D24F-72CC-62CD9172D943}"/>
                    </a:ext>
                  </a:extLst>
                </p:cNvPr>
                <p:cNvGrpSpPr/>
                <p:nvPr/>
              </p:nvGrpSpPr>
              <p:grpSpPr>
                <a:xfrm>
                  <a:off x="4024992" y="2028655"/>
                  <a:ext cx="3225733" cy="415237"/>
                  <a:chOff x="4328016" y="1290587"/>
                  <a:chExt cx="3900145" cy="668744"/>
                </a:xfrm>
              </p:grpSpPr>
              <p:sp>
                <p:nvSpPr>
                  <p:cNvPr id="14" name="Rectangle 13">
                    <a:extLst>
                      <a:ext uri="{FF2B5EF4-FFF2-40B4-BE49-F238E27FC236}">
                        <a16:creationId xmlns:a16="http://schemas.microsoft.com/office/drawing/2014/main" id="{824275B3-421E-13C8-4D79-7C958D47953D}"/>
                      </a:ext>
                    </a:extLst>
                  </p:cNvPr>
                  <p:cNvSpPr/>
                  <p:nvPr/>
                </p:nvSpPr>
                <p:spPr>
                  <a:xfrm>
                    <a:off x="4328016" y="1290587"/>
                    <a:ext cx="3900145" cy="668744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 w="2857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5" name="Text Box 307">
                    <a:extLst>
                      <a:ext uri="{FF2B5EF4-FFF2-40B4-BE49-F238E27FC236}">
                        <a16:creationId xmlns:a16="http://schemas.microsoft.com/office/drawing/2014/main" id="{69C321F1-7180-ACE7-B48E-B4830903837B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368009" y="1388611"/>
                    <a:ext cx="3820159" cy="47089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defTabSz="914400" eaLnBrk="1" hangingPunct="1">
                      <a:spcBef>
                        <a:spcPct val="50000"/>
                      </a:spcBef>
                      <a:defRPr/>
                    </a:pPr>
                    <a:r>
                      <a:rPr lang="en-US" sz="1300" b="1" kern="0" dirty="0">
                        <a:solidFill>
                          <a:srgbClr val="000000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rPr>
                      <a:t>{FIXED[Segment]:SUM([Sales])}</a:t>
                    </a:r>
                  </a:p>
                </p:txBody>
              </p:sp>
            </p:grpSp>
            <p:sp>
              <p:nvSpPr>
                <p:cNvPr id="11" name="Text Box 307">
                  <a:extLst>
                    <a:ext uri="{FF2B5EF4-FFF2-40B4-BE49-F238E27FC236}">
                      <a16:creationId xmlns:a16="http://schemas.microsoft.com/office/drawing/2014/main" id="{72357062-3B76-ADC5-7842-D1361D2881EB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185419" y="1621623"/>
                  <a:ext cx="2904879" cy="29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defTabSz="914400" eaLnBrk="1" hangingPunct="1">
                    <a:spcBef>
                      <a:spcPct val="50000"/>
                    </a:spcBef>
                    <a:defRPr/>
                  </a:pPr>
                  <a:r>
                    <a:rPr lang="en-US" sz="1300" b="1" kern="0" dirty="0">
                      <a:solidFill>
                        <a:srgbClr val="000000"/>
                      </a:solidFill>
                      <a:latin typeface="Calibri"/>
                      <a:cs typeface="Calibri"/>
                    </a:rPr>
                    <a:t>LOD expression</a:t>
                  </a:r>
                </a:p>
              </p:txBody>
            </p:sp>
          </p:grpSp>
          <p:sp>
            <p:nvSpPr>
              <p:cNvPr id="57" name="AutoShape 309">
                <a:extLst>
                  <a:ext uri="{FF2B5EF4-FFF2-40B4-BE49-F238E27FC236}">
                    <a16:creationId xmlns:a16="http://schemas.microsoft.com/office/drawing/2014/main" id="{720F07D5-5177-45F1-E90F-78ED37668F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400000" flipV="1">
                <a:off x="5256858" y="2690762"/>
                <a:ext cx="762000" cy="609600"/>
              </a:xfrm>
              <a:prstGeom prst="rightArrow">
                <a:avLst>
                  <a:gd name="adj1" fmla="val 52602"/>
                  <a:gd name="adj2" fmla="val 59572"/>
                </a:avLst>
              </a:prstGeom>
              <a:solidFill>
                <a:srgbClr val="009DDC"/>
              </a:solidFill>
              <a:ln w="9525">
                <a:noFill/>
                <a:miter lim="800000"/>
                <a:headEnd/>
                <a:tailEnd/>
              </a:ln>
              <a:effectLst>
                <a:outerShdw blurRad="38100" dist="25400" dir="2700000" sx="99000" sy="99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wrap="none" anchor="ctr"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FF6E6509-241A-CB95-66F2-143436CE72A8}"/>
                </a:ext>
              </a:extLst>
            </p:cNvPr>
            <p:cNvGrpSpPr/>
            <p:nvPr/>
          </p:nvGrpSpPr>
          <p:grpSpPr>
            <a:xfrm>
              <a:off x="7329551" y="1643575"/>
              <a:ext cx="4283366" cy="3649091"/>
              <a:chOff x="7329551" y="1643575"/>
              <a:chExt cx="4283366" cy="3649091"/>
            </a:xfrm>
          </p:grpSpPr>
          <p:sp>
            <p:nvSpPr>
              <p:cNvPr id="12" name="Text Box 307">
                <a:extLst>
                  <a:ext uri="{FF2B5EF4-FFF2-40B4-BE49-F238E27FC236}">
                    <a16:creationId xmlns:a16="http://schemas.microsoft.com/office/drawing/2014/main" id="{4096AA0B-60DD-25DD-1377-85EFAC68930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344718" y="1643575"/>
                <a:ext cx="4253033" cy="29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RESULT: LOD expression results replicated in the view</a:t>
                </a:r>
              </a:p>
            </p:txBody>
          </p:sp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02750A0E-EA42-BB8B-6D8B-B9915E4F7A6C}"/>
                  </a:ext>
                </a:extLst>
              </p:cNvPr>
              <p:cNvGrpSpPr/>
              <p:nvPr/>
            </p:nvGrpSpPr>
            <p:grpSpPr>
              <a:xfrm>
                <a:off x="7329551" y="2077741"/>
                <a:ext cx="4283366" cy="3214925"/>
                <a:chOff x="7279155" y="1864381"/>
                <a:chExt cx="4283366" cy="3214925"/>
              </a:xfrm>
            </p:grpSpPr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7C78FAEA-FE6F-A08E-50BC-962DDA4CB333}"/>
                    </a:ext>
                  </a:extLst>
                </p:cNvPr>
                <p:cNvSpPr txBox="1"/>
                <p:nvPr/>
              </p:nvSpPr>
              <p:spPr>
                <a:xfrm>
                  <a:off x="7279155" y="1864381"/>
                  <a:ext cx="1840813" cy="3876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600" b="1" dirty="0"/>
                    <a:t>Per Segment Sales</a:t>
                  </a:r>
                </a:p>
              </p:txBody>
            </p:sp>
            <p:grpSp>
              <p:nvGrpSpPr>
                <p:cNvPr id="76" name="Group 75">
                  <a:extLst>
                    <a:ext uri="{FF2B5EF4-FFF2-40B4-BE49-F238E27FC236}">
                      <a16:creationId xmlns:a16="http://schemas.microsoft.com/office/drawing/2014/main" id="{C0A65B45-8657-C9E3-1AB5-3661B7A0CF39}"/>
                    </a:ext>
                  </a:extLst>
                </p:cNvPr>
                <p:cNvGrpSpPr/>
                <p:nvPr/>
              </p:nvGrpSpPr>
              <p:grpSpPr>
                <a:xfrm>
                  <a:off x="7410281" y="1866236"/>
                  <a:ext cx="4152240" cy="3213070"/>
                  <a:chOff x="7410281" y="1866236"/>
                  <a:chExt cx="4152240" cy="3213070"/>
                </a:xfrm>
              </p:grpSpPr>
              <p:sp>
                <p:nvSpPr>
                  <p:cNvPr id="17" name="TextBox 16">
                    <a:extLst>
                      <a:ext uri="{FF2B5EF4-FFF2-40B4-BE49-F238E27FC236}">
                        <a16:creationId xmlns:a16="http://schemas.microsoft.com/office/drawing/2014/main" id="{AF087571-B89C-707C-CAAA-7B6F12B722D2}"/>
                      </a:ext>
                    </a:extLst>
                  </p:cNvPr>
                  <p:cNvSpPr txBox="1"/>
                  <p:nvPr/>
                </p:nvSpPr>
                <p:spPr>
                  <a:xfrm>
                    <a:off x="8791381" y="1866236"/>
                    <a:ext cx="1656080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600" b="1" dirty="0"/>
                      <a:t>Product Type</a:t>
                    </a:r>
                  </a:p>
                </p:txBody>
              </p:sp>
              <p:sp>
                <p:nvSpPr>
                  <p:cNvPr id="18" name="TextBox 17">
                    <a:extLst>
                      <a:ext uri="{FF2B5EF4-FFF2-40B4-BE49-F238E27FC236}">
                        <a16:creationId xmlns:a16="http://schemas.microsoft.com/office/drawing/2014/main" id="{CB043F14-97AE-8AC4-DDAB-9A225908CDD6}"/>
                      </a:ext>
                    </a:extLst>
                  </p:cNvPr>
                  <p:cNvSpPr txBox="1"/>
                  <p:nvPr/>
                </p:nvSpPr>
                <p:spPr>
                  <a:xfrm>
                    <a:off x="10328081" y="1866236"/>
                    <a:ext cx="1163320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600" b="1" dirty="0"/>
                      <a:t>Segment</a:t>
                    </a:r>
                  </a:p>
                </p:txBody>
              </p:sp>
              <p:sp>
                <p:nvSpPr>
                  <p:cNvPr id="20" name="TextBox 19">
                    <a:extLst>
                      <a:ext uri="{FF2B5EF4-FFF2-40B4-BE49-F238E27FC236}">
                        <a16:creationId xmlns:a16="http://schemas.microsoft.com/office/drawing/2014/main" id="{E1902147-F339-C179-5478-EA60D4B1A6A2}"/>
                      </a:ext>
                    </a:extLst>
                  </p:cNvPr>
                  <p:cNvSpPr txBox="1"/>
                  <p:nvPr/>
                </p:nvSpPr>
                <p:spPr>
                  <a:xfrm>
                    <a:off x="10419521" y="2303504"/>
                    <a:ext cx="1143000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600" dirty="0"/>
                      <a:t>Women’s</a:t>
                    </a:r>
                  </a:p>
                </p:txBody>
              </p:sp>
              <p:sp>
                <p:nvSpPr>
                  <p:cNvPr id="21" name="TextBox 20">
                    <a:extLst>
                      <a:ext uri="{FF2B5EF4-FFF2-40B4-BE49-F238E27FC236}">
                        <a16:creationId xmlns:a16="http://schemas.microsoft.com/office/drawing/2014/main" id="{1CC72083-4FB6-F72C-0C3C-6F936D7A1D42}"/>
                      </a:ext>
                    </a:extLst>
                  </p:cNvPr>
                  <p:cNvSpPr txBox="1"/>
                  <p:nvPr/>
                </p:nvSpPr>
                <p:spPr>
                  <a:xfrm>
                    <a:off x="8956481" y="2295249"/>
                    <a:ext cx="1511300" cy="83099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600" dirty="0"/>
                      <a:t>Dress shoes</a:t>
                    </a:r>
                  </a:p>
                  <a:p>
                    <a:r>
                      <a:rPr lang="en-US" sz="1600" dirty="0"/>
                      <a:t>Boots</a:t>
                    </a:r>
                  </a:p>
                  <a:p>
                    <a:r>
                      <a:rPr lang="en-US" sz="1600" dirty="0"/>
                      <a:t>Athletic shoes</a:t>
                    </a:r>
                  </a:p>
                </p:txBody>
              </p:sp>
              <p:sp>
                <p:nvSpPr>
                  <p:cNvPr id="22" name="TextBox 21">
                    <a:extLst>
                      <a:ext uri="{FF2B5EF4-FFF2-40B4-BE49-F238E27FC236}">
                        <a16:creationId xmlns:a16="http://schemas.microsoft.com/office/drawing/2014/main" id="{B79483CE-B356-0584-D73D-E77D1125C82F}"/>
                      </a:ext>
                    </a:extLst>
                  </p:cNvPr>
                  <p:cNvSpPr txBox="1"/>
                  <p:nvPr/>
                </p:nvSpPr>
                <p:spPr>
                  <a:xfrm>
                    <a:off x="7594756" y="2288960"/>
                    <a:ext cx="1172300" cy="83099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r"/>
                    <a:r>
                      <a:rPr lang="en-US" sz="1600" dirty="0"/>
                      <a:t>$ 732,131</a:t>
                    </a:r>
                  </a:p>
                  <a:p>
                    <a:pPr algn="r"/>
                    <a:r>
                      <a:rPr lang="en-US" sz="1600" dirty="0"/>
                      <a:t>$ 732,131</a:t>
                    </a:r>
                  </a:p>
                  <a:p>
                    <a:pPr algn="r"/>
                    <a:r>
                      <a:rPr lang="en-US" sz="1600" dirty="0"/>
                      <a:t>$ 732,131</a:t>
                    </a:r>
                  </a:p>
                </p:txBody>
              </p:sp>
              <p:sp>
                <p:nvSpPr>
                  <p:cNvPr id="24" name="TextBox 23">
                    <a:extLst>
                      <a:ext uri="{FF2B5EF4-FFF2-40B4-BE49-F238E27FC236}">
                        <a16:creationId xmlns:a16="http://schemas.microsoft.com/office/drawing/2014/main" id="{19B60065-8A47-ED36-CD60-C23A4C0D2893}"/>
                      </a:ext>
                    </a:extLst>
                  </p:cNvPr>
                  <p:cNvSpPr txBox="1"/>
                  <p:nvPr/>
                </p:nvSpPr>
                <p:spPr>
                  <a:xfrm>
                    <a:off x="10419521" y="3259362"/>
                    <a:ext cx="1143000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600" dirty="0"/>
                      <a:t>Men’s</a:t>
                    </a:r>
                  </a:p>
                </p:txBody>
              </p:sp>
              <p:sp>
                <p:nvSpPr>
                  <p:cNvPr id="25" name="TextBox 24">
                    <a:extLst>
                      <a:ext uri="{FF2B5EF4-FFF2-40B4-BE49-F238E27FC236}">
                        <a16:creationId xmlns:a16="http://schemas.microsoft.com/office/drawing/2014/main" id="{A5785DEA-F629-9A1E-E3AE-55F78741ADD6}"/>
                      </a:ext>
                    </a:extLst>
                  </p:cNvPr>
                  <p:cNvSpPr txBox="1"/>
                  <p:nvPr/>
                </p:nvSpPr>
                <p:spPr>
                  <a:xfrm>
                    <a:off x="8956481" y="3249059"/>
                    <a:ext cx="1511300" cy="86177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600" dirty="0"/>
                      <a:t>Dress shoes</a:t>
                    </a:r>
                  </a:p>
                  <a:p>
                    <a:r>
                      <a:rPr lang="en-US" sz="1600" dirty="0"/>
                      <a:t>Boots</a:t>
                    </a:r>
                  </a:p>
                  <a:p>
                    <a:r>
                      <a:rPr lang="en-US" sz="1600" dirty="0"/>
                      <a:t>Athletic shoes</a:t>
                    </a:r>
                  </a:p>
                </p:txBody>
              </p:sp>
              <p:sp>
                <p:nvSpPr>
                  <p:cNvPr id="26" name="TextBox 25">
                    <a:extLst>
                      <a:ext uri="{FF2B5EF4-FFF2-40B4-BE49-F238E27FC236}">
                        <a16:creationId xmlns:a16="http://schemas.microsoft.com/office/drawing/2014/main" id="{8C8127D6-E755-ED2E-DEF0-682D0064CFCF}"/>
                      </a:ext>
                    </a:extLst>
                  </p:cNvPr>
                  <p:cNvSpPr txBox="1"/>
                  <p:nvPr/>
                </p:nvSpPr>
                <p:spPr>
                  <a:xfrm>
                    <a:off x="8956481" y="4182549"/>
                    <a:ext cx="1511300" cy="86177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600" dirty="0"/>
                      <a:t>Dress shoes</a:t>
                    </a:r>
                  </a:p>
                  <a:p>
                    <a:r>
                      <a:rPr lang="en-US" sz="1600" dirty="0"/>
                      <a:t>Boots</a:t>
                    </a:r>
                  </a:p>
                  <a:p>
                    <a:r>
                      <a:rPr lang="en-US" sz="1600" dirty="0"/>
                      <a:t>Athletic shoes</a:t>
                    </a:r>
                  </a:p>
                </p:txBody>
              </p:sp>
              <p:sp>
                <p:nvSpPr>
                  <p:cNvPr id="27" name="TextBox 26">
                    <a:extLst>
                      <a:ext uri="{FF2B5EF4-FFF2-40B4-BE49-F238E27FC236}">
                        <a16:creationId xmlns:a16="http://schemas.microsoft.com/office/drawing/2014/main" id="{3102666D-E754-75D4-80F8-1B883EABFDA9}"/>
                      </a:ext>
                    </a:extLst>
                  </p:cNvPr>
                  <p:cNvSpPr txBox="1"/>
                  <p:nvPr/>
                </p:nvSpPr>
                <p:spPr>
                  <a:xfrm>
                    <a:off x="7566830" y="3236855"/>
                    <a:ext cx="1215480" cy="83099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r"/>
                    <a:r>
                      <a:rPr lang="en-US" sz="1600" dirty="0"/>
                      <a:t>$ 706,730</a:t>
                    </a:r>
                  </a:p>
                  <a:p>
                    <a:pPr algn="r"/>
                    <a:r>
                      <a:rPr lang="en-US" sz="1600" dirty="0"/>
                      <a:t>$ 706,730</a:t>
                    </a:r>
                  </a:p>
                  <a:p>
                    <a:pPr algn="r"/>
                    <a:r>
                      <a:rPr lang="en-US" sz="1600" dirty="0"/>
                      <a:t>$ 706,730</a:t>
                    </a:r>
                  </a:p>
                </p:txBody>
              </p:sp>
              <p:sp>
                <p:nvSpPr>
                  <p:cNvPr id="29" name="TextBox 28">
                    <a:extLst>
                      <a:ext uri="{FF2B5EF4-FFF2-40B4-BE49-F238E27FC236}">
                        <a16:creationId xmlns:a16="http://schemas.microsoft.com/office/drawing/2014/main" id="{F01F5148-C5D2-FAD9-F8F8-6F7DAB714089}"/>
                      </a:ext>
                    </a:extLst>
                  </p:cNvPr>
                  <p:cNvSpPr txBox="1"/>
                  <p:nvPr/>
                </p:nvSpPr>
                <p:spPr>
                  <a:xfrm>
                    <a:off x="10419521" y="4200280"/>
                    <a:ext cx="1143000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600" dirty="0"/>
                      <a:t>Children’s</a:t>
                    </a:r>
                  </a:p>
                </p:txBody>
              </p:sp>
              <p:sp>
                <p:nvSpPr>
                  <p:cNvPr id="31" name="TextBox 30">
                    <a:extLst>
                      <a:ext uri="{FF2B5EF4-FFF2-40B4-BE49-F238E27FC236}">
                        <a16:creationId xmlns:a16="http://schemas.microsoft.com/office/drawing/2014/main" id="{F5F3AC17-09A9-81F8-6493-E85C529F00A3}"/>
                      </a:ext>
                    </a:extLst>
                  </p:cNvPr>
                  <p:cNvSpPr txBox="1"/>
                  <p:nvPr/>
                </p:nvSpPr>
                <p:spPr>
                  <a:xfrm>
                    <a:off x="7564561" y="4193545"/>
                    <a:ext cx="1215480" cy="86177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r"/>
                    <a:r>
                      <a:rPr lang="en-US" sz="1600" dirty="0"/>
                      <a:t>$ 626,162</a:t>
                    </a:r>
                  </a:p>
                  <a:p>
                    <a:pPr algn="r"/>
                    <a:r>
                      <a:rPr lang="en-US" sz="1600" dirty="0"/>
                      <a:t>$ 626,162</a:t>
                    </a:r>
                  </a:p>
                  <a:p>
                    <a:pPr algn="r"/>
                    <a:r>
                      <a:rPr lang="en-US" sz="1600" dirty="0"/>
                      <a:t>$ 626,162</a:t>
                    </a:r>
                  </a:p>
                </p:txBody>
              </p:sp>
              <p:cxnSp>
                <p:nvCxnSpPr>
                  <p:cNvPr id="66" name="Straight Connector 65">
                    <a:extLst>
                      <a:ext uri="{FF2B5EF4-FFF2-40B4-BE49-F238E27FC236}">
                        <a16:creationId xmlns:a16="http://schemas.microsoft.com/office/drawing/2014/main" id="{18A7A8AF-D7ED-6CDF-EC55-469F2C4C2D4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410283" y="2251327"/>
                    <a:ext cx="4080677" cy="2566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" name="Straight Connector 67">
                    <a:extLst>
                      <a:ext uri="{FF2B5EF4-FFF2-40B4-BE49-F238E27FC236}">
                        <a16:creationId xmlns:a16="http://schemas.microsoft.com/office/drawing/2014/main" id="{54E49014-5018-A2D0-2560-AE469268957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410281" y="3215492"/>
                    <a:ext cx="4080677" cy="2566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" name="Straight Connector 68">
                    <a:extLst>
                      <a:ext uri="{FF2B5EF4-FFF2-40B4-BE49-F238E27FC236}">
                        <a16:creationId xmlns:a16="http://schemas.microsoft.com/office/drawing/2014/main" id="{5E9CD8D0-914B-D7FD-3E76-5B30A849C87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410282" y="4171118"/>
                    <a:ext cx="4080677" cy="2566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70" name="Rectangle 69">
                    <a:extLst>
                      <a:ext uri="{FF2B5EF4-FFF2-40B4-BE49-F238E27FC236}">
                        <a16:creationId xmlns:a16="http://schemas.microsoft.com/office/drawing/2014/main" id="{E4C69530-A004-FFBF-6010-628AEF0A56FA}"/>
                      </a:ext>
                    </a:extLst>
                  </p:cNvPr>
                  <p:cNvSpPr/>
                  <p:nvPr/>
                </p:nvSpPr>
                <p:spPr>
                  <a:xfrm>
                    <a:off x="7756532" y="2298662"/>
                    <a:ext cx="1019640" cy="860404"/>
                  </a:xfrm>
                  <a:prstGeom prst="rect">
                    <a:avLst/>
                  </a:prstGeom>
                  <a:noFill/>
                  <a:ln w="28575" cap="flat" cmpd="sng" algn="ctr">
                    <a:solidFill>
                      <a:srgbClr val="E62428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71" name="Rectangle 70">
                    <a:extLst>
                      <a:ext uri="{FF2B5EF4-FFF2-40B4-BE49-F238E27FC236}">
                        <a16:creationId xmlns:a16="http://schemas.microsoft.com/office/drawing/2014/main" id="{9C1E6657-BBBE-20A9-3EA2-C97056AEBFD7}"/>
                      </a:ext>
                    </a:extLst>
                  </p:cNvPr>
                  <p:cNvSpPr/>
                  <p:nvPr/>
                </p:nvSpPr>
                <p:spPr>
                  <a:xfrm>
                    <a:off x="7766692" y="3253702"/>
                    <a:ext cx="1019640" cy="860404"/>
                  </a:xfrm>
                  <a:prstGeom prst="rect">
                    <a:avLst/>
                  </a:prstGeom>
                  <a:noFill/>
                  <a:ln w="28575" cap="flat" cmpd="sng" algn="ctr">
                    <a:solidFill>
                      <a:srgbClr val="E62428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72" name="Rectangle 71">
                    <a:extLst>
                      <a:ext uri="{FF2B5EF4-FFF2-40B4-BE49-F238E27FC236}">
                        <a16:creationId xmlns:a16="http://schemas.microsoft.com/office/drawing/2014/main" id="{F3C5E21C-B7EC-1835-D45D-CB2F6BF70365}"/>
                      </a:ext>
                    </a:extLst>
                  </p:cNvPr>
                  <p:cNvSpPr/>
                  <p:nvPr/>
                </p:nvSpPr>
                <p:spPr>
                  <a:xfrm>
                    <a:off x="7756532" y="4218902"/>
                    <a:ext cx="1019640" cy="860404"/>
                  </a:xfrm>
                  <a:prstGeom prst="rect">
                    <a:avLst/>
                  </a:prstGeom>
                  <a:noFill/>
                  <a:ln w="28575" cap="flat" cmpd="sng" algn="ctr">
                    <a:solidFill>
                      <a:srgbClr val="E62428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</p:grpSp>
          </p:grpSp>
        </p:grpSp>
      </p:grpSp>
      <p:sp>
        <p:nvSpPr>
          <p:cNvPr id="73" name="Line 300">
            <a:extLst>
              <a:ext uri="{FF2B5EF4-FFF2-40B4-BE49-F238E27FC236}">
                <a16:creationId xmlns:a16="http://schemas.microsoft.com/office/drawing/2014/main" id="{E13E3871-28D7-19FD-B318-99239981B33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655891" y="3017094"/>
            <a:ext cx="1081333" cy="1051374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74" name="Line 300">
            <a:extLst>
              <a:ext uri="{FF2B5EF4-FFF2-40B4-BE49-F238E27FC236}">
                <a16:creationId xmlns:a16="http://schemas.microsoft.com/office/drawing/2014/main" id="{E72E0690-2423-F087-A793-E3A01865018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699934" y="3951770"/>
            <a:ext cx="1023400" cy="498602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75" name="Line 300">
            <a:extLst>
              <a:ext uri="{FF2B5EF4-FFF2-40B4-BE49-F238E27FC236}">
                <a16:creationId xmlns:a16="http://schemas.microsoft.com/office/drawing/2014/main" id="{0CA8D78F-C46A-81FE-CC5D-2A0EC2AC7428}"/>
              </a:ext>
            </a:extLst>
          </p:cNvPr>
          <p:cNvSpPr>
            <a:spLocks noChangeShapeType="1"/>
          </p:cNvSpPr>
          <p:nvPr/>
        </p:nvSpPr>
        <p:spPr bwMode="auto">
          <a:xfrm>
            <a:off x="6702943" y="4897052"/>
            <a:ext cx="1030504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423696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A5A816A-B61B-37AA-ABEC-5FC0DF8550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56058C3-5B13-D809-48DA-72C7EA48C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Nested LOD Expressions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5037BE0C-E0D0-5B14-7AFA-3EB0B1A35C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To find average sales by product, use:</a:t>
            </a:r>
            <a:br>
              <a:rPr lang="en-US" dirty="0"/>
            </a:br>
            <a:br>
              <a:rPr lang="en-US" dirty="0"/>
            </a:br>
            <a:endParaRPr lang="en-US" dirty="0"/>
          </a:p>
          <a:p>
            <a:r>
              <a:rPr lang="en-US" dirty="0"/>
              <a:t>To find average sales by product and by state,</a:t>
            </a:r>
            <a:br>
              <a:rPr lang="en-US" dirty="0"/>
            </a:br>
            <a:r>
              <a:rPr lang="en-US" dirty="0"/>
              <a:t>nest another LOD expression:</a:t>
            </a:r>
            <a:br>
              <a:rPr lang="en-US" dirty="0"/>
            </a:br>
            <a:br>
              <a:rPr lang="en-US" dirty="0"/>
            </a:br>
            <a:endParaRPr lang="en-US" dirty="0"/>
          </a:p>
          <a:p>
            <a:r>
              <a:rPr lang="en-US" dirty="0"/>
              <a:t>Nested LOD expressions inherit dimensionality from the parent or outer expression. </a:t>
            </a:r>
            <a:br>
              <a:rPr lang="en-US" dirty="0"/>
            </a:br>
            <a:endParaRPr lang="en-US" dirty="0"/>
          </a:p>
          <a:p>
            <a:r>
              <a:rPr lang="en-US" dirty="0"/>
              <a:t>This nested LOD expression: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Yields the same result as this LOD expression:</a:t>
            </a:r>
            <a:br>
              <a:rPr lang="en-US" dirty="0"/>
            </a:br>
            <a:endParaRPr lang="en-US" dirty="0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92586C2-73EF-9E22-85C0-F8C50DDBCF6B}"/>
              </a:ext>
            </a:extLst>
          </p:cNvPr>
          <p:cNvGrpSpPr/>
          <p:nvPr/>
        </p:nvGrpSpPr>
        <p:grpSpPr>
          <a:xfrm>
            <a:off x="5315416" y="1166369"/>
            <a:ext cx="6281223" cy="4024148"/>
            <a:chOff x="5315416" y="1166369"/>
            <a:chExt cx="6281223" cy="402414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D03DA51C-EE43-F906-BC6C-532310E59E87}"/>
                </a:ext>
              </a:extLst>
            </p:cNvPr>
            <p:cNvGrpSpPr/>
            <p:nvPr/>
          </p:nvGrpSpPr>
          <p:grpSpPr>
            <a:xfrm>
              <a:off x="5315416" y="1166369"/>
              <a:ext cx="4290160" cy="561892"/>
              <a:chOff x="4328016" y="1319162"/>
              <a:chExt cx="3900145" cy="561892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105E9D37-93C0-74D1-FE01-970191B6C30F}"/>
                  </a:ext>
                </a:extLst>
              </p:cNvPr>
              <p:cNvSpPr/>
              <p:nvPr/>
            </p:nvSpPr>
            <p:spPr>
              <a:xfrm>
                <a:off x="4328016" y="1319162"/>
                <a:ext cx="3900145" cy="41523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8" name="Text Box 307">
                <a:extLst>
                  <a:ext uri="{FF2B5EF4-FFF2-40B4-BE49-F238E27FC236}">
                    <a16:creationId xmlns:a16="http://schemas.microsoft.com/office/drawing/2014/main" id="{AC2957D0-72ED-86B1-9332-C8CBA5A4F31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68009" y="1388611"/>
                <a:ext cx="3820159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AVG({FIXED[Product Name]:SUM([Sales])})</a:t>
                </a: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3707B311-6ECA-651B-9A72-8BD3336A2C92}"/>
                </a:ext>
              </a:extLst>
            </p:cNvPr>
            <p:cNvGrpSpPr/>
            <p:nvPr/>
          </p:nvGrpSpPr>
          <p:grpSpPr>
            <a:xfrm>
              <a:off x="5315416" y="2030059"/>
              <a:ext cx="5710203" cy="561892"/>
              <a:chOff x="4328016" y="1319162"/>
              <a:chExt cx="3900145" cy="561892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CD4DCFAB-849F-9922-DC5E-F830A1E38768}"/>
                  </a:ext>
                </a:extLst>
              </p:cNvPr>
              <p:cNvSpPr/>
              <p:nvPr/>
            </p:nvSpPr>
            <p:spPr>
              <a:xfrm>
                <a:off x="4328016" y="1319162"/>
                <a:ext cx="3900145" cy="41523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1" name="Text Box 307">
                <a:extLst>
                  <a:ext uri="{FF2B5EF4-FFF2-40B4-BE49-F238E27FC236}">
                    <a16:creationId xmlns:a16="http://schemas.microsoft.com/office/drawing/2014/main" id="{FCE81F3C-4A6B-48A5-B317-4C4D43CF765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68009" y="1388611"/>
                <a:ext cx="3820159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{FIXED[State}:AVG({FIXED[Product Name]:SUM([Sales])})}</a:t>
                </a: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BD79F49A-A773-F415-6B1A-B93011873906}"/>
                </a:ext>
              </a:extLst>
            </p:cNvPr>
            <p:cNvGrpSpPr/>
            <p:nvPr/>
          </p:nvGrpSpPr>
          <p:grpSpPr>
            <a:xfrm>
              <a:off x="5315416" y="3807319"/>
              <a:ext cx="6281223" cy="561892"/>
              <a:chOff x="4328016" y="1319162"/>
              <a:chExt cx="3900145" cy="561892"/>
            </a:xfrm>
          </p:grpSpPr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013D618E-F595-3364-5E3A-E8BCFB8DB915}"/>
                  </a:ext>
                </a:extLst>
              </p:cNvPr>
              <p:cNvSpPr/>
              <p:nvPr/>
            </p:nvSpPr>
            <p:spPr>
              <a:xfrm>
                <a:off x="4328016" y="1319162"/>
                <a:ext cx="3900145" cy="41523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4" name="Text Box 307">
                <a:extLst>
                  <a:ext uri="{FF2B5EF4-FFF2-40B4-BE49-F238E27FC236}">
                    <a16:creationId xmlns:a16="http://schemas.microsoft.com/office/drawing/2014/main" id="{E91F3F53-3A01-0362-B68E-184448EB91A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68009" y="1388611"/>
                <a:ext cx="3820159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{FIXED[State}:AVG({INCLUDE[Product Name]:SUM([Sales])})}</a:t>
                </a: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9A196215-CF5D-D5E3-49B8-EC46F9FF8F45}"/>
                </a:ext>
              </a:extLst>
            </p:cNvPr>
            <p:cNvGrpSpPr/>
            <p:nvPr/>
          </p:nvGrpSpPr>
          <p:grpSpPr>
            <a:xfrm>
              <a:off x="5315416" y="4628625"/>
              <a:ext cx="5710203" cy="561892"/>
              <a:chOff x="4328016" y="1319162"/>
              <a:chExt cx="3900145" cy="561892"/>
            </a:xfrm>
          </p:grpSpPr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D5C18EF6-27FE-B9D1-5743-373E2F765533}"/>
                  </a:ext>
                </a:extLst>
              </p:cNvPr>
              <p:cNvSpPr/>
              <p:nvPr/>
            </p:nvSpPr>
            <p:spPr>
              <a:xfrm>
                <a:off x="4328016" y="1319162"/>
                <a:ext cx="3900145" cy="41523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7" name="Text Box 307">
                <a:extLst>
                  <a:ext uri="{FF2B5EF4-FFF2-40B4-BE49-F238E27FC236}">
                    <a16:creationId xmlns:a16="http://schemas.microsoft.com/office/drawing/2014/main" id="{FD434D3E-8F62-B353-8EAE-842FD23D6A9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68009" y="1388611"/>
                <a:ext cx="3820159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{FIXED[State}:AVG({FIXED[Product Name]:SUM([Sales])})}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9284230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D5C1A85-688A-F0EF-FADD-90EE15ABA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176036-2D6B-0212-5B13-7C1F7ADE518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Creating LOD Expressions</a:t>
            </a:r>
          </a:p>
        </p:txBody>
      </p:sp>
    </p:spTree>
    <p:extLst>
      <p:ext uri="{BB962C8B-B14F-4D97-AF65-F5344CB8AC3E}">
        <p14:creationId xmlns:p14="http://schemas.microsoft.com/office/powerpoint/2010/main" val="376977806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789CBB-1F0D-4D66-A35C-594FB506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49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2B7F1D-42B0-45AF-9D38-E13BCED6ED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What types of calculations and functions are you most likely to use in your environment? </a:t>
            </a:r>
          </a:p>
          <a:p>
            <a:r>
              <a:rPr lang="en-US" dirty="0"/>
              <a:t>At your workplace, how might you use LOD expressions?</a:t>
            </a:r>
          </a:p>
        </p:txBody>
      </p:sp>
    </p:spTree>
    <p:extLst>
      <p:ext uri="{BB962C8B-B14F-4D97-AF65-F5344CB8AC3E}">
        <p14:creationId xmlns:p14="http://schemas.microsoft.com/office/powerpoint/2010/main" val="26508540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1BD3B3C-78C7-4EB5-CF06-4E7748C61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0B42A02-D503-7E5E-8802-5B98F24D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In-Shelf Calculations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E16736-ED5A-7600-A8B2-C854AE5128B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3" y="1171074"/>
            <a:ext cx="4987461" cy="5149515"/>
          </a:xfrm>
        </p:spPr>
        <p:txBody>
          <a:bodyPr/>
          <a:lstStyle/>
          <a:p>
            <a:r>
              <a:rPr lang="en-US" dirty="0"/>
              <a:t>Can add calculations directly to a shelf.</a:t>
            </a:r>
          </a:p>
          <a:p>
            <a:pPr lvl="1"/>
            <a:r>
              <a:rPr lang="en-US" dirty="0"/>
              <a:t>Type formula on the shelf.</a:t>
            </a:r>
          </a:p>
          <a:p>
            <a:pPr lvl="1"/>
            <a:r>
              <a:rPr lang="en-US" dirty="0"/>
              <a:t>Can use autocomplete; press </a:t>
            </a:r>
            <a:r>
              <a:rPr lang="en-US" b="1" dirty="0"/>
              <a:t>Enter</a:t>
            </a:r>
            <a:r>
              <a:rPr lang="en-US" dirty="0"/>
              <a:t> to select the field. </a:t>
            </a:r>
          </a:p>
          <a:p>
            <a:pPr lvl="1"/>
            <a:r>
              <a:rPr lang="en-US" dirty="0"/>
              <a:t>Can use drag-and-drop addition of fields.</a:t>
            </a:r>
          </a:p>
          <a:p>
            <a:r>
              <a:rPr lang="en-US" dirty="0"/>
              <a:t>Not automatically saved as a calculated field.</a:t>
            </a:r>
          </a:p>
          <a:p>
            <a:r>
              <a:rPr lang="en-US" dirty="0"/>
              <a:t>To save, drag pill to the </a:t>
            </a:r>
            <a:r>
              <a:rPr lang="en-US" b="1" dirty="0"/>
              <a:t>Data</a:t>
            </a:r>
            <a:r>
              <a:rPr lang="en-US" dirty="0"/>
              <a:t> pane and rename.</a:t>
            </a:r>
          </a:p>
          <a:p>
            <a:r>
              <a:rPr lang="en-US" dirty="0"/>
              <a:t>Color indicates validity of the calculation.</a:t>
            </a:r>
          </a:p>
          <a:p>
            <a:pPr lvl="1"/>
            <a:r>
              <a:rPr lang="en-US" dirty="0"/>
              <a:t>Green – valid.</a:t>
            </a:r>
          </a:p>
          <a:p>
            <a:pPr lvl="1"/>
            <a:r>
              <a:rPr lang="en-US" dirty="0"/>
              <a:t>Red – errors. 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18DD237-0B73-4F4D-0CC7-E8143218177D}"/>
              </a:ext>
            </a:extLst>
          </p:cNvPr>
          <p:cNvGrpSpPr/>
          <p:nvPr/>
        </p:nvGrpSpPr>
        <p:grpSpPr>
          <a:xfrm>
            <a:off x="5325147" y="1322096"/>
            <a:ext cx="6387084" cy="4583970"/>
            <a:chOff x="2801545" y="1278419"/>
            <a:chExt cx="6387084" cy="458397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84544C9-865A-754B-EECF-D0BA3EE08B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1545" y="1791610"/>
              <a:ext cx="6387084" cy="2609895"/>
            </a:xfrm>
            <a:prstGeom prst="rect">
              <a:avLst/>
            </a:prstGeom>
          </p:spPr>
        </p:pic>
        <p:sp>
          <p:nvSpPr>
            <p:cNvPr id="7" name="Line 316">
              <a:extLst>
                <a:ext uri="{FF2B5EF4-FFF2-40B4-BE49-F238E27FC236}">
                  <a16:creationId xmlns:a16="http://schemas.microsoft.com/office/drawing/2014/main" id="{81B0DCAF-7150-EE6F-9C79-356CE1605ADF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5332794" y="1664976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8" name="Snagit_SNG836">
              <a:extLst>
                <a:ext uri="{FF2B5EF4-FFF2-40B4-BE49-F238E27FC236}">
                  <a16:creationId xmlns:a16="http://schemas.microsoft.com/office/drawing/2014/main" id="{CAFE4BAA-5900-DD2E-9DBB-C4E6CAFDD4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76685" y="5365515"/>
              <a:ext cx="3211944" cy="496874"/>
            </a:xfrm>
            <a:prstGeom prst="rect">
              <a:avLst/>
            </a:prstGeom>
          </p:spPr>
        </p:pic>
        <p:pic>
          <p:nvPicPr>
            <p:cNvPr id="9" name="Snagit_SNG841">
              <a:extLst>
                <a:ext uri="{FF2B5EF4-FFF2-40B4-BE49-F238E27FC236}">
                  <a16:creationId xmlns:a16="http://schemas.microsoft.com/office/drawing/2014/main" id="{2CCAEA45-58D1-541C-DC49-54C1FCF5542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76131" y="4730441"/>
              <a:ext cx="3312498" cy="496875"/>
            </a:xfrm>
            <a:prstGeom prst="rect">
              <a:avLst/>
            </a:prstGeom>
          </p:spPr>
        </p:pic>
        <p:sp>
          <p:nvSpPr>
            <p:cNvPr id="10" name="Line 316">
              <a:extLst>
                <a:ext uri="{FF2B5EF4-FFF2-40B4-BE49-F238E27FC236}">
                  <a16:creationId xmlns:a16="http://schemas.microsoft.com/office/drawing/2014/main" id="{2C1950FA-8C4E-3946-7519-30A49F99CB97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 flipV="1">
              <a:off x="5339864" y="4479365"/>
              <a:ext cx="0" cy="99902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Line 316">
              <a:extLst>
                <a:ext uri="{FF2B5EF4-FFF2-40B4-BE49-F238E27FC236}">
                  <a16:creationId xmlns:a16="http://schemas.microsoft.com/office/drawing/2014/main" id="{E57328E0-5FD0-923B-94A3-A59A5EB0CAD8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 flipV="1">
              <a:off x="5476373" y="5114439"/>
              <a:ext cx="0" cy="99902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Rounded Rectangle 143">
              <a:extLst>
                <a:ext uri="{FF2B5EF4-FFF2-40B4-BE49-F238E27FC236}">
                  <a16:creationId xmlns:a16="http://schemas.microsoft.com/office/drawing/2014/main" id="{9108D397-DDDC-9C30-59FD-36869781F1C9}"/>
                </a:ext>
              </a:extLst>
            </p:cNvPr>
            <p:cNvSpPr/>
            <p:nvPr/>
          </p:nvSpPr>
          <p:spPr>
            <a:xfrm>
              <a:off x="4720018" y="1278419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In-shelf calculation</a:t>
              </a:r>
            </a:p>
          </p:txBody>
        </p:sp>
        <p:sp>
          <p:nvSpPr>
            <p:cNvPr id="13" name="Rounded Rectangle 143">
              <a:extLst>
                <a:ext uri="{FF2B5EF4-FFF2-40B4-BE49-F238E27FC236}">
                  <a16:creationId xmlns:a16="http://schemas.microsoft.com/office/drawing/2014/main" id="{382F0972-9923-95D6-B590-2ED7A8030473}"/>
                </a:ext>
              </a:extLst>
            </p:cNvPr>
            <p:cNvSpPr/>
            <p:nvPr/>
          </p:nvSpPr>
          <p:spPr>
            <a:xfrm>
              <a:off x="2801545" y="4841559"/>
              <a:ext cx="2086071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Valid in-shelf calculation</a:t>
              </a:r>
            </a:p>
          </p:txBody>
        </p:sp>
        <p:sp>
          <p:nvSpPr>
            <p:cNvPr id="14" name="Rounded Rectangle 143">
              <a:extLst>
                <a:ext uri="{FF2B5EF4-FFF2-40B4-BE49-F238E27FC236}">
                  <a16:creationId xmlns:a16="http://schemas.microsoft.com/office/drawing/2014/main" id="{ED539FC2-5EFB-C221-7BCA-74E3BD7A3E0B}"/>
                </a:ext>
              </a:extLst>
            </p:cNvPr>
            <p:cNvSpPr/>
            <p:nvPr/>
          </p:nvSpPr>
          <p:spPr>
            <a:xfrm>
              <a:off x="2801545" y="5476633"/>
              <a:ext cx="2524146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In-shelf calculation with errors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63314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C5556014-BA7D-3023-C326-2DC0276EEA4C}"/>
              </a:ext>
            </a:extLst>
          </p:cNvPr>
          <p:cNvSpPr/>
          <p:nvPr/>
        </p:nvSpPr>
        <p:spPr>
          <a:xfrm>
            <a:off x="6807200" y="5089114"/>
            <a:ext cx="3982720" cy="33528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866561D-7086-5746-BA4F-0B50D9819832}"/>
              </a:ext>
            </a:extLst>
          </p:cNvPr>
          <p:cNvSpPr/>
          <p:nvPr/>
        </p:nvSpPr>
        <p:spPr>
          <a:xfrm>
            <a:off x="6807200" y="4152218"/>
            <a:ext cx="3982720" cy="33528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5161F70-C046-168B-459C-3A7F5ADC148D}"/>
              </a:ext>
            </a:extLst>
          </p:cNvPr>
          <p:cNvSpPr/>
          <p:nvPr/>
        </p:nvSpPr>
        <p:spPr>
          <a:xfrm>
            <a:off x="6807200" y="3197179"/>
            <a:ext cx="3982720" cy="33528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61CCE45-3A6C-2FC1-32E5-73E134573182}"/>
              </a:ext>
            </a:extLst>
          </p:cNvPr>
          <p:cNvSpPr/>
          <p:nvPr/>
        </p:nvSpPr>
        <p:spPr>
          <a:xfrm>
            <a:off x="6807200" y="2240280"/>
            <a:ext cx="3982720" cy="33528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7262CEB-5604-2DCB-29AE-2D9865073083}"/>
              </a:ext>
            </a:extLst>
          </p:cNvPr>
          <p:cNvSpPr/>
          <p:nvPr/>
        </p:nvSpPr>
        <p:spPr>
          <a:xfrm>
            <a:off x="6533792" y="6125115"/>
            <a:ext cx="3982720" cy="33528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0C0775D-9387-EC26-E3FB-6B7D2226F150}"/>
              </a:ext>
            </a:extLst>
          </p:cNvPr>
          <p:cNvSpPr/>
          <p:nvPr/>
        </p:nvSpPr>
        <p:spPr>
          <a:xfrm>
            <a:off x="751840" y="5473232"/>
            <a:ext cx="3982720" cy="33528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F2B5AB4-F135-FC2C-B4AD-B8D37688848B}"/>
              </a:ext>
            </a:extLst>
          </p:cNvPr>
          <p:cNvSpPr/>
          <p:nvPr/>
        </p:nvSpPr>
        <p:spPr>
          <a:xfrm>
            <a:off x="751840" y="4312608"/>
            <a:ext cx="3982720" cy="33528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50EA683-2C27-F85E-CB8D-8ABC93D0D180}"/>
              </a:ext>
            </a:extLst>
          </p:cNvPr>
          <p:cNvSpPr/>
          <p:nvPr/>
        </p:nvSpPr>
        <p:spPr>
          <a:xfrm>
            <a:off x="751840" y="3151984"/>
            <a:ext cx="3982720" cy="33528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30B1011-F79D-075C-0B1B-2F1774FB7ED4}"/>
              </a:ext>
            </a:extLst>
          </p:cNvPr>
          <p:cNvSpPr/>
          <p:nvPr/>
        </p:nvSpPr>
        <p:spPr>
          <a:xfrm>
            <a:off x="751840" y="1772920"/>
            <a:ext cx="3982720" cy="33528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91570F5-A0C9-EB73-CF59-5BD1FDF7B2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Syntax for Calculated Fields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9874933-4FAE-AD06-9CA4-EA2B05F14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40B0BA-C8CE-914D-66F4-DF96770A8430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81950" y="1224283"/>
            <a:ext cx="5384800" cy="4525963"/>
          </a:xfrm>
        </p:spPr>
        <p:txBody>
          <a:bodyPr/>
          <a:lstStyle/>
          <a:p>
            <a:r>
              <a:rPr lang="en-US" dirty="0"/>
              <a:t>Comments: Start with two slashes. </a:t>
            </a:r>
            <a:br>
              <a:rPr lang="en-US" dirty="0"/>
            </a:br>
            <a:br>
              <a:rPr lang="en-US" dirty="0"/>
            </a:b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//This field calculates profit.</a:t>
            </a:r>
            <a:b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dirty="0"/>
              <a:t>Functions: Function name with expression in parentheses. </a:t>
            </a:r>
            <a:br>
              <a:rPr lang="en-US" dirty="0"/>
            </a:br>
            <a:br>
              <a:rPr lang="en-US" dirty="0"/>
            </a:b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SUM(expression)</a:t>
            </a:r>
            <a:b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endParaRPr lang="en-US" dirty="0"/>
          </a:p>
          <a:p>
            <a:r>
              <a:rPr lang="en-US" dirty="0"/>
              <a:t>Fields: Field name enclosed in brackets.</a:t>
            </a:r>
            <a:br>
              <a:rPr lang="en-US" dirty="0"/>
            </a:br>
            <a:br>
              <a:rPr lang="en-US" dirty="0"/>
            </a:b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[Sales]</a:t>
            </a:r>
            <a:b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endParaRPr lang="en-US" dirty="0"/>
          </a:p>
          <a:p>
            <a:r>
              <a:rPr lang="en-US" dirty="0"/>
              <a:t>Operators: Arithmetic and logical operators.</a:t>
            </a:r>
            <a:br>
              <a:rPr lang="en-US" dirty="0"/>
            </a:br>
            <a:br>
              <a:rPr lang="en-US" dirty="0"/>
            </a:b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SUM([Sales])-SUM([Costs])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252A644-9F9C-388D-A92D-7B9136497D58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197600" y="1224283"/>
            <a:ext cx="5384800" cy="5221190"/>
          </a:xfrm>
        </p:spPr>
        <p:txBody>
          <a:bodyPr/>
          <a:lstStyle/>
          <a:p>
            <a:r>
              <a:rPr lang="en-US" dirty="0"/>
              <a:t>Literal expressions: </a:t>
            </a:r>
          </a:p>
          <a:p>
            <a:pPr lvl="1"/>
            <a:r>
              <a:rPr lang="en-US" dirty="0"/>
              <a:t>Numbers: Written as standard numerals.</a:t>
            </a:r>
          </a:p>
          <a:p>
            <a:pPr lvl="1"/>
            <a:r>
              <a:rPr lang="en-US" dirty="0"/>
              <a:t>Strings: Enclosed in quotation marks.</a:t>
            </a:r>
            <a:br>
              <a:rPr lang="en-US" dirty="0"/>
            </a:br>
            <a:br>
              <a:rPr lang="en-US" sz="1400" dirty="0"/>
            </a:b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“Profitable” </a:t>
            </a:r>
            <a:br>
              <a:rPr lang="en-US" dirty="0"/>
            </a:br>
            <a:endParaRPr lang="en-US" sz="1400" dirty="0"/>
          </a:p>
          <a:p>
            <a:pPr lvl="1"/>
            <a:r>
              <a:rPr lang="en-US" dirty="0"/>
              <a:t>Dates: Enclosed in hashtags.</a:t>
            </a:r>
            <a:br>
              <a:rPr lang="en-US" dirty="0"/>
            </a:br>
            <a:br>
              <a:rPr lang="en-US" sz="1400" dirty="0"/>
            </a:b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#August 26, 2024#</a:t>
            </a:r>
            <a:br>
              <a:rPr lang="en-US" dirty="0"/>
            </a:br>
            <a:endParaRPr lang="en-US" sz="1400" dirty="0"/>
          </a:p>
          <a:p>
            <a:pPr lvl="1"/>
            <a:r>
              <a:rPr lang="en-US" dirty="0"/>
              <a:t>Booleans: Written as true or false.</a:t>
            </a:r>
            <a:br>
              <a:rPr lang="en-US" dirty="0"/>
            </a:br>
            <a:br>
              <a:rPr lang="en-US" sz="1400" dirty="0"/>
            </a:b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True OR false</a:t>
            </a:r>
            <a:b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dirty="0"/>
              <a:t>Nulls: Written as null.</a:t>
            </a:r>
            <a:br>
              <a:rPr lang="en-US" dirty="0"/>
            </a:br>
            <a:br>
              <a:rPr lang="en-US" sz="1400" dirty="0"/>
            </a:b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Null</a:t>
            </a:r>
            <a:br>
              <a:rPr lang="en-US" dirty="0"/>
            </a:br>
            <a:endParaRPr lang="en-US" sz="1400" dirty="0"/>
          </a:p>
          <a:p>
            <a:r>
              <a:rPr lang="en-US" dirty="0"/>
              <a:t>Parameters: Parameter name enclosed in brackets.</a:t>
            </a:r>
            <a:br>
              <a:rPr lang="en-US" dirty="0"/>
            </a:br>
            <a:br>
              <a:rPr lang="en-US" dirty="0"/>
            </a:b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[parameter] + AVG([Sales])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1882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76E3AE2-23BB-55AA-A398-97B8F443C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14D81AC-FFDD-7EEB-9D1B-F1A9EBE15C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Logic Calculations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9322DD-F19A-3F51-5F18-09BF1998BC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Logic calculation</a:t>
            </a:r>
            <a:r>
              <a:rPr lang="en-US" dirty="0"/>
              <a:t>: A type of calculation that determines if a condition that is expressed in a formula is true or false. Also called </a:t>
            </a:r>
            <a:r>
              <a:rPr lang="en-US" b="1" dirty="0"/>
              <a:t>Boolean logic</a:t>
            </a:r>
            <a:r>
              <a:rPr lang="en-US" dirty="0"/>
              <a:t>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37389AA-3F43-5830-33F6-7041D7B3B85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5900" y="1932384"/>
            <a:ext cx="11483012" cy="4388205"/>
          </a:xfrm>
        </p:spPr>
        <p:txBody>
          <a:bodyPr/>
          <a:lstStyle/>
          <a:p>
            <a:r>
              <a:rPr lang="en-US" dirty="0"/>
              <a:t>Determination if something is true or false.</a:t>
            </a:r>
          </a:p>
          <a:p>
            <a:r>
              <a:rPr lang="en-US" dirty="0"/>
              <a:t>Take action based on results of logic calculation.</a:t>
            </a:r>
          </a:p>
          <a:p>
            <a:r>
              <a:rPr lang="en-US" dirty="0"/>
              <a:t>Requires an END statement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1A6DF05-EA94-0826-4289-269708782C22}"/>
              </a:ext>
            </a:extLst>
          </p:cNvPr>
          <p:cNvGrpSpPr/>
          <p:nvPr/>
        </p:nvGrpSpPr>
        <p:grpSpPr>
          <a:xfrm>
            <a:off x="688340" y="3806443"/>
            <a:ext cx="2403128" cy="1419352"/>
            <a:chOff x="688340" y="3156204"/>
            <a:chExt cx="2403128" cy="1419352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171000D-A156-19B1-DCD7-8E36B6A95F01}"/>
                </a:ext>
              </a:extLst>
            </p:cNvPr>
            <p:cNvSpPr/>
            <p:nvPr/>
          </p:nvSpPr>
          <p:spPr>
            <a:xfrm>
              <a:off x="688340" y="3156204"/>
              <a:ext cx="2291080" cy="141935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9" name="Text Box 307">
              <a:extLst>
                <a:ext uri="{FF2B5EF4-FFF2-40B4-BE49-F238E27FC236}">
                  <a16:creationId xmlns:a16="http://schemas.microsoft.com/office/drawing/2014/main" id="{EBA23EDD-C55C-42DD-BF62-738E110726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2480" y="3261360"/>
              <a:ext cx="2298988" cy="11926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IF SUM([Profit]) &gt; 0</a:t>
              </a:r>
            </a:p>
            <a:p>
              <a:pPr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THEN “Profitable”</a:t>
              </a:r>
            </a:p>
            <a:p>
              <a:pPr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ELSE “Unprofitable”</a:t>
              </a:r>
            </a:p>
            <a:p>
              <a:pPr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END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1801848-2F85-B5CC-AEB2-71D0DF992C76}"/>
              </a:ext>
            </a:extLst>
          </p:cNvPr>
          <p:cNvGrpSpPr/>
          <p:nvPr/>
        </p:nvGrpSpPr>
        <p:grpSpPr>
          <a:xfrm>
            <a:off x="7599680" y="3806443"/>
            <a:ext cx="4246880" cy="1897955"/>
            <a:chOff x="7599680" y="3166363"/>
            <a:chExt cx="4246880" cy="1897955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6580F31-8201-C6E7-928D-C3E1E68885CB}"/>
                </a:ext>
              </a:extLst>
            </p:cNvPr>
            <p:cNvSpPr/>
            <p:nvPr/>
          </p:nvSpPr>
          <p:spPr>
            <a:xfrm>
              <a:off x="7599680" y="3166363"/>
              <a:ext cx="4246880" cy="189795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" name="Text Box 307">
              <a:extLst>
                <a:ext uri="{FF2B5EF4-FFF2-40B4-BE49-F238E27FC236}">
                  <a16:creationId xmlns:a16="http://schemas.microsoft.com/office/drawing/2014/main" id="{3BE1B44C-1728-7539-A11C-1E819AA053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53380" y="3261360"/>
              <a:ext cx="3982720" cy="1792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CASE DATEPART(‘quarter’, [Order Date])</a:t>
              </a:r>
            </a:p>
            <a:p>
              <a:pPr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WHEN 1 THEN “Q1”</a:t>
              </a:r>
            </a:p>
            <a:p>
              <a:pPr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WHEN 2 THEN “Q2”</a:t>
              </a:r>
            </a:p>
            <a:p>
              <a:pPr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WHEN 3 THEN “Q3”</a:t>
              </a:r>
            </a:p>
            <a:p>
              <a:pPr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ELSE “Q4”</a:t>
              </a:r>
            </a:p>
            <a:p>
              <a:pPr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END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CF03A09-EE80-6476-C96D-C74B2E63F77F}"/>
              </a:ext>
            </a:extLst>
          </p:cNvPr>
          <p:cNvGrpSpPr/>
          <p:nvPr/>
        </p:nvGrpSpPr>
        <p:grpSpPr>
          <a:xfrm>
            <a:off x="3415174" y="3806443"/>
            <a:ext cx="3860800" cy="1897955"/>
            <a:chOff x="3556000" y="3156203"/>
            <a:chExt cx="3860800" cy="189795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C707A92-9D1B-9659-72AC-419C118BFACD}"/>
                </a:ext>
              </a:extLst>
            </p:cNvPr>
            <p:cNvSpPr/>
            <p:nvPr/>
          </p:nvSpPr>
          <p:spPr>
            <a:xfrm>
              <a:off x="3556000" y="3156203"/>
              <a:ext cx="3860800" cy="189795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A69C38B-1468-7AB2-BB85-7F1B70765768}"/>
                </a:ext>
              </a:extLst>
            </p:cNvPr>
            <p:cNvSpPr txBox="1"/>
            <p:nvPr/>
          </p:nvSpPr>
          <p:spPr>
            <a:xfrm>
              <a:off x="3556000" y="3261360"/>
              <a:ext cx="3860800" cy="17927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14400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IF [GPA] &gt;= 1.0 THEN </a:t>
              </a:r>
            </a:p>
            <a:p>
              <a:pPr defTabSz="914400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    IF [GPA] &gt;=3.5 THEN “Honors”</a:t>
              </a:r>
            </a:p>
            <a:p>
              <a:pPr defTabSz="914400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      ELSE “Pass” </a:t>
              </a:r>
            </a:p>
            <a:p>
              <a:pPr defTabSz="914400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    END</a:t>
              </a:r>
            </a:p>
            <a:p>
              <a:pPr defTabSz="914400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  ELSE “Fail” </a:t>
              </a:r>
            </a:p>
            <a:p>
              <a:pPr defTabSz="914400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END</a:t>
              </a:r>
            </a:p>
          </p:txBody>
        </p:sp>
      </p:grpSp>
      <p:sp>
        <p:nvSpPr>
          <p:cNvPr id="19" name="Rounded Rectangle 143">
            <a:extLst>
              <a:ext uri="{FF2B5EF4-FFF2-40B4-BE49-F238E27FC236}">
                <a16:creationId xmlns:a16="http://schemas.microsoft.com/office/drawing/2014/main" id="{88BCA84B-6C32-17A6-59BC-3DF2B2E5F976}"/>
              </a:ext>
            </a:extLst>
          </p:cNvPr>
          <p:cNvSpPr/>
          <p:nvPr/>
        </p:nvSpPr>
        <p:spPr>
          <a:xfrm>
            <a:off x="1027892" y="3395424"/>
            <a:ext cx="1724025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IF-THEN-ELSE</a:t>
            </a:r>
          </a:p>
        </p:txBody>
      </p:sp>
      <p:sp>
        <p:nvSpPr>
          <p:cNvPr id="20" name="Rounded Rectangle 143">
            <a:extLst>
              <a:ext uri="{FF2B5EF4-FFF2-40B4-BE49-F238E27FC236}">
                <a16:creationId xmlns:a16="http://schemas.microsoft.com/office/drawing/2014/main" id="{FC6E0593-8AC9-BFBD-ECF6-6CEAE7CE2DF0}"/>
              </a:ext>
            </a:extLst>
          </p:cNvPr>
          <p:cNvSpPr/>
          <p:nvPr/>
        </p:nvSpPr>
        <p:spPr>
          <a:xfrm>
            <a:off x="4483562" y="3395424"/>
            <a:ext cx="1724025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Nested IF</a:t>
            </a:r>
          </a:p>
        </p:txBody>
      </p:sp>
      <p:sp>
        <p:nvSpPr>
          <p:cNvPr id="21" name="Rounded Rectangle 143">
            <a:extLst>
              <a:ext uri="{FF2B5EF4-FFF2-40B4-BE49-F238E27FC236}">
                <a16:creationId xmlns:a16="http://schemas.microsoft.com/office/drawing/2014/main" id="{9EA5125E-DE6D-E9BA-EA4E-DFD2944F944E}"/>
              </a:ext>
            </a:extLst>
          </p:cNvPr>
          <p:cNvSpPr/>
          <p:nvPr/>
        </p:nvSpPr>
        <p:spPr>
          <a:xfrm>
            <a:off x="8861108" y="3395424"/>
            <a:ext cx="1724025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CASE-WHEN-ELSE</a:t>
            </a:r>
          </a:p>
        </p:txBody>
      </p:sp>
    </p:spTree>
    <p:extLst>
      <p:ext uri="{BB962C8B-B14F-4D97-AF65-F5344CB8AC3E}">
        <p14:creationId xmlns:p14="http://schemas.microsoft.com/office/powerpoint/2010/main" val="22430293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993B164-0842-72F8-32DD-B4E03B5F0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35F8D3B-7089-704F-588A-EC8D391DE9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IF vs. CASE Statements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DDA4B65-83A2-F7BD-3890-DEA5E6D1AF7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IF statements are used to evaluate a condition and return a value based on whether the condition is true or false. </a:t>
            </a:r>
          </a:p>
          <a:p>
            <a:pPr lvl="1"/>
            <a:r>
              <a:rPr lang="en-US" dirty="0"/>
              <a:t>Think of it as a way to make a decision based on a condition.</a:t>
            </a:r>
          </a:p>
          <a:p>
            <a:r>
              <a:rPr lang="en-US" dirty="0"/>
              <a:t>A CASE statement is used to evaluate a single expression against multiple possible values and return a result based on the first match found. </a:t>
            </a:r>
          </a:p>
          <a:p>
            <a:pPr lvl="1"/>
            <a:r>
              <a:rPr lang="en-US" dirty="0"/>
              <a:t>Think of it more like a switchboard where you're choosing between multiple values.</a:t>
            </a:r>
          </a:p>
          <a:p>
            <a:r>
              <a:rPr lang="en-US" dirty="0"/>
              <a:t>Interchangeable in most instances.</a:t>
            </a:r>
          </a:p>
          <a:p>
            <a:r>
              <a:rPr lang="en-US" dirty="0"/>
              <a:t>Both statements require THEN and END statements and can use ELSE statements. </a:t>
            </a:r>
          </a:p>
          <a:p>
            <a:pPr lvl="1"/>
            <a:r>
              <a:rPr lang="en-US" dirty="0"/>
              <a:t>CASE statements also require at least one WHEN statement.</a:t>
            </a:r>
          </a:p>
          <a:p>
            <a:r>
              <a:rPr lang="en-US" dirty="0"/>
              <a:t>IF statements can be lengthy and become hard to read, whereas CASE statements are usually more concise.</a:t>
            </a:r>
          </a:p>
          <a:p>
            <a:r>
              <a:rPr lang="en-US" dirty="0"/>
              <a:t>CASE statements tend to be more efficient from a performance standpoint. </a:t>
            </a:r>
          </a:p>
          <a:p>
            <a:r>
              <a:rPr lang="en-US" dirty="0"/>
              <a:t>CASE statements cannot perform Boolean algebra, so you can't use operators like AND, OR, NAND, and NOR. </a:t>
            </a:r>
          </a:p>
          <a:p>
            <a:pPr lvl="1"/>
            <a:r>
              <a:rPr lang="en-US" dirty="0"/>
              <a:t>For those instances, you will need to use IF (or IIF) statements.</a:t>
            </a:r>
          </a:p>
        </p:txBody>
      </p:sp>
    </p:spTree>
    <p:extLst>
      <p:ext uri="{BB962C8B-B14F-4D97-AF65-F5344CB8AC3E}">
        <p14:creationId xmlns:p14="http://schemas.microsoft.com/office/powerpoint/2010/main" val="22796150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9D619DE-AAFA-3302-6AED-E04C002413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Consider putting logic statements in all CAPS to make them easier to locate in formulas.</a:t>
            </a:r>
          </a:p>
          <a:p>
            <a:r>
              <a:rPr lang="en-US" dirty="0"/>
              <a:t>You don't need brackets for fields with a single word name, but you do need them if a field name contains any spaces.</a:t>
            </a:r>
          </a:p>
          <a:p>
            <a:r>
              <a:rPr lang="en-US" dirty="0"/>
              <a:t>Watch the error indicator in the formula window to make sure your formulas are correct.</a:t>
            </a:r>
          </a:p>
          <a:p>
            <a:r>
              <a:rPr lang="en-US" dirty="0"/>
              <a:t>You can drag and drop fields from the </a:t>
            </a:r>
            <a:r>
              <a:rPr lang="en-US" b="1" dirty="0"/>
              <a:t>Data</a:t>
            </a:r>
            <a:r>
              <a:rPr lang="en-US" dirty="0"/>
              <a:t> pane into formulas in the Calculation Editor and into in-shelf calculations.</a:t>
            </a:r>
          </a:p>
          <a:p>
            <a:r>
              <a:rPr lang="en-US" dirty="0"/>
              <a:t>Drag all or part of a formula from the formula window to the </a:t>
            </a:r>
            <a:r>
              <a:rPr lang="en-US" b="1" dirty="0"/>
              <a:t>Data</a:t>
            </a:r>
            <a:r>
              <a:rPr lang="en-US" dirty="0"/>
              <a:t> pane to create a new calculated field based on the formula.</a:t>
            </a:r>
          </a:p>
          <a:p>
            <a:r>
              <a:rPr lang="en-US" dirty="0"/>
              <a:t>Use the function helper for guidance when you're constructing formulas using functions.</a:t>
            </a:r>
          </a:p>
          <a:p>
            <a:r>
              <a:rPr lang="en-US" dirty="0"/>
              <a:t>Use the </a:t>
            </a:r>
            <a:r>
              <a:rPr lang="en-US" b="1" dirty="0"/>
              <a:t>Ctrl+</a:t>
            </a:r>
            <a:r>
              <a:rPr lang="en-US" dirty="0"/>
              <a:t> and </a:t>
            </a:r>
            <a:r>
              <a:rPr lang="en-US" b="1" dirty="0"/>
              <a:t>Ctrl–</a:t>
            </a:r>
            <a:r>
              <a:rPr lang="en-US" dirty="0"/>
              <a:t> key combinations to increase or decrease font size in the formula window.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904627C-7B6B-2302-BC18-A2DAA3722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DA9846F-EE42-C93F-1505-46CC3D9AE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Creating Calculated Fields</a:t>
            </a:r>
          </a:p>
        </p:txBody>
      </p:sp>
    </p:spTree>
    <p:extLst>
      <p:ext uri="{BB962C8B-B14F-4D97-AF65-F5344CB8AC3E}">
        <p14:creationId xmlns:p14="http://schemas.microsoft.com/office/powerpoint/2010/main" val="365349743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Logical Operations\Content\095216 Tableau Part 2\trunk\095216\images\calfieldfig.pn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Logical Operations\Content\095216 Tableau Part 2\trunk\095216\images\tablecalc_fig.pn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Logical Operations\Content\095216 Tableau Part 2\trunk\095216\images\vdt.pn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Logical Operations\Content\095216 Tableau Part 2\trunk\095216\images\intcalgrps.pn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Logical Operations\Content\095216 Tableau Part 2\trunk\095216\images\lod_fig.pn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Logical Operations\Content\095216 Tableau Part 2\trunk\095216\images\lodagg.png"/>
  <p:tag name="XFILESVG" val="C:\Logical Operations\Content\095216 Tableau Part 2\trunk\095216\images\lodagg.svg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Logical Operations\Content\095216 Tableau Part 2\trunk\095216\images\replication.png"/>
</p:tagLst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E62428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3B1BE2F0-398A-4CCD-8446-06EF53C6104A}" vid="{5B32D309-C467-4576-9A59-58C55E4172A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LO_OV_Template_5_3-WIDE</Template>
  <TotalTime>17411</TotalTime>
  <Words>3253</Words>
  <Application>Microsoft Office PowerPoint</Application>
  <PresentationFormat>Widescreen</PresentationFormat>
  <Paragraphs>496</Paragraphs>
  <Slides>49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3" baseType="lpstr">
      <vt:lpstr>Arial</vt:lpstr>
      <vt:lpstr>Calibri</vt:lpstr>
      <vt:lpstr>Courier New</vt:lpstr>
      <vt:lpstr>LO Choice</vt:lpstr>
      <vt:lpstr>Analyzing Data with Calculations</vt:lpstr>
      <vt:lpstr>Create Calculated Fields</vt:lpstr>
      <vt:lpstr>Calculated Fields</vt:lpstr>
      <vt:lpstr>The Calculation Editor</vt:lpstr>
      <vt:lpstr>In-Shelf Calculations</vt:lpstr>
      <vt:lpstr>Syntax for Calculated Fields</vt:lpstr>
      <vt:lpstr>Logic Calculations</vt:lpstr>
      <vt:lpstr>IF vs. CASE Statements</vt:lpstr>
      <vt:lpstr>Guidelines for Creating Calculated Fields</vt:lpstr>
      <vt:lpstr>PowerPoint Presentation</vt:lpstr>
      <vt:lpstr>Use Functions to Manipulate Data</vt:lpstr>
      <vt:lpstr>Functions</vt:lpstr>
      <vt:lpstr>Numeric Calculations</vt:lpstr>
      <vt:lpstr>Date Calculations</vt:lpstr>
      <vt:lpstr>String Calculations</vt:lpstr>
      <vt:lpstr>Type Changing Calculations</vt:lpstr>
      <vt:lpstr>Aggregate Calculations</vt:lpstr>
      <vt:lpstr>PowerPoint Presentation</vt:lpstr>
      <vt:lpstr>Use Table Calculations</vt:lpstr>
      <vt:lpstr>Table Calculations (Slide 1 of 2)</vt:lpstr>
      <vt:lpstr>Table Calculations (Slide 2 of 2)</vt:lpstr>
      <vt:lpstr>Quick Table Calculations</vt:lpstr>
      <vt:lpstr>The Virtual Data Table (Slide 1 of 2)</vt:lpstr>
      <vt:lpstr>The Virtual Data Table (Slide 2 of 2)</vt:lpstr>
      <vt:lpstr>Partitions and Addresses</vt:lpstr>
      <vt:lpstr>The Compute Using Feature</vt:lpstr>
      <vt:lpstr>Custom Table Calculations</vt:lpstr>
      <vt:lpstr>PowerPoint Presentation</vt:lpstr>
      <vt:lpstr>Create Calculated Groups</vt:lpstr>
      <vt:lpstr>Calculated Groups</vt:lpstr>
      <vt:lpstr>Interactive Calculated Groups</vt:lpstr>
      <vt:lpstr>PowerPoint Presentation</vt:lpstr>
      <vt:lpstr>Create Custom Sorts</vt:lpstr>
      <vt:lpstr>Review of Sort Options</vt:lpstr>
      <vt:lpstr>Nested Sorts</vt:lpstr>
      <vt:lpstr>PowerPoint Presentation</vt:lpstr>
      <vt:lpstr>Custom Sorts</vt:lpstr>
      <vt:lpstr>PowerPoint Presentation</vt:lpstr>
      <vt:lpstr>Create LOD Expressions</vt:lpstr>
      <vt:lpstr>Level of Detail in Tableau (Slide 1 of 2)</vt:lpstr>
      <vt:lpstr>Level of Detail in Tableau (Slide 2 of 2)</vt:lpstr>
      <vt:lpstr>LOD Expressions</vt:lpstr>
      <vt:lpstr>Syntax for LOD Expressions</vt:lpstr>
      <vt:lpstr>LOD Keywords</vt:lpstr>
      <vt:lpstr>LOD Aggregation (Slide 1 of 2)</vt:lpstr>
      <vt:lpstr>LOD Aggregation (Slide 2 of 2)</vt:lpstr>
      <vt:lpstr>Nested LOD Expressions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Connecting to and Transforming Data</dc:title>
  <dc:creator>Pam Taylor</dc:creator>
  <cp:lastModifiedBy>Michelle Farney</cp:lastModifiedBy>
  <cp:revision>96</cp:revision>
  <dcterms:created xsi:type="dcterms:W3CDTF">2024-01-19T19:24:27Z</dcterms:created>
  <dcterms:modified xsi:type="dcterms:W3CDTF">2024-10-08T18:56:21Z</dcterms:modified>
</cp:coreProperties>
</file>